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Lst>
  <p:notesMasterIdLst>
    <p:notesMasterId r:id="rId31"/>
  </p:notesMasterIdLst>
  <p:handoutMasterIdLst>
    <p:handoutMasterId r:id="rId32"/>
  </p:handoutMasterIdLst>
  <p:sldIdLst>
    <p:sldId id="272" r:id="rId7"/>
    <p:sldId id="290" r:id="rId8"/>
    <p:sldId id="385" r:id="rId9"/>
    <p:sldId id="388" r:id="rId10"/>
    <p:sldId id="383" r:id="rId11"/>
    <p:sldId id="387" r:id="rId12"/>
    <p:sldId id="292" r:id="rId13"/>
    <p:sldId id="369" r:id="rId14"/>
    <p:sldId id="345" r:id="rId15"/>
    <p:sldId id="391" r:id="rId16"/>
    <p:sldId id="321" r:id="rId17"/>
    <p:sldId id="390" r:id="rId18"/>
    <p:sldId id="447" r:id="rId19"/>
    <p:sldId id="446" r:id="rId20"/>
    <p:sldId id="392" r:id="rId21"/>
    <p:sldId id="377" r:id="rId22"/>
    <p:sldId id="379" r:id="rId23"/>
    <p:sldId id="459" r:id="rId24"/>
    <p:sldId id="462" r:id="rId25"/>
    <p:sldId id="457" r:id="rId26"/>
    <p:sldId id="373" r:id="rId27"/>
    <p:sldId id="378" r:id="rId28"/>
    <p:sldId id="393" r:id="rId29"/>
    <p:sldId id="463"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50" d="100"/>
          <a:sy n="150" d="100"/>
        </p:scale>
        <p:origin x="702" y="132"/>
      </p:cViewPr>
      <p:guideLst/>
    </p:cSldViewPr>
  </p:slideViewPr>
  <p:notesTextViewPr>
    <p:cViewPr>
      <p:scale>
        <a:sx n="3" d="2"/>
        <a:sy n="3" d="2"/>
      </p:scale>
      <p:origin x="0" y="0"/>
    </p:cViewPr>
  </p:notesTextViewPr>
  <p:notesViewPr>
    <p:cSldViewPr snapToGrid="0" showGuides="1">
      <p:cViewPr varScale="1">
        <p:scale>
          <a:sx n="96" d="100"/>
          <a:sy n="96" d="100"/>
        </p:scale>
        <p:origin x="26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1949556-38AD-4301-B382-28538AE9E3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142909F-9109-4698-A6C0-E54B9C129B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41B5D-9871-448D-AFF9-528C5B5EEE90}" type="datetimeFigureOut">
              <a:rPr lang="sv-SE" smtClean="0"/>
              <a:t>2025-03-25</a:t>
            </a:fld>
            <a:endParaRPr lang="sv-SE"/>
          </a:p>
        </p:txBody>
      </p:sp>
      <p:sp>
        <p:nvSpPr>
          <p:cNvPr id="4" name="Platshållare för sidfot 3">
            <a:extLst>
              <a:ext uri="{FF2B5EF4-FFF2-40B4-BE49-F238E27FC236}">
                <a16:creationId xmlns:a16="http://schemas.microsoft.com/office/drawing/2014/main" id="{7B107D92-4680-4591-B70A-B3A70D2674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4B8EB4A-7767-4658-BA26-6B9FA06907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90E371-07A3-47B4-AC4B-316278DD8235}" type="slidenum">
              <a:rPr lang="sv-SE" smtClean="0"/>
              <a:t>‹#›</a:t>
            </a:fld>
            <a:endParaRPr lang="sv-SE"/>
          </a:p>
        </p:txBody>
      </p:sp>
    </p:spTree>
    <p:extLst>
      <p:ext uri="{BB962C8B-B14F-4D97-AF65-F5344CB8AC3E}">
        <p14:creationId xmlns:p14="http://schemas.microsoft.com/office/powerpoint/2010/main" val="2347280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2025-03-25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0B863A3-F6DA-432C-A68C-0B1EB56ED58E}" type="slidenum">
              <a:rPr lang="sv-SE" smtClean="0"/>
              <a:t>1</a:t>
            </a:fld>
            <a:endParaRPr lang="sv-SE" dirty="0"/>
          </a:p>
        </p:txBody>
      </p:sp>
    </p:spTree>
    <p:extLst>
      <p:ext uri="{BB962C8B-B14F-4D97-AF65-F5344CB8AC3E}">
        <p14:creationId xmlns:p14="http://schemas.microsoft.com/office/powerpoint/2010/main" val="234912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Psoriasisförbundets vision ”ett bra liv för alla med psoriasis och psoriasisartrit”</a:t>
            </a:r>
          </a:p>
          <a:p>
            <a:r>
              <a:rPr lang="sv-SE" dirty="0"/>
              <a:t>Vårt uppdrag.</a:t>
            </a:r>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04197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427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39193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0B863A3-F6DA-432C-A68C-0B1EB56ED58E}" type="slidenum">
              <a:rPr lang="sv-SE" smtClean="0"/>
              <a:t>11</a:t>
            </a:fld>
            <a:endParaRPr lang="sv-SE" dirty="0"/>
          </a:p>
        </p:txBody>
      </p:sp>
    </p:spTree>
    <p:extLst>
      <p:ext uri="{BB962C8B-B14F-4D97-AF65-F5344CB8AC3E}">
        <p14:creationId xmlns:p14="http://schemas.microsoft.com/office/powerpoint/2010/main" val="397756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Psoriasisförbundets hemsida finns information om både psoriasis och psoriasisartrit. Hur ställs diagnos, vad finns det för behandlingar, vad kan jag göra själv för att må bättre – och mycket mer.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230602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1944655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a:extLst>
              <a:ext uri="{FF2B5EF4-FFF2-40B4-BE49-F238E27FC236}">
                <a16:creationId xmlns:a16="http://schemas.microsoft.com/office/drawing/2014/main" id="{0CC23C41-9E36-4D05-A4E2-1D76DEF4E1AB}"/>
              </a:ext>
            </a:extLst>
          </p:cNvPr>
          <p:cNvPicPr>
            <a:picLocks noChangeAspect="1"/>
          </p:cNvPicPr>
          <p:nvPr userDrawn="1"/>
        </p:nvPicPr>
        <p:blipFill>
          <a:blip r:embed="rId2"/>
          <a:stretch>
            <a:fillRect/>
          </a:stretch>
        </p:blipFill>
        <p:spPr>
          <a:xfrm>
            <a:off x="4926000" y="5886994"/>
            <a:ext cx="2340000" cy="537756"/>
          </a:xfrm>
          <a:prstGeom prst="rect">
            <a:avLst/>
          </a:prstGeom>
        </p:spPr>
      </p:pic>
      <p:pic>
        <p:nvPicPr>
          <p:cNvPr id="7" name="Bildobjekt 6">
            <a:extLst>
              <a:ext uri="{FF2B5EF4-FFF2-40B4-BE49-F238E27FC236}">
                <a16:creationId xmlns:a16="http://schemas.microsoft.com/office/drawing/2014/main" id="{2B94D791-BACB-4AF4-A601-748765F78019}"/>
              </a:ext>
            </a:extLst>
          </p:cNvPr>
          <p:cNvPicPr>
            <a:picLocks noChangeAspect="1"/>
          </p:cNvPicPr>
          <p:nvPr userDrawn="1"/>
        </p:nvPicPr>
        <p:blipFill rotWithShape="1">
          <a:blip r:embed="rId3"/>
          <a:srcRect r="4914" b="5238"/>
          <a:stretch/>
        </p:blipFill>
        <p:spPr>
          <a:xfrm rot="10800000">
            <a:off x="-13626" y="-15640"/>
            <a:ext cx="3209112" cy="3682860"/>
          </a:xfrm>
          <a:prstGeom prst="rect">
            <a:avLst/>
          </a:prstGeom>
        </p:spPr>
      </p:pic>
      <p:grpSp>
        <p:nvGrpSpPr>
          <p:cNvPr id="6" name="Grupp 5">
            <a:extLst>
              <a:ext uri="{FF2B5EF4-FFF2-40B4-BE49-F238E27FC236}">
                <a16:creationId xmlns:a16="http://schemas.microsoft.com/office/drawing/2014/main" id="{7A8578DE-3D48-4D99-AC83-CE5E8B916395}"/>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746E6A99-5217-42A1-95B9-1795ADD0838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C2662EE-621B-422E-AC22-B063FF1959F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C3D2EBA-76A8-4FBB-B3EE-A152CEF3FAB1}"/>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21C785-DE1E-4C30-A46B-A02770644DC8}"/>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5121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71756179-AF91-4717-A155-C1B2C108BD06}"/>
              </a:ext>
            </a:extLst>
          </p:cNvPr>
          <p:cNvSpPr>
            <a:spLocks noGrp="1"/>
          </p:cNvSpPr>
          <p:nvPr>
            <p:ph type="pic" sz="quarter" idx="10"/>
          </p:nvPr>
        </p:nvSpPr>
        <p:spPr>
          <a:xfrm>
            <a:off x="144000" y="144000"/>
            <a:ext cx="11917855" cy="6583855"/>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09DD4D45-64BD-4C43-B293-29CE04146F56}"/>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EF3DF00A-C3E6-4959-9C5F-CE6AF74EB6FD}"/>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D482C33-3704-4485-94AA-3CAAD31D4C4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F36B64D-F97B-4827-91D0-DCD37849F14D}"/>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5DA1BB7-6F30-4B24-9070-81D5F671B7A0}"/>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568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6" name="Bildobjekt 5">
            <a:extLst>
              <a:ext uri="{FF2B5EF4-FFF2-40B4-BE49-F238E27FC236}">
                <a16:creationId xmlns:a16="http://schemas.microsoft.com/office/drawing/2014/main" id="{9FAC663C-B9B5-41CC-A0F9-E090F55EEF2E}"/>
              </a:ext>
            </a:extLst>
          </p:cNvPr>
          <p:cNvPicPr>
            <a:picLocks noChangeAspect="1"/>
          </p:cNvPicPr>
          <p:nvPr userDrawn="1"/>
        </p:nvPicPr>
        <p:blipFill>
          <a:blip r:embed="rId2"/>
          <a:stretch>
            <a:fillRect/>
          </a:stretch>
        </p:blipFill>
        <p:spPr>
          <a:xfrm>
            <a:off x="4926000" y="5886993"/>
            <a:ext cx="2340000" cy="537748"/>
          </a:xfrm>
          <a:prstGeom prst="rect">
            <a:avLst/>
          </a:prstGeom>
        </p:spPr>
      </p:pic>
      <p:pic>
        <p:nvPicPr>
          <p:cNvPr id="10" name="Bildobjekt 9">
            <a:extLst>
              <a:ext uri="{FF2B5EF4-FFF2-40B4-BE49-F238E27FC236}">
                <a16:creationId xmlns:a16="http://schemas.microsoft.com/office/drawing/2014/main" id="{76C3DCFF-9DCD-4BBB-BC2C-E825379600C8}"/>
              </a:ext>
            </a:extLst>
          </p:cNvPr>
          <p:cNvPicPr>
            <a:picLocks noChangeAspect="1"/>
          </p:cNvPicPr>
          <p:nvPr userDrawn="1"/>
        </p:nvPicPr>
        <p:blipFill rotWithShape="1">
          <a:blip r:embed="rId3">
            <a:lum bright="-10000"/>
          </a:blip>
          <a:srcRect r="5247" b="5570"/>
          <a:stretch/>
        </p:blipFill>
        <p:spPr>
          <a:xfrm rot="10800000">
            <a:off x="-1" y="-2"/>
            <a:ext cx="3195487" cy="3667221"/>
          </a:xfrm>
          <a:prstGeom prst="rect">
            <a:avLst/>
          </a:prstGeom>
          <a:noFill/>
        </p:spPr>
      </p:pic>
      <p:grpSp>
        <p:nvGrpSpPr>
          <p:cNvPr id="7" name="Grupp 6">
            <a:extLst>
              <a:ext uri="{FF2B5EF4-FFF2-40B4-BE49-F238E27FC236}">
                <a16:creationId xmlns:a16="http://schemas.microsoft.com/office/drawing/2014/main" id="{66479B5F-4A28-489A-B4AE-90E591AD5625}"/>
              </a:ext>
            </a:extLst>
          </p:cNvPr>
          <p:cNvGrpSpPr/>
          <p:nvPr userDrawn="1"/>
        </p:nvGrpSpPr>
        <p:grpSpPr>
          <a:xfrm>
            <a:off x="0" y="0"/>
            <a:ext cx="12205855" cy="6871855"/>
            <a:chOff x="0" y="0"/>
            <a:chExt cx="12205855" cy="6871855"/>
          </a:xfrm>
        </p:grpSpPr>
        <p:sp>
          <p:nvSpPr>
            <p:cNvPr id="8" name="Rektangel 7">
              <a:extLst>
                <a:ext uri="{FF2B5EF4-FFF2-40B4-BE49-F238E27FC236}">
                  <a16:creationId xmlns:a16="http://schemas.microsoft.com/office/drawing/2014/main" id="{53851989-B206-414E-9192-0B4AF0D52BA1}"/>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AD1C501B-E7BE-41B7-938C-5CF5EA4D43C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349E1C4-9DB6-4826-9683-0742CE27AFA8}"/>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9023ADD-5B16-4C0A-BDA6-E149B0D5D971}"/>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18204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a:extLst>
              <a:ext uri="{FF2B5EF4-FFF2-40B4-BE49-F238E27FC236}">
                <a16:creationId xmlns:a16="http://schemas.microsoft.com/office/drawing/2014/main" id="{0CC23C41-9E36-4D05-A4E2-1D76DEF4E1AB}"/>
              </a:ext>
            </a:extLst>
          </p:cNvPr>
          <p:cNvPicPr>
            <a:picLocks noChangeAspect="1"/>
          </p:cNvPicPr>
          <p:nvPr userDrawn="1"/>
        </p:nvPicPr>
        <p:blipFill>
          <a:blip r:embed="rId2"/>
          <a:stretch>
            <a:fillRect/>
          </a:stretch>
        </p:blipFill>
        <p:spPr>
          <a:xfrm>
            <a:off x="4926000" y="5886994"/>
            <a:ext cx="2340000" cy="537756"/>
          </a:xfrm>
          <a:prstGeom prst="rect">
            <a:avLst/>
          </a:prstGeom>
        </p:spPr>
      </p:pic>
      <p:pic>
        <p:nvPicPr>
          <p:cNvPr id="7" name="Bildobjekt 6">
            <a:extLst>
              <a:ext uri="{FF2B5EF4-FFF2-40B4-BE49-F238E27FC236}">
                <a16:creationId xmlns:a16="http://schemas.microsoft.com/office/drawing/2014/main" id="{2B94D791-BACB-4AF4-A601-748765F78019}"/>
              </a:ext>
            </a:extLst>
          </p:cNvPr>
          <p:cNvPicPr>
            <a:picLocks noChangeAspect="1"/>
          </p:cNvPicPr>
          <p:nvPr userDrawn="1"/>
        </p:nvPicPr>
        <p:blipFill rotWithShape="1">
          <a:blip r:embed="rId3"/>
          <a:srcRect r="4914" b="5238"/>
          <a:stretch/>
        </p:blipFill>
        <p:spPr>
          <a:xfrm rot="10800000">
            <a:off x="-13626" y="-15640"/>
            <a:ext cx="3209112" cy="3682860"/>
          </a:xfrm>
          <a:prstGeom prst="rect">
            <a:avLst/>
          </a:prstGeom>
        </p:spPr>
      </p:pic>
      <p:grpSp>
        <p:nvGrpSpPr>
          <p:cNvPr id="6" name="Grupp 5">
            <a:extLst>
              <a:ext uri="{FF2B5EF4-FFF2-40B4-BE49-F238E27FC236}">
                <a16:creationId xmlns:a16="http://schemas.microsoft.com/office/drawing/2014/main" id="{7A8578DE-3D48-4D99-AC83-CE5E8B916395}"/>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746E6A99-5217-42A1-95B9-1795ADD0838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C2662EE-621B-422E-AC22-B063FF1959F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C3D2EBA-76A8-4FBB-B3EE-A152CEF3FAB1}"/>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21C785-DE1E-4C30-A46B-A02770644DC8}"/>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290622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8" name="Platshållare för datum 7"/>
          <p:cNvSpPr>
            <a:spLocks noGrp="1"/>
          </p:cNvSpPr>
          <p:nvPr>
            <p:ph type="dt" sz="half" idx="10"/>
          </p:nvPr>
        </p:nvSpPr>
        <p:spPr/>
        <p:txBody>
          <a:bodyPr/>
          <a:lstStyle/>
          <a:p>
            <a:fld id="{B5A72DC6-9127-4675-B525-71FAC93A3328}" type="datetime1">
              <a:rPr lang="sv-SE" smtClean="0"/>
              <a:t>2025-03-25</a:t>
            </a:fld>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innehåll 11"/>
          <p:cNvSpPr>
            <a:spLocks noGrp="1"/>
          </p:cNvSpPr>
          <p:nvPr>
            <p:ph sz="quarter" idx="13"/>
          </p:nvPr>
        </p:nvSpPr>
        <p:spPr>
          <a:xfrm>
            <a:off x="658786" y="1167063"/>
            <a:ext cx="11017278"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41767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58813" y="333374"/>
            <a:ext cx="11015615"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635750" y="1167064"/>
            <a:ext cx="5040313" cy="481781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2050A08B-CBFC-40B9-895E-14A77798D9EC}"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602744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bild - Vit">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4"/>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1340E057-7916-4327-B304-9A9005A324CF}"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9" y="541420"/>
            <a:ext cx="5040314" cy="5443453"/>
          </a:xfrm>
        </p:spPr>
        <p:txBody>
          <a:bodyPr/>
          <a:lstStyle/>
          <a:p>
            <a:r>
              <a:rPr lang="sv-SE"/>
              <a:t>Klicka på ikonen för att lägga till en bild</a:t>
            </a:r>
          </a:p>
        </p:txBody>
      </p:sp>
    </p:spTree>
    <p:extLst>
      <p:ext uri="{BB962C8B-B14F-4D97-AF65-F5344CB8AC3E}">
        <p14:creationId xmlns:p14="http://schemas.microsoft.com/office/powerpoint/2010/main" val="771945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ed bild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3"/>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0527D02E-A272-460E-BA6E-F677A4842FF4}"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8" y="541420"/>
            <a:ext cx="5040314" cy="5443452"/>
          </a:xfrm>
        </p:spPr>
        <p:txBody>
          <a:bodyPr/>
          <a:lstStyle/>
          <a:p>
            <a:r>
              <a:rPr lang="sv-SE"/>
              <a:t>Klicka på ikonen för att lägga till en bild</a:t>
            </a:r>
          </a:p>
        </p:txBody>
      </p:sp>
      <p:grpSp>
        <p:nvGrpSpPr>
          <p:cNvPr id="8" name="Grupp 7">
            <a:extLst>
              <a:ext uri="{FF2B5EF4-FFF2-40B4-BE49-F238E27FC236}">
                <a16:creationId xmlns:a16="http://schemas.microsoft.com/office/drawing/2014/main" id="{60532345-F85D-4DDE-9F6B-D9BD822505BB}"/>
              </a:ext>
            </a:extLst>
          </p:cNvPr>
          <p:cNvGrpSpPr/>
          <p:nvPr userDrawn="1"/>
        </p:nvGrpSpPr>
        <p:grpSpPr>
          <a:xfrm>
            <a:off x="0" y="0"/>
            <a:ext cx="12205855" cy="6871855"/>
            <a:chOff x="0" y="0"/>
            <a:chExt cx="12205855" cy="6871855"/>
          </a:xfrm>
        </p:grpSpPr>
        <p:sp>
          <p:nvSpPr>
            <p:cNvPr id="10" name="Rektangel 9">
              <a:extLst>
                <a:ext uri="{FF2B5EF4-FFF2-40B4-BE49-F238E27FC236}">
                  <a16:creationId xmlns:a16="http://schemas.microsoft.com/office/drawing/2014/main" id="{69703B7B-79B3-4AA8-8798-0E10F80656A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037E822-EA66-4D83-B0B8-21C92E7E699F}"/>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359B182-40AF-46A0-9F2D-BB52CF53B944}"/>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5CF7AA6-9955-4F88-906A-AC7E993E8A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95207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58812" y="1160463"/>
            <a:ext cx="5437187"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58787" y="1710980"/>
            <a:ext cx="5437214" cy="427389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635750" y="1160464"/>
            <a:ext cx="5038679"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635750" y="1710981"/>
            <a:ext cx="5038679" cy="427389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3AA6C462-8591-488A-9FD3-BBDCD7DD01DB}" type="datetime1">
              <a:rPr lang="sv-SE" smtClean="0"/>
              <a:t>2025-03-25</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
        <p:nvSpPr>
          <p:cNvPr id="10" name="Rubrik 9"/>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680971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6617330A-5AFB-4151-B356-0C3F24EDB60E}"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08406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172DD188-E850-4F9A-977D-1B79F1917EC7}"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a:xfrm>
            <a:off x="5735424" y="6421299"/>
            <a:ext cx="432000" cy="144000"/>
          </a:xfrm>
        </p:spPr>
        <p:txBody>
          <a:bodyPr/>
          <a:lstStyle/>
          <a:p>
            <a:fld id="{E8645303-2AAE-45D1-913A-B06AE6474513}" type="slidenum">
              <a:rPr lang="sv-SE" smtClean="0"/>
              <a:t>‹#›</a:t>
            </a:fld>
            <a:endParaRPr lang="sv-SE" dirty="0"/>
          </a:p>
        </p:txBody>
      </p:sp>
      <p:grpSp>
        <p:nvGrpSpPr>
          <p:cNvPr id="6" name="Grupp 5">
            <a:extLst>
              <a:ext uri="{FF2B5EF4-FFF2-40B4-BE49-F238E27FC236}">
                <a16:creationId xmlns:a16="http://schemas.microsoft.com/office/drawing/2014/main" id="{D4BD8A53-AB0A-405E-BE59-65253FF50999}"/>
              </a:ext>
            </a:extLst>
          </p:cNvPr>
          <p:cNvGrpSpPr/>
          <p:nvPr userDrawn="1"/>
        </p:nvGrpSpPr>
        <p:grpSpPr>
          <a:xfrm>
            <a:off x="0" y="0"/>
            <a:ext cx="12205855" cy="6871855"/>
            <a:chOff x="0" y="0"/>
            <a:chExt cx="12205855" cy="6871855"/>
          </a:xfrm>
        </p:grpSpPr>
        <p:sp>
          <p:nvSpPr>
            <p:cNvPr id="7" name="Rektangel 6">
              <a:extLst>
                <a:ext uri="{FF2B5EF4-FFF2-40B4-BE49-F238E27FC236}">
                  <a16:creationId xmlns:a16="http://schemas.microsoft.com/office/drawing/2014/main" id="{A4335AB5-4A90-410A-BAA4-C465680A2356}"/>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54E34EF-F78C-438C-8F56-42CF10EA952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47C5FC4-4B65-4F02-A460-4FF76F6AADA0}"/>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453CD52-B97D-4763-8676-0E084A72B0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7067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8" name="Platshållare för datum 7"/>
          <p:cNvSpPr>
            <a:spLocks noGrp="1"/>
          </p:cNvSpPr>
          <p:nvPr>
            <p:ph type="dt" sz="half" idx="10"/>
          </p:nvPr>
        </p:nvSpPr>
        <p:spPr/>
        <p:txBody>
          <a:bodyPr/>
          <a:lstStyle/>
          <a:p>
            <a:fld id="{2606BE13-C926-4A0E-B5EC-BAB08E616682}" type="datetime1">
              <a:rPr lang="sv-SE" smtClean="0"/>
              <a:t>2025-03-25</a:t>
            </a:fld>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innehåll 11"/>
          <p:cNvSpPr>
            <a:spLocks noGrp="1"/>
          </p:cNvSpPr>
          <p:nvPr>
            <p:ph sz="quarter" idx="13"/>
          </p:nvPr>
        </p:nvSpPr>
        <p:spPr>
          <a:xfrm>
            <a:off x="658786" y="1167063"/>
            <a:ext cx="11017278"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389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71756179-AF91-4717-A155-C1B2C108BD06}"/>
              </a:ext>
            </a:extLst>
          </p:cNvPr>
          <p:cNvSpPr>
            <a:spLocks noGrp="1"/>
          </p:cNvSpPr>
          <p:nvPr>
            <p:ph type="pic" sz="quarter" idx="10"/>
          </p:nvPr>
        </p:nvSpPr>
        <p:spPr>
          <a:xfrm>
            <a:off x="144000" y="144000"/>
            <a:ext cx="11917855" cy="6583855"/>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09DD4D45-64BD-4C43-B293-29CE04146F56}"/>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EF3DF00A-C3E6-4959-9C5F-CE6AF74EB6FD}"/>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D482C33-3704-4485-94AA-3CAAD31D4C4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F36B64D-F97B-4827-91D0-DCD37849F14D}"/>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5DA1BB7-6F30-4B24-9070-81D5F671B7A0}"/>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421716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6" name="Bildobjekt 5">
            <a:extLst>
              <a:ext uri="{FF2B5EF4-FFF2-40B4-BE49-F238E27FC236}">
                <a16:creationId xmlns:a16="http://schemas.microsoft.com/office/drawing/2014/main" id="{9FAC663C-B9B5-41CC-A0F9-E090F55EEF2E}"/>
              </a:ext>
            </a:extLst>
          </p:cNvPr>
          <p:cNvPicPr>
            <a:picLocks noChangeAspect="1"/>
          </p:cNvPicPr>
          <p:nvPr userDrawn="1"/>
        </p:nvPicPr>
        <p:blipFill>
          <a:blip r:embed="rId2"/>
          <a:stretch>
            <a:fillRect/>
          </a:stretch>
        </p:blipFill>
        <p:spPr>
          <a:xfrm>
            <a:off x="4926000" y="5886993"/>
            <a:ext cx="2340000" cy="537748"/>
          </a:xfrm>
          <a:prstGeom prst="rect">
            <a:avLst/>
          </a:prstGeom>
        </p:spPr>
      </p:pic>
      <p:pic>
        <p:nvPicPr>
          <p:cNvPr id="10" name="Bildobjekt 9">
            <a:extLst>
              <a:ext uri="{FF2B5EF4-FFF2-40B4-BE49-F238E27FC236}">
                <a16:creationId xmlns:a16="http://schemas.microsoft.com/office/drawing/2014/main" id="{76C3DCFF-9DCD-4BBB-BC2C-E825379600C8}"/>
              </a:ext>
            </a:extLst>
          </p:cNvPr>
          <p:cNvPicPr>
            <a:picLocks noChangeAspect="1"/>
          </p:cNvPicPr>
          <p:nvPr userDrawn="1"/>
        </p:nvPicPr>
        <p:blipFill rotWithShape="1">
          <a:blip r:embed="rId3">
            <a:lum bright="-10000"/>
          </a:blip>
          <a:srcRect r="5247" b="5570"/>
          <a:stretch/>
        </p:blipFill>
        <p:spPr>
          <a:xfrm rot="10800000">
            <a:off x="-1" y="-2"/>
            <a:ext cx="3195487" cy="3667221"/>
          </a:xfrm>
          <a:prstGeom prst="rect">
            <a:avLst/>
          </a:prstGeom>
          <a:noFill/>
        </p:spPr>
      </p:pic>
      <p:grpSp>
        <p:nvGrpSpPr>
          <p:cNvPr id="7" name="Grupp 6">
            <a:extLst>
              <a:ext uri="{FF2B5EF4-FFF2-40B4-BE49-F238E27FC236}">
                <a16:creationId xmlns:a16="http://schemas.microsoft.com/office/drawing/2014/main" id="{66479B5F-4A28-489A-B4AE-90E591AD5625}"/>
              </a:ext>
            </a:extLst>
          </p:cNvPr>
          <p:cNvGrpSpPr/>
          <p:nvPr userDrawn="1"/>
        </p:nvGrpSpPr>
        <p:grpSpPr>
          <a:xfrm>
            <a:off x="0" y="0"/>
            <a:ext cx="12205855" cy="6871855"/>
            <a:chOff x="0" y="0"/>
            <a:chExt cx="12205855" cy="6871855"/>
          </a:xfrm>
        </p:grpSpPr>
        <p:sp>
          <p:nvSpPr>
            <p:cNvPr id="8" name="Rektangel 7">
              <a:extLst>
                <a:ext uri="{FF2B5EF4-FFF2-40B4-BE49-F238E27FC236}">
                  <a16:creationId xmlns:a16="http://schemas.microsoft.com/office/drawing/2014/main" id="{53851989-B206-414E-9192-0B4AF0D52BA1}"/>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AD1C501B-E7BE-41B7-938C-5CF5EA4D43C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349E1C4-9DB6-4826-9683-0742CE27AFA8}"/>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9023ADD-5B16-4C0A-BDA6-E149B0D5D971}"/>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73118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58813" y="333374"/>
            <a:ext cx="11015615"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635750" y="1167064"/>
            <a:ext cx="5040313" cy="481781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B09B2D93-3759-47EA-9D99-E3FD6D171E0B}"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8077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ed bild - Vit">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4"/>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C0A04333-20F2-4ED6-AE45-E5EEB815C371}"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9" y="541420"/>
            <a:ext cx="5040314" cy="5443453"/>
          </a:xfrm>
        </p:spPr>
        <p:txBody>
          <a:bodyPr/>
          <a:lstStyle/>
          <a:p>
            <a:r>
              <a:rPr lang="sv-SE"/>
              <a:t>Klicka på ikonen för att lägga till en bild</a:t>
            </a:r>
          </a:p>
        </p:txBody>
      </p:sp>
    </p:spTree>
    <p:extLst>
      <p:ext uri="{BB962C8B-B14F-4D97-AF65-F5344CB8AC3E}">
        <p14:creationId xmlns:p14="http://schemas.microsoft.com/office/powerpoint/2010/main" val="256039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med bild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3"/>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C196889E-5A22-4C35-81FB-1DD5C8A2B82C}"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8" y="541420"/>
            <a:ext cx="5040314" cy="5443452"/>
          </a:xfrm>
        </p:spPr>
        <p:txBody>
          <a:bodyPr/>
          <a:lstStyle/>
          <a:p>
            <a:r>
              <a:rPr lang="sv-SE"/>
              <a:t>Klicka på ikonen för att lägga till en bild</a:t>
            </a:r>
          </a:p>
        </p:txBody>
      </p:sp>
      <p:grpSp>
        <p:nvGrpSpPr>
          <p:cNvPr id="8" name="Grupp 7">
            <a:extLst>
              <a:ext uri="{FF2B5EF4-FFF2-40B4-BE49-F238E27FC236}">
                <a16:creationId xmlns:a16="http://schemas.microsoft.com/office/drawing/2014/main" id="{60532345-F85D-4DDE-9F6B-D9BD822505BB}"/>
              </a:ext>
            </a:extLst>
          </p:cNvPr>
          <p:cNvGrpSpPr/>
          <p:nvPr userDrawn="1"/>
        </p:nvGrpSpPr>
        <p:grpSpPr>
          <a:xfrm>
            <a:off x="0" y="0"/>
            <a:ext cx="12205855" cy="6871855"/>
            <a:chOff x="0" y="0"/>
            <a:chExt cx="12205855" cy="6871855"/>
          </a:xfrm>
        </p:grpSpPr>
        <p:sp>
          <p:nvSpPr>
            <p:cNvPr id="10" name="Rektangel 9">
              <a:extLst>
                <a:ext uri="{FF2B5EF4-FFF2-40B4-BE49-F238E27FC236}">
                  <a16:creationId xmlns:a16="http://schemas.microsoft.com/office/drawing/2014/main" id="{69703B7B-79B3-4AA8-8798-0E10F80656A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037E822-EA66-4D83-B0B8-21C92E7E699F}"/>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359B182-40AF-46A0-9F2D-BB52CF53B944}"/>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5CF7AA6-9955-4F88-906A-AC7E993E8A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00009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58812" y="1160463"/>
            <a:ext cx="5437187"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58787" y="1710980"/>
            <a:ext cx="5437214" cy="427389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635750" y="1160464"/>
            <a:ext cx="5038679"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635750" y="1710981"/>
            <a:ext cx="5038679" cy="427389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2E121448-2CA6-496E-8FC9-514680116CDD}" type="datetime1">
              <a:rPr lang="sv-SE" smtClean="0"/>
              <a:t>2025-03-25</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
        <p:nvSpPr>
          <p:cNvPr id="10" name="Rubrik 9"/>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63897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4B958B05-1CCC-4740-A5C5-EC4EBC589CBD}"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B47DBAC3-F7B8-42A6-ACBD-D25CA7E7F875}"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a:xfrm>
            <a:off x="5735424" y="6421299"/>
            <a:ext cx="432000" cy="144000"/>
          </a:xfrm>
        </p:spPr>
        <p:txBody>
          <a:bodyPr/>
          <a:lstStyle/>
          <a:p>
            <a:fld id="{E8645303-2AAE-45D1-913A-B06AE6474513}" type="slidenum">
              <a:rPr lang="sv-SE" smtClean="0"/>
              <a:t>‹#›</a:t>
            </a:fld>
            <a:endParaRPr lang="sv-SE" dirty="0"/>
          </a:p>
        </p:txBody>
      </p:sp>
      <p:grpSp>
        <p:nvGrpSpPr>
          <p:cNvPr id="6" name="Grupp 5">
            <a:extLst>
              <a:ext uri="{FF2B5EF4-FFF2-40B4-BE49-F238E27FC236}">
                <a16:creationId xmlns:a16="http://schemas.microsoft.com/office/drawing/2014/main" id="{D4BD8A53-AB0A-405E-BE59-65253FF50999}"/>
              </a:ext>
            </a:extLst>
          </p:cNvPr>
          <p:cNvGrpSpPr/>
          <p:nvPr userDrawn="1"/>
        </p:nvGrpSpPr>
        <p:grpSpPr>
          <a:xfrm>
            <a:off x="0" y="0"/>
            <a:ext cx="12205855" cy="6871855"/>
            <a:chOff x="0" y="0"/>
            <a:chExt cx="12205855" cy="6871855"/>
          </a:xfrm>
        </p:grpSpPr>
        <p:sp>
          <p:nvSpPr>
            <p:cNvPr id="7" name="Rektangel 6">
              <a:extLst>
                <a:ext uri="{FF2B5EF4-FFF2-40B4-BE49-F238E27FC236}">
                  <a16:creationId xmlns:a16="http://schemas.microsoft.com/office/drawing/2014/main" id="{A4335AB5-4A90-410A-BAA4-C465680A2356}"/>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54E34EF-F78C-438C-8F56-42CF10EA952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47C5FC4-4B65-4F02-A460-4FF76F6AADA0}"/>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453CD52-B97D-4763-8676-0E084A72B0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612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0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13" y="333375"/>
            <a:ext cx="11015616" cy="827088"/>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658786" y="1167063"/>
            <a:ext cx="11017278" cy="4817812"/>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0400" y="6421299"/>
            <a:ext cx="684000" cy="144000"/>
          </a:xfrm>
          <a:prstGeom prst="rect">
            <a:avLst/>
          </a:prstGeom>
        </p:spPr>
        <p:txBody>
          <a:bodyPr vert="horz" lIns="0" tIns="0" rIns="0" bIns="0" rtlCol="0" anchor="ctr"/>
          <a:lstStyle>
            <a:lvl1pPr algn="l">
              <a:defRPr sz="900">
                <a:solidFill>
                  <a:schemeClr val="tx1">
                    <a:tint val="75000"/>
                  </a:schemeClr>
                </a:solidFill>
              </a:defRPr>
            </a:lvl1pPr>
          </a:lstStyle>
          <a:p>
            <a:fld id="{3C8D8D96-4247-4D0E-BCC6-7947AA94CFFF}" type="datetime1">
              <a:rPr lang="sv-SE" smtClean="0"/>
              <a:t>2025-03-25</a:t>
            </a:fld>
            <a:endParaRPr lang="sv-SE" dirty="0"/>
          </a:p>
        </p:txBody>
      </p:sp>
      <p:sp>
        <p:nvSpPr>
          <p:cNvPr id="5" name="Platshållare för sidfot 4"/>
          <p:cNvSpPr>
            <a:spLocks noGrp="1"/>
          </p:cNvSpPr>
          <p:nvPr>
            <p:ph type="ftr" sz="quarter" idx="3"/>
          </p:nvPr>
        </p:nvSpPr>
        <p:spPr>
          <a:xfrm>
            <a:off x="1367586" y="6421299"/>
            <a:ext cx="4114800" cy="144000"/>
          </a:xfrm>
          <a:prstGeom prst="rect">
            <a:avLst/>
          </a:prstGeom>
        </p:spPr>
        <p:txBody>
          <a:bodyPr vert="horz" lIns="0" tIns="0" rIns="0" bIns="0" rtlCol="0" anchor="ctr"/>
          <a:lstStyle>
            <a:lvl1pPr algn="l">
              <a:defRPr sz="9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5735424" y="6421299"/>
            <a:ext cx="432000" cy="144000"/>
          </a:xfrm>
          <a:prstGeom prst="rect">
            <a:avLst/>
          </a:prstGeom>
        </p:spPr>
        <p:txBody>
          <a:bodyPr vert="horz" lIns="0" tIns="0" rIns="0" bIns="0" rtlCol="0" anchor="ctr"/>
          <a:lstStyle>
            <a:lvl1pPr algn="r">
              <a:defRPr sz="900">
                <a:solidFill>
                  <a:schemeClr val="tx1">
                    <a:tint val="75000"/>
                  </a:schemeClr>
                </a:solidFill>
              </a:defRPr>
            </a:lvl1pPr>
          </a:lstStyle>
          <a:p>
            <a:fld id="{E8645303-2AAE-45D1-913A-B06AE6474513}" type="slidenum">
              <a:rPr lang="sv-SE" smtClean="0"/>
              <a:pPr/>
              <a:t>‹#›</a:t>
            </a:fld>
            <a:endParaRPr lang="sv-SE" dirty="0"/>
          </a:p>
        </p:txBody>
      </p:sp>
      <p:pic>
        <p:nvPicPr>
          <p:cNvPr id="8" name="Bildobjekt 7">
            <a:extLst>
              <a:ext uri="{FF2B5EF4-FFF2-40B4-BE49-F238E27FC236}">
                <a16:creationId xmlns:a16="http://schemas.microsoft.com/office/drawing/2014/main" id="{D3155758-7115-459E-B22B-432BB798CAF7}"/>
              </a:ext>
            </a:extLst>
          </p:cNvPr>
          <p:cNvPicPr>
            <a:picLocks noChangeAspect="1"/>
          </p:cNvPicPr>
          <p:nvPr userDrawn="1"/>
        </p:nvPicPr>
        <p:blipFill>
          <a:blip r:embed="rId13"/>
          <a:stretch>
            <a:fillRect/>
          </a:stretch>
        </p:blipFill>
        <p:spPr>
          <a:xfrm>
            <a:off x="9966121" y="6172711"/>
            <a:ext cx="1708308" cy="392587"/>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3" r:id="rId6"/>
    <p:sldLayoutId id="2147483654" r:id="rId7"/>
    <p:sldLayoutId id="2147483658" r:id="rId8"/>
    <p:sldLayoutId id="2147483655" r:id="rId9"/>
    <p:sldLayoutId id="2147483659" r:id="rId10"/>
    <p:sldLayoutId id="2147483660" r:id="rId11"/>
  </p:sldLayoutIdLst>
  <p:hf hdr="0"/>
  <p:txStyles>
    <p:title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15" userDrawn="1">
          <p15:clr>
            <a:srgbClr val="F26B43"/>
          </p15:clr>
        </p15:guide>
        <p15:guide id="4" pos="7355" userDrawn="1">
          <p15:clr>
            <a:srgbClr val="F26B43"/>
          </p15:clr>
        </p15:guide>
        <p15:guide id="5" orient="horz" pos="3997" userDrawn="1">
          <p15:clr>
            <a:srgbClr val="F26B43"/>
          </p15:clr>
        </p15:guide>
        <p15:guide id="6" orient="horz" pos="3770" userDrawn="1">
          <p15:clr>
            <a:srgbClr val="F26B43"/>
          </p15:clr>
        </p15:guide>
        <p15:guide id="7" orient="horz" pos="731" userDrawn="1">
          <p15:clr>
            <a:srgbClr val="F26B43"/>
          </p15:clr>
        </p15:guide>
        <p15:guide id="8" orient="horz" pos="663" userDrawn="1">
          <p15:clr>
            <a:srgbClr val="F26B43"/>
          </p15:clr>
        </p15:guide>
        <p15:guide id="9" orient="horz" pos="210" userDrawn="1">
          <p15:clr>
            <a:srgbClr val="F26B43"/>
          </p15:clr>
        </p15:guide>
        <p15:guide id="10" orient="horz" pos="4133" userDrawn="1">
          <p15:clr>
            <a:srgbClr val="F26B43"/>
          </p15:clr>
        </p15:guide>
        <p15:guide id="11" pos="41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13" y="333375"/>
            <a:ext cx="11015616" cy="827088"/>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658786" y="1167063"/>
            <a:ext cx="11017278" cy="4817812"/>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0400" y="6421299"/>
            <a:ext cx="684000" cy="144000"/>
          </a:xfrm>
          <a:prstGeom prst="rect">
            <a:avLst/>
          </a:prstGeom>
        </p:spPr>
        <p:txBody>
          <a:bodyPr vert="horz" lIns="0" tIns="0" rIns="0" bIns="0" rtlCol="0" anchor="ctr"/>
          <a:lstStyle>
            <a:lvl1pPr algn="l">
              <a:defRPr sz="900">
                <a:solidFill>
                  <a:schemeClr val="tx1">
                    <a:tint val="75000"/>
                  </a:schemeClr>
                </a:solidFill>
              </a:defRPr>
            </a:lvl1pPr>
          </a:lstStyle>
          <a:p>
            <a:fld id="{52C2E470-72DB-47C3-BB88-FB1E50A3C7E3}" type="datetime1">
              <a:rPr lang="sv-SE" smtClean="0"/>
              <a:t>2025-03-25</a:t>
            </a:fld>
            <a:endParaRPr lang="sv-SE" dirty="0"/>
          </a:p>
        </p:txBody>
      </p:sp>
      <p:sp>
        <p:nvSpPr>
          <p:cNvPr id="5" name="Platshållare för sidfot 4"/>
          <p:cNvSpPr>
            <a:spLocks noGrp="1"/>
          </p:cNvSpPr>
          <p:nvPr>
            <p:ph type="ftr" sz="quarter" idx="3"/>
          </p:nvPr>
        </p:nvSpPr>
        <p:spPr>
          <a:xfrm>
            <a:off x="1367586" y="6421299"/>
            <a:ext cx="4114800" cy="144000"/>
          </a:xfrm>
          <a:prstGeom prst="rect">
            <a:avLst/>
          </a:prstGeom>
        </p:spPr>
        <p:txBody>
          <a:bodyPr vert="horz" lIns="0" tIns="0" rIns="0" bIns="0" rtlCol="0" anchor="ctr"/>
          <a:lstStyle>
            <a:lvl1pPr algn="l">
              <a:defRPr sz="9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5735424" y="6421299"/>
            <a:ext cx="432000" cy="144000"/>
          </a:xfrm>
          <a:prstGeom prst="rect">
            <a:avLst/>
          </a:prstGeom>
        </p:spPr>
        <p:txBody>
          <a:bodyPr vert="horz" lIns="0" tIns="0" rIns="0" bIns="0" rtlCol="0" anchor="ctr"/>
          <a:lstStyle>
            <a:lvl1pPr algn="r">
              <a:defRPr sz="900">
                <a:solidFill>
                  <a:schemeClr val="tx1">
                    <a:tint val="75000"/>
                  </a:schemeClr>
                </a:solidFill>
              </a:defRPr>
            </a:lvl1pPr>
          </a:lstStyle>
          <a:p>
            <a:fld id="{E8645303-2AAE-45D1-913A-B06AE6474513}" type="slidenum">
              <a:rPr lang="sv-SE" smtClean="0"/>
              <a:pPr/>
              <a:t>‹#›</a:t>
            </a:fld>
            <a:endParaRPr lang="sv-SE" dirty="0"/>
          </a:p>
        </p:txBody>
      </p:sp>
      <p:pic>
        <p:nvPicPr>
          <p:cNvPr id="8" name="Bildobjekt 7">
            <a:extLst>
              <a:ext uri="{FF2B5EF4-FFF2-40B4-BE49-F238E27FC236}">
                <a16:creationId xmlns:a16="http://schemas.microsoft.com/office/drawing/2014/main" id="{D3155758-7115-459E-B22B-432BB798CAF7}"/>
              </a:ext>
            </a:extLst>
          </p:cNvPr>
          <p:cNvPicPr>
            <a:picLocks noChangeAspect="1"/>
          </p:cNvPicPr>
          <p:nvPr userDrawn="1"/>
        </p:nvPicPr>
        <p:blipFill>
          <a:blip r:embed="rId13"/>
          <a:stretch>
            <a:fillRect/>
          </a:stretch>
        </p:blipFill>
        <p:spPr>
          <a:xfrm>
            <a:off x="9966121" y="6172711"/>
            <a:ext cx="1708308" cy="392587"/>
          </a:xfrm>
          <a:prstGeom prst="rect">
            <a:avLst/>
          </a:prstGeom>
        </p:spPr>
      </p:pic>
    </p:spTree>
    <p:extLst>
      <p:ext uri="{BB962C8B-B14F-4D97-AF65-F5344CB8AC3E}">
        <p14:creationId xmlns:p14="http://schemas.microsoft.com/office/powerpoint/2010/main" val="30656009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15">
          <p15:clr>
            <a:srgbClr val="F26B43"/>
          </p15:clr>
        </p15:guide>
        <p15:guide id="4" pos="7355">
          <p15:clr>
            <a:srgbClr val="F26B43"/>
          </p15:clr>
        </p15:guide>
        <p15:guide id="5" orient="horz" pos="3997">
          <p15:clr>
            <a:srgbClr val="F26B43"/>
          </p15:clr>
        </p15:guide>
        <p15:guide id="6" orient="horz" pos="3770">
          <p15:clr>
            <a:srgbClr val="F26B43"/>
          </p15:clr>
        </p15:guide>
        <p15:guide id="7" orient="horz" pos="731">
          <p15:clr>
            <a:srgbClr val="F26B43"/>
          </p15:clr>
        </p15:guide>
        <p15:guide id="8" orient="horz" pos="663">
          <p15:clr>
            <a:srgbClr val="F26B43"/>
          </p15:clr>
        </p15:guide>
        <p15:guide id="9" orient="horz" pos="210">
          <p15:clr>
            <a:srgbClr val="F26B43"/>
          </p15:clr>
        </p15:guide>
        <p15:guide id="10" orient="horz" pos="4133">
          <p15:clr>
            <a:srgbClr val="F26B43"/>
          </p15:clr>
        </p15:guide>
        <p15:guide id="11" pos="41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tmp"/></Relationships>
</file>

<file path=ppt/slides/_rels/slide1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903413"/>
            <a:ext cx="9144000" cy="2387600"/>
          </a:xfrm>
        </p:spPr>
        <p:txBody>
          <a:bodyPr/>
          <a:lstStyle/>
          <a:p>
            <a:r>
              <a:rPr lang="sv-SE" dirty="0">
                <a:solidFill>
                  <a:schemeClr val="accent1"/>
                </a:solidFill>
                <a:latin typeface="Roboto" panose="02000000000000000000" pitchFamily="2" charset="0"/>
                <a:ea typeface="Roboto" panose="02000000000000000000" pitchFamily="2" charset="0"/>
              </a:rPr>
              <a:t>Välkommen till Psoriasisförbundet!</a:t>
            </a:r>
            <a:endParaRPr lang="sv-SE" dirty="0">
              <a:solidFill>
                <a:schemeClr val="accent1"/>
              </a:solidFill>
            </a:endParaRPr>
          </a:p>
        </p:txBody>
      </p:sp>
    </p:spTree>
    <p:extLst>
      <p:ext uri="{BB962C8B-B14F-4D97-AF65-F5344CB8AC3E}">
        <p14:creationId xmlns:p14="http://schemas.microsoft.com/office/powerpoint/2010/main" val="3405695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7F2350-5E91-B434-7082-2F8A6E83F63B}"/>
              </a:ext>
            </a:extLst>
          </p:cNvPr>
          <p:cNvSpPr>
            <a:spLocks noGrp="1"/>
          </p:cNvSpPr>
          <p:nvPr>
            <p:ph type="title"/>
          </p:nvPr>
        </p:nvSpPr>
        <p:spPr/>
        <p:txBody>
          <a:bodyPr/>
          <a:lstStyle/>
          <a:p>
            <a:r>
              <a:rPr lang="sv-SE" dirty="0"/>
              <a:t>Psoriasis – en översikt</a:t>
            </a:r>
          </a:p>
        </p:txBody>
      </p:sp>
      <p:sp>
        <p:nvSpPr>
          <p:cNvPr id="5" name="Platshållare för bildnummer 4">
            <a:extLst>
              <a:ext uri="{FF2B5EF4-FFF2-40B4-BE49-F238E27FC236}">
                <a16:creationId xmlns:a16="http://schemas.microsoft.com/office/drawing/2014/main" id="{7063B21E-7B69-2F3F-6FC2-F3764711A507}"/>
              </a:ext>
            </a:extLst>
          </p:cNvPr>
          <p:cNvSpPr>
            <a:spLocks noGrp="1"/>
          </p:cNvSpPr>
          <p:nvPr>
            <p:ph type="sldNum" sz="quarter" idx="12"/>
          </p:nvPr>
        </p:nvSpPr>
        <p:spPr/>
        <p:txBody>
          <a:bodyPr/>
          <a:lstStyle/>
          <a:p>
            <a:fld id="{E8645303-2AAE-45D1-913A-B06AE6474513}" type="slidenum">
              <a:rPr lang="sv-SE" smtClean="0"/>
              <a:t>10</a:t>
            </a:fld>
            <a:endParaRPr lang="sv-SE" dirty="0"/>
          </a:p>
        </p:txBody>
      </p:sp>
      <p:sp>
        <p:nvSpPr>
          <p:cNvPr id="6" name="Platshållare för innehåll 2">
            <a:extLst>
              <a:ext uri="{FF2B5EF4-FFF2-40B4-BE49-F238E27FC236}">
                <a16:creationId xmlns:a16="http://schemas.microsoft.com/office/drawing/2014/main" id="{698747F6-25B8-F718-633E-C8722C161DF5}"/>
              </a:ext>
            </a:extLst>
          </p:cNvPr>
          <p:cNvSpPr txBox="1">
            <a:spLocks/>
          </p:cNvSpPr>
          <p:nvPr/>
        </p:nvSpPr>
        <p:spPr>
          <a:xfrm>
            <a:off x="658813" y="1163929"/>
            <a:ext cx="11017250" cy="5257369"/>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sv-SE" dirty="0"/>
          </a:p>
          <a:p>
            <a:pPr>
              <a:lnSpc>
                <a:spcPct val="120000"/>
              </a:lnSpc>
            </a:pPr>
            <a:r>
              <a:rPr lang="sv-SE" dirty="0"/>
              <a:t>Ps</a:t>
            </a:r>
            <a:r>
              <a:rPr lang="sv-SE" sz="2100" dirty="0"/>
              <a:t>oriasis är en </a:t>
            </a:r>
            <a:r>
              <a:rPr lang="sv-SE" sz="2100" b="1" dirty="0"/>
              <a:t>inflammatorisk</a:t>
            </a:r>
            <a:r>
              <a:rPr lang="sv-SE" sz="2100" dirty="0"/>
              <a:t>, </a:t>
            </a:r>
            <a:r>
              <a:rPr lang="sv-SE" sz="2100" b="1" dirty="0"/>
              <a:t>ärftlig</a:t>
            </a:r>
            <a:r>
              <a:rPr lang="sv-SE" sz="2100" dirty="0"/>
              <a:t> sjukdom som kan bryta ut i princip när som helst i livet, men ca hälften får sjukdomen innan 25 års ålder.</a:t>
            </a:r>
          </a:p>
          <a:p>
            <a:pPr>
              <a:lnSpc>
                <a:spcPct val="120000"/>
              </a:lnSpc>
            </a:pPr>
            <a:r>
              <a:rPr lang="sv-SE" sz="2100" dirty="0"/>
              <a:t>Psoriasis är ungefär </a:t>
            </a:r>
            <a:r>
              <a:rPr lang="sv-SE" sz="2100" b="1" dirty="0"/>
              <a:t>lika vanligt förekommande hos män och kvinnor</a:t>
            </a:r>
            <a:r>
              <a:rPr lang="sv-SE" sz="2100" dirty="0"/>
              <a:t>, men något vanligare att män kan bli mer allvarligt sjuka (förmodad koppling till immunförsvaret).</a:t>
            </a:r>
          </a:p>
          <a:p>
            <a:pPr>
              <a:lnSpc>
                <a:spcPct val="120000"/>
              </a:lnSpc>
            </a:pPr>
            <a:r>
              <a:rPr lang="sv-SE" sz="2100" dirty="0"/>
              <a:t>Det finns </a:t>
            </a:r>
            <a:r>
              <a:rPr lang="sv-SE" sz="2100" b="1" dirty="0"/>
              <a:t>olika former av psoriasis </a:t>
            </a:r>
            <a:r>
              <a:rPr lang="sv-SE" sz="2100" dirty="0"/>
              <a:t>– plackpsoriasis (vanligast), </a:t>
            </a:r>
            <a:r>
              <a:rPr lang="sv-SE" sz="2100" dirty="0" err="1"/>
              <a:t>guttat</a:t>
            </a:r>
            <a:r>
              <a:rPr lang="sv-SE" sz="2100" dirty="0"/>
              <a:t> psoriasis (droppformig), invers psoriasis (hudveck och liknande), </a:t>
            </a:r>
            <a:r>
              <a:rPr lang="sv-SE" sz="2100" dirty="0" err="1"/>
              <a:t>erytrodermisk</a:t>
            </a:r>
            <a:r>
              <a:rPr lang="sv-SE" sz="2100" dirty="0"/>
              <a:t> psoriasis (allvarlig och akut form, sällsynt), generaliserad </a:t>
            </a:r>
            <a:r>
              <a:rPr lang="sv-SE" sz="2100" dirty="0" err="1"/>
              <a:t>pustulös</a:t>
            </a:r>
            <a:r>
              <a:rPr lang="sv-SE" sz="2100" dirty="0"/>
              <a:t> psoriasis (allvarlig och akut form, mycket sällsynt). Man kan ha flera former samtidigt.</a:t>
            </a:r>
          </a:p>
          <a:p>
            <a:pPr>
              <a:lnSpc>
                <a:spcPct val="120000"/>
              </a:lnSpc>
            </a:pPr>
            <a:r>
              <a:rPr lang="sv-SE" sz="2100" b="1" dirty="0"/>
              <a:t>Vanligaste ställena </a:t>
            </a:r>
            <a:r>
              <a:rPr lang="sv-SE" sz="2100" dirty="0"/>
              <a:t>att få psoriasis är skalp, bål, armar, ben och rygg men i princip alla delar av hudkostymen samt naglarna kan drabbas</a:t>
            </a:r>
          </a:p>
          <a:p>
            <a:pPr>
              <a:lnSpc>
                <a:spcPct val="120000"/>
              </a:lnSpc>
            </a:pPr>
            <a:r>
              <a:rPr lang="sv-SE" sz="2100" dirty="0"/>
              <a:t>Psoriasis uppkommer oftast i </a:t>
            </a:r>
            <a:r>
              <a:rPr lang="sv-SE" sz="2100" b="1" dirty="0"/>
              <a:t>skov</a:t>
            </a:r>
            <a:r>
              <a:rPr lang="sv-SE" sz="2100" dirty="0"/>
              <a:t>, hos en del kan det gå många år mellan varje skov, andra har mer permanenta besvär.</a:t>
            </a:r>
          </a:p>
          <a:p>
            <a:pPr marL="232200" lvl="1" indent="0">
              <a:lnSpc>
                <a:spcPct val="120000"/>
              </a:lnSpc>
              <a:buNone/>
            </a:pPr>
            <a:endParaRPr lang="sv-SE" dirty="0"/>
          </a:p>
        </p:txBody>
      </p:sp>
    </p:spTree>
    <p:extLst>
      <p:ext uri="{BB962C8B-B14F-4D97-AF65-F5344CB8AC3E}">
        <p14:creationId xmlns:p14="http://schemas.microsoft.com/office/powerpoint/2010/main" val="137841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58813" y="117189"/>
            <a:ext cx="11015616" cy="827088"/>
          </a:xfrm>
        </p:spPr>
        <p:txBody>
          <a:bodyPr/>
          <a:lstStyle/>
          <a:p>
            <a:r>
              <a:rPr lang="sv-SE" dirty="0"/>
              <a:t>Psoriasis – en inflammatorisk systemsjukdom</a:t>
            </a:r>
          </a:p>
        </p:txBody>
      </p:sp>
      <p:sp>
        <p:nvSpPr>
          <p:cNvPr id="6" name="Platshållare för bildnummer 5"/>
          <p:cNvSpPr>
            <a:spLocks noGrp="1"/>
          </p:cNvSpPr>
          <p:nvPr>
            <p:ph type="sldNum" sz="quarter" idx="12"/>
          </p:nvPr>
        </p:nvSpPr>
        <p:spPr/>
        <p:txBody>
          <a:bodyPr/>
          <a:lstStyle/>
          <a:p>
            <a:fld id="{E8645303-2AAE-45D1-913A-B06AE6474513}" type="slidenum">
              <a:rPr lang="sv-SE" smtClean="0"/>
              <a:pPr/>
              <a:t>11</a:t>
            </a:fld>
            <a:endParaRPr lang="sv-SE" dirty="0"/>
          </a:p>
        </p:txBody>
      </p:sp>
      <p:sp>
        <p:nvSpPr>
          <p:cNvPr id="3" name="Platshållare för innehåll 2">
            <a:extLst>
              <a:ext uri="{FF2B5EF4-FFF2-40B4-BE49-F238E27FC236}">
                <a16:creationId xmlns:a16="http://schemas.microsoft.com/office/drawing/2014/main" id="{E46285C1-91A3-387B-51F5-5F299B6E02AC}"/>
              </a:ext>
            </a:extLst>
          </p:cNvPr>
          <p:cNvSpPr txBox="1">
            <a:spLocks/>
          </p:cNvSpPr>
          <p:nvPr/>
        </p:nvSpPr>
        <p:spPr>
          <a:xfrm>
            <a:off x="658813" y="1163930"/>
            <a:ext cx="11017250" cy="4818062"/>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a:p>
            <a:r>
              <a:rPr lang="sv-SE" dirty="0"/>
              <a:t>Vårt </a:t>
            </a:r>
            <a:r>
              <a:rPr lang="sv-SE" b="1" dirty="0"/>
              <a:t>immunförsvar</a:t>
            </a:r>
            <a:r>
              <a:rPr lang="sv-SE" dirty="0"/>
              <a:t> består av två ”delar” – det medfödda och det förvärvade/adaptiva</a:t>
            </a:r>
          </a:p>
          <a:p>
            <a:r>
              <a:rPr lang="sv-SE" dirty="0"/>
              <a:t>Psoriasis är en </a:t>
            </a:r>
            <a:r>
              <a:rPr lang="sv-SE" b="1" dirty="0"/>
              <a:t>immun-medierad genetisk sjukdom </a:t>
            </a:r>
            <a:r>
              <a:rPr lang="sv-SE" dirty="0"/>
              <a:t>– våra gener gör en viss respons mer trolig, i vårt fall ”överreagerar” immunförsvaret, vilket leder till </a:t>
            </a:r>
            <a:r>
              <a:rPr lang="sv-SE" b="1" dirty="0"/>
              <a:t>inflammation</a:t>
            </a:r>
            <a:r>
              <a:rPr lang="sv-SE" dirty="0"/>
              <a:t>: lokaliserad (exempelvis bara vissa områden på huden) eller systemisk (flera delar av kroppen/hela kroppen påverkas)</a:t>
            </a:r>
          </a:p>
          <a:p>
            <a:r>
              <a:rPr lang="sv-SE" b="1" dirty="0"/>
              <a:t>Miljöfaktorer</a:t>
            </a:r>
            <a:r>
              <a:rPr lang="sv-SE" dirty="0"/>
              <a:t> triggar immunresponsen</a:t>
            </a:r>
          </a:p>
          <a:p>
            <a:pPr lvl="1"/>
            <a:r>
              <a:rPr lang="sv-SE" dirty="0"/>
              <a:t>infektioner (särskilt streptokocker)</a:t>
            </a:r>
          </a:p>
          <a:p>
            <a:pPr lvl="1"/>
            <a:r>
              <a:rPr lang="sv-SE" dirty="0"/>
              <a:t>stark stress/trauma (fysisk, psykisk, känslomässig)</a:t>
            </a:r>
          </a:p>
          <a:p>
            <a:pPr lvl="1"/>
            <a:r>
              <a:rPr lang="sv-SE" dirty="0"/>
              <a:t>skador på hud och leder (</a:t>
            </a:r>
            <a:r>
              <a:rPr lang="sv-SE" dirty="0" err="1"/>
              <a:t>Köbnerfenomenet</a:t>
            </a:r>
            <a:r>
              <a:rPr lang="sv-SE" dirty="0"/>
              <a:t>)</a:t>
            </a:r>
          </a:p>
          <a:p>
            <a:pPr lvl="1"/>
            <a:r>
              <a:rPr lang="sv-SE" dirty="0"/>
              <a:t>läkemedel (exempelvis betablockerare, litium, malarialäkemedel)</a:t>
            </a:r>
          </a:p>
          <a:p>
            <a:pPr lvl="1"/>
            <a:r>
              <a:rPr lang="sv-SE" dirty="0"/>
              <a:t>fetma</a:t>
            </a:r>
          </a:p>
          <a:p>
            <a:pPr lvl="1"/>
            <a:r>
              <a:rPr lang="sv-SE" dirty="0"/>
              <a:t>rökning</a:t>
            </a:r>
          </a:p>
          <a:p>
            <a:pPr lvl="1"/>
            <a:r>
              <a:rPr lang="sv-SE" dirty="0"/>
              <a:t>alkohol </a:t>
            </a:r>
          </a:p>
          <a:p>
            <a:pPr marL="232200" lvl="1" indent="0">
              <a:buNone/>
            </a:pPr>
            <a:endParaRPr lang="sv-SE" dirty="0"/>
          </a:p>
        </p:txBody>
      </p:sp>
    </p:spTree>
    <p:extLst>
      <p:ext uri="{BB962C8B-B14F-4D97-AF65-F5344CB8AC3E}">
        <p14:creationId xmlns:p14="http://schemas.microsoft.com/office/powerpoint/2010/main" val="83403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05D4-966B-1938-AF2C-1BBD373CB7B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47758AE-9CDF-F392-BBE2-9F699E1D5129}"/>
              </a:ext>
            </a:extLst>
          </p:cNvPr>
          <p:cNvSpPr>
            <a:spLocks noGrp="1"/>
          </p:cNvSpPr>
          <p:nvPr>
            <p:ph type="title"/>
          </p:nvPr>
        </p:nvSpPr>
        <p:spPr>
          <a:xfrm>
            <a:off x="658813" y="191363"/>
            <a:ext cx="11015616" cy="827088"/>
          </a:xfrm>
        </p:spPr>
        <p:txBody>
          <a:bodyPr/>
          <a:lstStyle/>
          <a:p>
            <a:r>
              <a:rPr lang="sv-SE" dirty="0"/>
              <a:t>Behandling psoriasis</a:t>
            </a:r>
          </a:p>
        </p:txBody>
      </p:sp>
      <p:sp>
        <p:nvSpPr>
          <p:cNvPr id="5" name="Platshållare för bildnummer 4">
            <a:extLst>
              <a:ext uri="{FF2B5EF4-FFF2-40B4-BE49-F238E27FC236}">
                <a16:creationId xmlns:a16="http://schemas.microsoft.com/office/drawing/2014/main" id="{66487133-2EDA-CE4B-E5AF-F6BEA0F16B2B}"/>
              </a:ext>
            </a:extLst>
          </p:cNvPr>
          <p:cNvSpPr>
            <a:spLocks noGrp="1"/>
          </p:cNvSpPr>
          <p:nvPr>
            <p:ph type="sldNum" sz="quarter" idx="12"/>
          </p:nvPr>
        </p:nvSpPr>
        <p:spPr/>
        <p:txBody>
          <a:bodyPr/>
          <a:lstStyle/>
          <a:p>
            <a:fld id="{E8645303-2AAE-45D1-913A-B06AE6474513}" type="slidenum">
              <a:rPr lang="sv-SE" smtClean="0"/>
              <a:t>12</a:t>
            </a:fld>
            <a:endParaRPr lang="sv-SE" dirty="0"/>
          </a:p>
        </p:txBody>
      </p:sp>
      <p:sp>
        <p:nvSpPr>
          <p:cNvPr id="3" name="Platshållare för innehåll 2">
            <a:extLst>
              <a:ext uri="{FF2B5EF4-FFF2-40B4-BE49-F238E27FC236}">
                <a16:creationId xmlns:a16="http://schemas.microsoft.com/office/drawing/2014/main" id="{72AE9094-0C71-C73A-1AD8-A3FE806A2D70}"/>
              </a:ext>
            </a:extLst>
          </p:cNvPr>
          <p:cNvSpPr>
            <a:spLocks noGrp="1"/>
          </p:cNvSpPr>
          <p:nvPr>
            <p:ph sz="half" idx="4294967295"/>
          </p:nvPr>
        </p:nvSpPr>
        <p:spPr>
          <a:xfrm>
            <a:off x="658812" y="1328668"/>
            <a:ext cx="5834061" cy="5421382"/>
          </a:xfrm>
        </p:spPr>
        <p:txBody>
          <a:bodyPr>
            <a:normAutofit fontScale="70000" lnSpcReduction="20000"/>
          </a:bodyPr>
          <a:lstStyle/>
          <a:p>
            <a:pPr>
              <a:lnSpc>
                <a:spcPct val="120000"/>
              </a:lnSpc>
            </a:pPr>
            <a:r>
              <a:rPr lang="sv-SE" sz="2400" b="1" dirty="0"/>
              <a:t>Topikal behandling</a:t>
            </a:r>
            <a:r>
              <a:rPr lang="sv-SE" sz="2400" dirty="0"/>
              <a:t> – läkemedel som påförs huden, vanligtvis någon form av kortisonpreparat eller kombination av kortison (exempelvis </a:t>
            </a:r>
            <a:r>
              <a:rPr lang="sv-SE" sz="2400" dirty="0" err="1"/>
              <a:t>Betnovat</a:t>
            </a:r>
            <a:r>
              <a:rPr lang="sv-SE" sz="2400" dirty="0"/>
              <a:t>) och D-vitaminderivat (</a:t>
            </a:r>
            <a:r>
              <a:rPr lang="sv-SE" sz="2400" dirty="0" err="1"/>
              <a:t>Daivobet</a:t>
            </a:r>
            <a:r>
              <a:rPr lang="sv-SE" sz="2400" dirty="0"/>
              <a:t>)</a:t>
            </a:r>
          </a:p>
          <a:p>
            <a:pPr>
              <a:lnSpc>
                <a:spcPct val="120000"/>
              </a:lnSpc>
            </a:pPr>
            <a:r>
              <a:rPr lang="sv-SE" sz="2400" b="1" dirty="0"/>
              <a:t>Ljusbehandling</a:t>
            </a:r>
            <a:r>
              <a:rPr lang="sv-SE" sz="2400" dirty="0"/>
              <a:t> – UVB (kortvågigt UV-ljus), PUVA (långvågigt UV-ljus i kombination med </a:t>
            </a:r>
            <a:r>
              <a:rPr lang="sv-SE" sz="2400" dirty="0" err="1"/>
              <a:t>psoralen</a:t>
            </a:r>
            <a:r>
              <a:rPr lang="sv-SE" sz="2400" dirty="0"/>
              <a:t>-tabletter), (klimatvård)</a:t>
            </a:r>
          </a:p>
          <a:p>
            <a:pPr>
              <a:lnSpc>
                <a:spcPct val="120000"/>
              </a:lnSpc>
            </a:pPr>
            <a:r>
              <a:rPr lang="sv-SE" sz="2400" b="1" dirty="0"/>
              <a:t>Läkemedel (syntetiska) </a:t>
            </a:r>
            <a:r>
              <a:rPr lang="sv-SE" sz="2400" dirty="0"/>
              <a:t>– </a:t>
            </a:r>
            <a:r>
              <a:rPr lang="sv-SE" sz="2400" dirty="0" err="1"/>
              <a:t>metotrexat</a:t>
            </a:r>
            <a:r>
              <a:rPr lang="sv-SE" sz="2400" dirty="0"/>
              <a:t>, </a:t>
            </a:r>
            <a:r>
              <a:rPr lang="sv-SE" sz="2400" dirty="0" err="1"/>
              <a:t>acitretin</a:t>
            </a:r>
            <a:r>
              <a:rPr lang="sv-SE" sz="2400" dirty="0"/>
              <a:t> (</a:t>
            </a:r>
            <a:r>
              <a:rPr lang="sv-SE" sz="2400" dirty="0" err="1"/>
              <a:t>Neotigason</a:t>
            </a:r>
            <a:r>
              <a:rPr lang="sv-SE" sz="2400" dirty="0"/>
              <a:t>), </a:t>
            </a:r>
            <a:r>
              <a:rPr lang="sv-SE" sz="2400" dirty="0" err="1"/>
              <a:t>apremilast</a:t>
            </a:r>
            <a:r>
              <a:rPr lang="sv-SE" sz="2400" dirty="0"/>
              <a:t> (</a:t>
            </a:r>
            <a:r>
              <a:rPr lang="sv-SE" sz="2400" dirty="0" err="1"/>
              <a:t>Otezla</a:t>
            </a:r>
            <a:r>
              <a:rPr lang="sv-SE" sz="2400" dirty="0"/>
              <a:t>), </a:t>
            </a:r>
            <a:r>
              <a:rPr lang="sv-SE" sz="2400" dirty="0" err="1"/>
              <a:t>ciklosporin</a:t>
            </a:r>
            <a:r>
              <a:rPr lang="sv-SE" sz="2400" dirty="0"/>
              <a:t> (Sandimmun m </a:t>
            </a:r>
            <a:r>
              <a:rPr lang="sv-SE" sz="2400" dirty="0" err="1"/>
              <a:t>fl</a:t>
            </a:r>
            <a:r>
              <a:rPr lang="sv-SE" sz="2400" dirty="0"/>
              <a:t>), </a:t>
            </a:r>
            <a:r>
              <a:rPr lang="sv-SE" sz="2400" dirty="0" err="1"/>
              <a:t>dimetylfumarat</a:t>
            </a:r>
            <a:r>
              <a:rPr lang="sv-SE" sz="2400" dirty="0"/>
              <a:t> (</a:t>
            </a:r>
            <a:r>
              <a:rPr lang="sv-SE" sz="2400" dirty="0" err="1"/>
              <a:t>Skilarence</a:t>
            </a:r>
            <a:r>
              <a:rPr lang="sv-SE" sz="2400" dirty="0"/>
              <a:t>), </a:t>
            </a:r>
            <a:endParaRPr lang="sv-SE" sz="2400" b="1" dirty="0"/>
          </a:p>
          <a:p>
            <a:pPr>
              <a:lnSpc>
                <a:spcPct val="120000"/>
              </a:lnSpc>
            </a:pPr>
            <a:r>
              <a:rPr lang="sv-SE" sz="2400" b="1" dirty="0"/>
              <a:t>Läkemedel (biologiska) </a:t>
            </a:r>
            <a:r>
              <a:rPr lang="sv-SE" sz="2400" dirty="0"/>
              <a:t>– </a:t>
            </a:r>
            <a:r>
              <a:rPr lang="sv-SE" sz="2400" dirty="0" err="1"/>
              <a:t>adalimumab</a:t>
            </a:r>
            <a:r>
              <a:rPr lang="sv-SE" sz="2400" dirty="0"/>
              <a:t> (flera </a:t>
            </a:r>
            <a:r>
              <a:rPr lang="sv-SE" sz="2400" dirty="0" err="1"/>
              <a:t>biosimilarer</a:t>
            </a:r>
            <a:r>
              <a:rPr lang="sv-SE" sz="2400" dirty="0"/>
              <a:t>), </a:t>
            </a:r>
            <a:r>
              <a:rPr lang="sv-SE" sz="2400" dirty="0" err="1"/>
              <a:t>bimekizumab</a:t>
            </a:r>
            <a:r>
              <a:rPr lang="sv-SE" sz="2400" dirty="0"/>
              <a:t> (</a:t>
            </a:r>
            <a:r>
              <a:rPr lang="sv-SE" sz="2400" dirty="0" err="1"/>
              <a:t>Bimzelx</a:t>
            </a:r>
            <a:r>
              <a:rPr lang="sv-SE" sz="2400" dirty="0"/>
              <a:t>), </a:t>
            </a:r>
            <a:r>
              <a:rPr lang="sv-SE" sz="2400" dirty="0" err="1"/>
              <a:t>brodalumab</a:t>
            </a:r>
            <a:r>
              <a:rPr lang="sv-SE" sz="2400" dirty="0"/>
              <a:t> (</a:t>
            </a:r>
            <a:r>
              <a:rPr lang="sv-SE" sz="2400" dirty="0" err="1"/>
              <a:t>Kyntheum</a:t>
            </a:r>
            <a:r>
              <a:rPr lang="sv-SE" sz="2400" dirty="0"/>
              <a:t>), </a:t>
            </a:r>
            <a:r>
              <a:rPr lang="sv-SE" sz="2400" dirty="0" err="1"/>
              <a:t>certulizumabpegol</a:t>
            </a:r>
            <a:r>
              <a:rPr lang="sv-SE" sz="2400" dirty="0"/>
              <a:t> (</a:t>
            </a:r>
            <a:r>
              <a:rPr lang="sv-SE" sz="2400" dirty="0" err="1"/>
              <a:t>Cimzia</a:t>
            </a:r>
            <a:r>
              <a:rPr lang="sv-SE" sz="2400" dirty="0"/>
              <a:t>), </a:t>
            </a:r>
            <a:r>
              <a:rPr lang="sv-SE" sz="2400" dirty="0" err="1"/>
              <a:t>etanercept</a:t>
            </a:r>
            <a:r>
              <a:rPr lang="sv-SE" sz="2400" dirty="0"/>
              <a:t> (flera </a:t>
            </a:r>
            <a:r>
              <a:rPr lang="sv-SE" sz="2400" dirty="0" err="1"/>
              <a:t>biosimilarer</a:t>
            </a:r>
            <a:r>
              <a:rPr lang="sv-SE" sz="2400" dirty="0"/>
              <a:t>), </a:t>
            </a:r>
            <a:r>
              <a:rPr lang="sv-SE" sz="2400" dirty="0" err="1"/>
              <a:t>guselkumab</a:t>
            </a:r>
            <a:r>
              <a:rPr lang="sv-SE" sz="2400" dirty="0"/>
              <a:t> (</a:t>
            </a:r>
            <a:r>
              <a:rPr lang="sv-SE" sz="2400" dirty="0" err="1"/>
              <a:t>Tremfya</a:t>
            </a:r>
            <a:r>
              <a:rPr lang="sv-SE" sz="2400" dirty="0"/>
              <a:t>), </a:t>
            </a:r>
            <a:r>
              <a:rPr lang="sv-SE" sz="2400" dirty="0" err="1"/>
              <a:t>ixekizumab</a:t>
            </a:r>
            <a:r>
              <a:rPr lang="sv-SE" sz="2400" dirty="0"/>
              <a:t> (</a:t>
            </a:r>
            <a:r>
              <a:rPr lang="sv-SE" sz="2400" dirty="0" err="1"/>
              <a:t>Taltz</a:t>
            </a:r>
            <a:r>
              <a:rPr lang="sv-SE" sz="2400" dirty="0"/>
              <a:t>), </a:t>
            </a:r>
            <a:r>
              <a:rPr lang="sv-SE" sz="2400" dirty="0" err="1"/>
              <a:t>infliximab</a:t>
            </a:r>
            <a:r>
              <a:rPr lang="sv-SE" sz="2400" dirty="0"/>
              <a:t> (</a:t>
            </a:r>
            <a:r>
              <a:rPr lang="sv-SE" sz="2400" dirty="0" err="1"/>
              <a:t>Remicade</a:t>
            </a:r>
            <a:r>
              <a:rPr lang="sv-SE" sz="2400" dirty="0"/>
              <a:t> + </a:t>
            </a:r>
            <a:r>
              <a:rPr lang="sv-SE" sz="2400" dirty="0" err="1"/>
              <a:t>biosimilarer</a:t>
            </a:r>
            <a:r>
              <a:rPr lang="sv-SE" sz="2400" dirty="0"/>
              <a:t>),</a:t>
            </a:r>
            <a:r>
              <a:rPr lang="sv-SE" sz="2400" dirty="0" err="1"/>
              <a:t>risankizumab</a:t>
            </a:r>
            <a:r>
              <a:rPr lang="sv-SE" sz="2400" dirty="0"/>
              <a:t> (</a:t>
            </a:r>
            <a:r>
              <a:rPr lang="sv-SE" sz="2400" dirty="0" err="1"/>
              <a:t>Skyrizi</a:t>
            </a:r>
            <a:r>
              <a:rPr lang="sv-SE" sz="2400" dirty="0"/>
              <a:t>), </a:t>
            </a:r>
            <a:r>
              <a:rPr lang="sv-SE" sz="2400" dirty="0" err="1"/>
              <a:t>sekukinumab</a:t>
            </a:r>
            <a:r>
              <a:rPr lang="sv-SE" sz="2400" dirty="0"/>
              <a:t> (Cosentyx), </a:t>
            </a:r>
            <a:r>
              <a:rPr lang="sv-SE" sz="2400" dirty="0" err="1"/>
              <a:t>ustekinumab</a:t>
            </a:r>
            <a:r>
              <a:rPr lang="sv-SE" sz="2400" dirty="0"/>
              <a:t> (</a:t>
            </a:r>
            <a:r>
              <a:rPr lang="sv-SE" sz="2400" dirty="0" err="1"/>
              <a:t>Stelara</a:t>
            </a:r>
            <a:r>
              <a:rPr lang="sv-SE" sz="2400" dirty="0"/>
              <a:t> + </a:t>
            </a:r>
            <a:r>
              <a:rPr lang="sv-SE" sz="2400" dirty="0" err="1"/>
              <a:t>biosimilarer</a:t>
            </a:r>
            <a:r>
              <a:rPr lang="sv-SE" sz="2400" dirty="0"/>
              <a:t>)</a:t>
            </a:r>
          </a:p>
          <a:p>
            <a:pPr marL="0" indent="0">
              <a:buNone/>
            </a:pPr>
            <a:endParaRPr lang="sv-SE" dirty="0"/>
          </a:p>
        </p:txBody>
      </p:sp>
      <p:sp>
        <p:nvSpPr>
          <p:cNvPr id="4" name="Platshållare för innehåll 3">
            <a:extLst>
              <a:ext uri="{FF2B5EF4-FFF2-40B4-BE49-F238E27FC236}">
                <a16:creationId xmlns:a16="http://schemas.microsoft.com/office/drawing/2014/main" id="{609C2318-5548-8BB3-B239-4145C13B1A8A}"/>
              </a:ext>
            </a:extLst>
          </p:cNvPr>
          <p:cNvSpPr>
            <a:spLocks noGrp="1"/>
          </p:cNvSpPr>
          <p:nvPr>
            <p:ph sz="half" idx="4294967295"/>
          </p:nvPr>
        </p:nvSpPr>
        <p:spPr>
          <a:xfrm>
            <a:off x="6758050" y="1328668"/>
            <a:ext cx="5301019" cy="2868428"/>
          </a:xfrm>
        </p:spPr>
        <p:txBody>
          <a:bodyPr>
            <a:normAutofit/>
          </a:bodyPr>
          <a:lstStyle/>
          <a:p>
            <a:pPr marL="0" indent="0">
              <a:buNone/>
            </a:pPr>
            <a:r>
              <a:rPr lang="sv-SE" sz="1700" b="1" dirty="0"/>
              <a:t>Socialstyrelsen: </a:t>
            </a:r>
            <a:r>
              <a:rPr lang="sv-SE" sz="1700" dirty="0"/>
              <a:t>Nationella riktlinjer för vård vid psoriasis (2019)</a:t>
            </a:r>
          </a:p>
          <a:p>
            <a:pPr marL="0" indent="0">
              <a:buNone/>
            </a:pPr>
            <a:r>
              <a:rPr lang="sv-SE" sz="1700" b="1" dirty="0"/>
              <a:t>Läkemedelsverket:</a:t>
            </a:r>
            <a:br>
              <a:rPr lang="sv-SE" sz="1700" b="1" dirty="0"/>
            </a:br>
            <a:r>
              <a:rPr lang="sv-SE" sz="1700" dirty="0"/>
              <a:t>Behandlingsrekommendation vid psoriasis och psoriasisartrit (2019)</a:t>
            </a:r>
            <a:endParaRPr lang="sv-SE" sz="1700" b="1" dirty="0"/>
          </a:p>
          <a:p>
            <a:pPr marL="0" indent="0">
              <a:buNone/>
            </a:pPr>
            <a:r>
              <a:rPr lang="sv-SE" sz="1700" b="1" dirty="0"/>
              <a:t>Svenska Sällskapet för Dermatologer och Venereologer: </a:t>
            </a:r>
            <a:r>
              <a:rPr lang="sv-SE" sz="1700" dirty="0"/>
              <a:t>Riktlinjer för läkemedelsbehandling vid psoriasis (uppdateras årligen)</a:t>
            </a:r>
          </a:p>
        </p:txBody>
      </p:sp>
      <p:pic>
        <p:nvPicPr>
          <p:cNvPr id="7" name="Bildobjekt 6" descr="En bild som visar nagel, finger, person, Kosmetika&#10;&#10;Automatiskt genererad beskrivning">
            <a:extLst>
              <a:ext uri="{FF2B5EF4-FFF2-40B4-BE49-F238E27FC236}">
                <a16:creationId xmlns:a16="http://schemas.microsoft.com/office/drawing/2014/main" id="{95AC124D-1C09-F802-9DB5-2ED71EC84B41}"/>
              </a:ext>
            </a:extLst>
          </p:cNvPr>
          <p:cNvPicPr>
            <a:picLocks noChangeAspect="1"/>
          </p:cNvPicPr>
          <p:nvPr/>
        </p:nvPicPr>
        <p:blipFill>
          <a:blip r:embed="rId2"/>
          <a:stretch>
            <a:fillRect/>
          </a:stretch>
        </p:blipFill>
        <p:spPr>
          <a:xfrm>
            <a:off x="6758050" y="4382187"/>
            <a:ext cx="2990088" cy="1993392"/>
          </a:xfrm>
          <a:prstGeom prst="rect">
            <a:avLst/>
          </a:prstGeom>
        </p:spPr>
      </p:pic>
    </p:spTree>
    <p:extLst>
      <p:ext uri="{BB962C8B-B14F-4D97-AF65-F5344CB8AC3E}">
        <p14:creationId xmlns:p14="http://schemas.microsoft.com/office/powerpoint/2010/main" val="338413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E97F2D8-A3FA-446D-BABD-3CE9CFF0CBCC}"/>
              </a:ext>
            </a:extLst>
          </p:cNvPr>
          <p:cNvPicPr>
            <a:picLocks noChangeAspect="1"/>
          </p:cNvPicPr>
          <p:nvPr/>
        </p:nvPicPr>
        <p:blipFill>
          <a:blip r:embed="rId3"/>
          <a:stretch>
            <a:fillRect/>
          </a:stretch>
        </p:blipFill>
        <p:spPr>
          <a:xfrm>
            <a:off x="658813" y="1274908"/>
            <a:ext cx="7515986" cy="3747255"/>
          </a:xfrm>
          <a:prstGeom prst="rect">
            <a:avLst/>
          </a:prstGeom>
        </p:spPr>
      </p:pic>
      <p:sp>
        <p:nvSpPr>
          <p:cNvPr id="2" name="Rubrik 1">
            <a:extLst>
              <a:ext uri="{FF2B5EF4-FFF2-40B4-BE49-F238E27FC236}">
                <a16:creationId xmlns:a16="http://schemas.microsoft.com/office/drawing/2014/main" id="{E21D3C47-F255-D0F7-4828-8EB1BA300244}"/>
              </a:ext>
            </a:extLst>
          </p:cNvPr>
          <p:cNvSpPr>
            <a:spLocks noGrp="1"/>
          </p:cNvSpPr>
          <p:nvPr>
            <p:ph type="title"/>
          </p:nvPr>
        </p:nvSpPr>
        <p:spPr/>
        <p:txBody>
          <a:bodyPr/>
          <a:lstStyle/>
          <a:p>
            <a:r>
              <a:rPr lang="sv-SE" dirty="0"/>
              <a:t>Hitta information om behandling på hemsidan</a:t>
            </a:r>
          </a:p>
        </p:txBody>
      </p:sp>
      <p:sp>
        <p:nvSpPr>
          <p:cNvPr id="5" name="Platshållare för bildnummer 4">
            <a:extLst>
              <a:ext uri="{FF2B5EF4-FFF2-40B4-BE49-F238E27FC236}">
                <a16:creationId xmlns:a16="http://schemas.microsoft.com/office/drawing/2014/main" id="{3D828ACD-5D89-B397-E6BF-8D2763FF3B8B}"/>
              </a:ext>
            </a:extLst>
          </p:cNvPr>
          <p:cNvSpPr>
            <a:spLocks noGrp="1"/>
          </p:cNvSpPr>
          <p:nvPr>
            <p:ph type="sldNum" sz="quarter" idx="12"/>
          </p:nvPr>
        </p:nvSpPr>
        <p:spPr/>
        <p:txBody>
          <a:bodyPr/>
          <a:lstStyle/>
          <a:p>
            <a:fld id="{E8645303-2AAE-45D1-913A-B06AE6474513}" type="slidenum">
              <a:rPr lang="sv-SE" smtClean="0"/>
              <a:t>13</a:t>
            </a:fld>
            <a:endParaRPr lang="sv-SE" dirty="0"/>
          </a:p>
        </p:txBody>
      </p:sp>
      <p:pic>
        <p:nvPicPr>
          <p:cNvPr id="4" name="Bildobjekt 3" descr="En bild som visar text, skärmbild, programvara, Webbsida&#10;&#10;AI-genererat innehåll kan vara felaktigt.">
            <a:extLst>
              <a:ext uri="{FF2B5EF4-FFF2-40B4-BE49-F238E27FC236}">
                <a16:creationId xmlns:a16="http://schemas.microsoft.com/office/drawing/2014/main" id="{DB6C0908-4145-E8C3-B72D-1591E8F040EC}"/>
              </a:ext>
            </a:extLst>
          </p:cNvPr>
          <p:cNvPicPr>
            <a:picLocks noChangeAspect="1"/>
          </p:cNvPicPr>
          <p:nvPr/>
        </p:nvPicPr>
        <p:blipFill>
          <a:blip r:embed="rId4"/>
          <a:srcRect l="17192" t="10372" r="16461" b="37122"/>
          <a:stretch/>
        </p:blipFill>
        <p:spPr>
          <a:xfrm>
            <a:off x="4036623" y="2783159"/>
            <a:ext cx="8025401" cy="3453518"/>
          </a:xfrm>
          <a:prstGeom prst="rect">
            <a:avLst/>
          </a:prstGeom>
        </p:spPr>
      </p:pic>
      <p:sp>
        <p:nvSpPr>
          <p:cNvPr id="6" name="Rektangel 5">
            <a:extLst>
              <a:ext uri="{FF2B5EF4-FFF2-40B4-BE49-F238E27FC236}">
                <a16:creationId xmlns:a16="http://schemas.microsoft.com/office/drawing/2014/main" id="{6981F98C-54AB-723B-58DE-BFE04B3506BE}"/>
              </a:ext>
            </a:extLst>
          </p:cNvPr>
          <p:cNvSpPr/>
          <p:nvPr/>
        </p:nvSpPr>
        <p:spPr>
          <a:xfrm>
            <a:off x="4368018" y="3440773"/>
            <a:ext cx="1265643" cy="1152329"/>
          </a:xfrm>
          <a:custGeom>
            <a:avLst/>
            <a:gdLst>
              <a:gd name="connsiteX0" fmla="*/ 0 w 1265643"/>
              <a:gd name="connsiteY0" fmla="*/ 0 h 1152329"/>
              <a:gd name="connsiteX1" fmla="*/ 1265643 w 1265643"/>
              <a:gd name="connsiteY1" fmla="*/ 0 h 1152329"/>
              <a:gd name="connsiteX2" fmla="*/ 1265643 w 1265643"/>
              <a:gd name="connsiteY2" fmla="*/ 1152329 h 1152329"/>
              <a:gd name="connsiteX3" fmla="*/ 0 w 1265643"/>
              <a:gd name="connsiteY3" fmla="*/ 1152329 h 1152329"/>
              <a:gd name="connsiteX4" fmla="*/ 0 w 1265643"/>
              <a:gd name="connsiteY4" fmla="*/ 0 h 115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643" h="1152329" extrusionOk="0">
                <a:moveTo>
                  <a:pt x="0" y="0"/>
                </a:moveTo>
                <a:cubicBezTo>
                  <a:pt x="239675" y="-29464"/>
                  <a:pt x="1105247" y="2344"/>
                  <a:pt x="1265643" y="0"/>
                </a:cubicBezTo>
                <a:cubicBezTo>
                  <a:pt x="1313742" y="294535"/>
                  <a:pt x="1360619" y="903744"/>
                  <a:pt x="1265643" y="1152329"/>
                </a:cubicBezTo>
                <a:cubicBezTo>
                  <a:pt x="960822" y="1227526"/>
                  <a:pt x="359532" y="1046881"/>
                  <a:pt x="0" y="1152329"/>
                </a:cubicBezTo>
                <a:cubicBezTo>
                  <a:pt x="44222" y="722497"/>
                  <a:pt x="-79556" y="412415"/>
                  <a:pt x="0" y="0"/>
                </a:cubicBezTo>
                <a:close/>
              </a:path>
            </a:pathLst>
          </a:custGeom>
          <a:noFill/>
          <a:ln>
            <a:solidFill>
              <a:schemeClr val="accent2"/>
            </a:solidFill>
            <a:extLst>
              <a:ext uri="{C807C97D-BFC1-408E-A445-0C87EB9F89A2}">
                <ask:lineSketchStyleProps xmlns:ask="http://schemas.microsoft.com/office/drawing/2018/sketchyshapes" sd="360163692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pilkoppling 6">
            <a:extLst>
              <a:ext uri="{FF2B5EF4-FFF2-40B4-BE49-F238E27FC236}">
                <a16:creationId xmlns:a16="http://schemas.microsoft.com/office/drawing/2014/main" id="{A66BA085-2E24-3CDD-8A2B-BDD43BDE4F5F}"/>
              </a:ext>
            </a:extLst>
          </p:cNvPr>
          <p:cNvCxnSpPr>
            <a:cxnSpLocks/>
            <a:stCxn id="10" idx="4"/>
          </p:cNvCxnSpPr>
          <p:nvPr/>
        </p:nvCxnSpPr>
        <p:spPr>
          <a:xfrm>
            <a:off x="3963573" y="1638886"/>
            <a:ext cx="404445" cy="125905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Ellips 9">
            <a:extLst>
              <a:ext uri="{FF2B5EF4-FFF2-40B4-BE49-F238E27FC236}">
                <a16:creationId xmlns:a16="http://schemas.microsoft.com/office/drawing/2014/main" id="{E8DF8F95-3C5C-4550-43B1-FEB43C5F3E51}"/>
              </a:ext>
            </a:extLst>
          </p:cNvPr>
          <p:cNvSpPr/>
          <p:nvPr/>
        </p:nvSpPr>
        <p:spPr>
          <a:xfrm>
            <a:off x="3720905" y="1385668"/>
            <a:ext cx="485335" cy="25321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9283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3F6C6A-1EAC-3A6F-34F0-02D3FD25B3BD}"/>
              </a:ext>
            </a:extLst>
          </p:cNvPr>
          <p:cNvSpPr>
            <a:spLocks noGrp="1"/>
          </p:cNvSpPr>
          <p:nvPr>
            <p:ph type="title"/>
          </p:nvPr>
        </p:nvSpPr>
        <p:spPr/>
        <p:txBody>
          <a:bodyPr/>
          <a:lstStyle/>
          <a:p>
            <a:r>
              <a:rPr lang="sv-SE" dirty="0"/>
              <a:t>Föreläsningar om behandling av psoriasis/</a:t>
            </a:r>
            <a:r>
              <a:rPr lang="sv-SE" dirty="0" err="1"/>
              <a:t>PsA</a:t>
            </a:r>
            <a:endParaRPr lang="sv-SE" dirty="0"/>
          </a:p>
        </p:txBody>
      </p:sp>
      <p:sp>
        <p:nvSpPr>
          <p:cNvPr id="5" name="Platshållare för bildnummer 4">
            <a:extLst>
              <a:ext uri="{FF2B5EF4-FFF2-40B4-BE49-F238E27FC236}">
                <a16:creationId xmlns:a16="http://schemas.microsoft.com/office/drawing/2014/main" id="{F137E05F-6AE2-6719-719B-4B5EAF99EE60}"/>
              </a:ext>
            </a:extLst>
          </p:cNvPr>
          <p:cNvSpPr>
            <a:spLocks noGrp="1"/>
          </p:cNvSpPr>
          <p:nvPr>
            <p:ph type="sldNum" sz="quarter" idx="12"/>
          </p:nvPr>
        </p:nvSpPr>
        <p:spPr/>
        <p:txBody>
          <a:bodyPr/>
          <a:lstStyle/>
          <a:p>
            <a:fld id="{E8645303-2AAE-45D1-913A-B06AE6474513}" type="slidenum">
              <a:rPr lang="sv-SE" smtClean="0"/>
              <a:t>14</a:t>
            </a:fld>
            <a:endParaRPr lang="sv-SE" dirty="0"/>
          </a:p>
        </p:txBody>
      </p:sp>
      <p:pic>
        <p:nvPicPr>
          <p:cNvPr id="4" name="Bildobjekt 3" descr="En bild som visar text, skärmbild, Webbplats, Webbsida&#10;&#10;AI-genererat innehåll kan vara felaktigt.">
            <a:extLst>
              <a:ext uri="{FF2B5EF4-FFF2-40B4-BE49-F238E27FC236}">
                <a16:creationId xmlns:a16="http://schemas.microsoft.com/office/drawing/2014/main" id="{07D32431-463E-65EC-8BEB-B8F02833FD7C}"/>
              </a:ext>
            </a:extLst>
          </p:cNvPr>
          <p:cNvPicPr>
            <a:picLocks noChangeAspect="1"/>
          </p:cNvPicPr>
          <p:nvPr/>
        </p:nvPicPr>
        <p:blipFill>
          <a:blip r:embed="rId3"/>
          <a:srcRect l="18750" t="8038" r="18712"/>
          <a:stretch/>
        </p:blipFill>
        <p:spPr>
          <a:xfrm>
            <a:off x="3251092" y="1209797"/>
            <a:ext cx="6646984" cy="5314828"/>
          </a:xfrm>
          <a:prstGeom prst="rect">
            <a:avLst/>
          </a:prstGeom>
        </p:spPr>
      </p:pic>
      <p:sp>
        <p:nvSpPr>
          <p:cNvPr id="6" name="textruta 5">
            <a:extLst>
              <a:ext uri="{FF2B5EF4-FFF2-40B4-BE49-F238E27FC236}">
                <a16:creationId xmlns:a16="http://schemas.microsoft.com/office/drawing/2014/main" id="{A55C2DF4-B88E-6178-9C7D-E81BF807A1BF}"/>
              </a:ext>
            </a:extLst>
          </p:cNvPr>
          <p:cNvSpPr txBox="1"/>
          <p:nvPr/>
        </p:nvSpPr>
        <p:spPr>
          <a:xfrm>
            <a:off x="581873" y="1209797"/>
            <a:ext cx="2345097" cy="4801314"/>
          </a:xfrm>
          <a:prstGeom prst="rect">
            <a:avLst/>
          </a:prstGeom>
          <a:noFill/>
        </p:spPr>
        <p:txBody>
          <a:bodyPr wrap="square">
            <a:spAutoFit/>
          </a:bodyPr>
          <a:lstStyle/>
          <a:p>
            <a:r>
              <a:rPr lang="sv-SE" dirty="0"/>
              <a:t>På förbundets hemsida hittar du även bland annat </a:t>
            </a:r>
          </a:p>
          <a:p>
            <a:endParaRPr lang="sv-SE" dirty="0"/>
          </a:p>
          <a:p>
            <a:pPr marL="285750" indent="-285750">
              <a:buClr>
                <a:schemeClr val="accent1"/>
              </a:buClr>
              <a:buFont typeface="Arial" panose="020B0604020202020204" pitchFamily="34" charset="0"/>
              <a:buChar char="•"/>
            </a:pPr>
            <a:r>
              <a:rPr lang="sv-SE" dirty="0"/>
              <a:t>föreläsningar </a:t>
            </a:r>
          </a:p>
          <a:p>
            <a:pPr marL="285750" indent="-285750">
              <a:buClr>
                <a:schemeClr val="accent1"/>
              </a:buClr>
              <a:buFont typeface="Arial" panose="020B0604020202020204" pitchFamily="34" charset="0"/>
              <a:buChar char="•"/>
            </a:pPr>
            <a:endParaRPr lang="sv-SE" dirty="0"/>
          </a:p>
          <a:p>
            <a:pPr marL="285750" indent="-285750">
              <a:buClr>
                <a:schemeClr val="accent1"/>
              </a:buClr>
              <a:buFont typeface="Arial" panose="020B0604020202020204" pitchFamily="34" charset="0"/>
              <a:buChar char="•"/>
            </a:pPr>
            <a:r>
              <a:rPr lang="sv-SE" dirty="0"/>
              <a:t>instruktionsfilmer </a:t>
            </a:r>
          </a:p>
          <a:p>
            <a:pPr marL="285750" indent="-285750">
              <a:buClr>
                <a:schemeClr val="accent1"/>
              </a:buClr>
              <a:buFont typeface="Arial" panose="020B0604020202020204" pitchFamily="34" charset="0"/>
              <a:buChar char="•"/>
            </a:pPr>
            <a:endParaRPr lang="sv-SE" dirty="0"/>
          </a:p>
          <a:p>
            <a:pPr marL="285750" indent="-285750">
              <a:buClr>
                <a:schemeClr val="accent1"/>
              </a:buClr>
              <a:buFont typeface="Arial" panose="020B0604020202020204" pitchFamily="34" charset="0"/>
              <a:buChar char="•"/>
            </a:pPr>
            <a:r>
              <a:rPr lang="sv-SE" dirty="0"/>
              <a:t>intervjuer </a:t>
            </a:r>
          </a:p>
          <a:p>
            <a:pPr marL="285750" indent="-285750">
              <a:buClr>
                <a:schemeClr val="accent1"/>
              </a:buClr>
              <a:buFont typeface="Arial" panose="020B0604020202020204" pitchFamily="34" charset="0"/>
              <a:buChar char="•"/>
            </a:pPr>
            <a:endParaRPr lang="sv-SE" dirty="0"/>
          </a:p>
          <a:p>
            <a:pPr marL="285750" indent="-285750">
              <a:buClr>
                <a:schemeClr val="accent1"/>
              </a:buClr>
              <a:buFont typeface="Arial" panose="020B0604020202020204" pitchFamily="34" charset="0"/>
              <a:buChar char="•"/>
            </a:pPr>
            <a:r>
              <a:rPr lang="sv-SE" dirty="0"/>
              <a:t>paneldiskussioner</a:t>
            </a:r>
          </a:p>
          <a:p>
            <a:endParaRPr lang="sv-SE" dirty="0"/>
          </a:p>
          <a:p>
            <a:r>
              <a:rPr lang="sv-SE" dirty="0"/>
              <a:t>och andra filmer som både kan förbereda dig inför ditt nästa vårdbesök och hjälpa dig i din vardag.</a:t>
            </a:r>
          </a:p>
        </p:txBody>
      </p:sp>
    </p:spTree>
    <p:extLst>
      <p:ext uri="{BB962C8B-B14F-4D97-AF65-F5344CB8AC3E}">
        <p14:creationId xmlns:p14="http://schemas.microsoft.com/office/powerpoint/2010/main" val="2402667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73A9AA9-6C62-477F-96D2-54EA110DC5E5}"/>
              </a:ext>
            </a:extLst>
          </p:cNvPr>
          <p:cNvSpPr>
            <a:spLocks noGrp="1"/>
          </p:cNvSpPr>
          <p:nvPr>
            <p:ph type="title"/>
          </p:nvPr>
        </p:nvSpPr>
        <p:spPr>
          <a:xfrm>
            <a:off x="658813" y="151112"/>
            <a:ext cx="11015616" cy="827088"/>
          </a:xfrm>
        </p:spPr>
        <p:txBody>
          <a:bodyPr/>
          <a:lstStyle/>
          <a:p>
            <a:r>
              <a:rPr lang="sv-SE" dirty="0"/>
              <a:t>Nationella riktlinjerna för vård vid psoriasis</a:t>
            </a:r>
          </a:p>
        </p:txBody>
      </p:sp>
      <p:sp>
        <p:nvSpPr>
          <p:cNvPr id="6" name="Platshållare för bildnummer 5">
            <a:extLst>
              <a:ext uri="{FF2B5EF4-FFF2-40B4-BE49-F238E27FC236}">
                <a16:creationId xmlns:a16="http://schemas.microsoft.com/office/drawing/2014/main" id="{6C53C2A8-566D-47E1-9632-69D851E8B407}"/>
              </a:ext>
            </a:extLst>
          </p:cNvPr>
          <p:cNvSpPr>
            <a:spLocks noGrp="1"/>
          </p:cNvSpPr>
          <p:nvPr>
            <p:ph type="sldNum" sz="quarter" idx="12"/>
          </p:nvPr>
        </p:nvSpPr>
        <p:spPr/>
        <p:txBody>
          <a:bodyPr/>
          <a:lstStyle/>
          <a:p>
            <a:fld id="{E8645303-2AAE-45D1-913A-B06AE6474513}" type="slidenum">
              <a:rPr lang="sv-SE" smtClean="0"/>
              <a:t>15</a:t>
            </a:fld>
            <a:endParaRPr lang="sv-SE" dirty="0"/>
          </a:p>
        </p:txBody>
      </p:sp>
      <p:pic>
        <p:nvPicPr>
          <p:cNvPr id="9" name="Bildobjekt 8">
            <a:extLst>
              <a:ext uri="{FF2B5EF4-FFF2-40B4-BE49-F238E27FC236}">
                <a16:creationId xmlns:a16="http://schemas.microsoft.com/office/drawing/2014/main" id="{EF321542-37E3-4C51-A3BF-34275C9A5585}"/>
              </a:ext>
            </a:extLst>
          </p:cNvPr>
          <p:cNvPicPr>
            <a:picLocks noChangeAspect="1"/>
          </p:cNvPicPr>
          <p:nvPr/>
        </p:nvPicPr>
        <p:blipFill>
          <a:blip r:embed="rId2"/>
          <a:stretch>
            <a:fillRect/>
          </a:stretch>
        </p:blipFill>
        <p:spPr>
          <a:xfrm>
            <a:off x="658813" y="1580655"/>
            <a:ext cx="3414056" cy="4840644"/>
          </a:xfrm>
          <a:prstGeom prst="rect">
            <a:avLst/>
          </a:prstGeom>
        </p:spPr>
      </p:pic>
      <p:sp>
        <p:nvSpPr>
          <p:cNvPr id="10" name="Rektangel 9">
            <a:extLst>
              <a:ext uri="{FF2B5EF4-FFF2-40B4-BE49-F238E27FC236}">
                <a16:creationId xmlns:a16="http://schemas.microsoft.com/office/drawing/2014/main" id="{D50B4D9F-CAC8-4583-8F89-798C69224272}"/>
              </a:ext>
            </a:extLst>
          </p:cNvPr>
          <p:cNvSpPr/>
          <p:nvPr/>
        </p:nvSpPr>
        <p:spPr>
          <a:xfrm>
            <a:off x="4459111" y="1492030"/>
            <a:ext cx="6952100" cy="4801314"/>
          </a:xfrm>
          <a:prstGeom prst="rect">
            <a:avLst/>
          </a:prstGeom>
        </p:spPr>
        <p:txBody>
          <a:bodyPr wrap="square">
            <a:spAutoFit/>
          </a:bodyPr>
          <a:lstStyle/>
          <a:p>
            <a:r>
              <a:rPr lang="sv-SE" dirty="0"/>
              <a:t>Riktlinjerna är underlag för </a:t>
            </a:r>
            <a:r>
              <a:rPr lang="sv-SE" b="1" dirty="0"/>
              <a:t>prioriteringar</a:t>
            </a:r>
            <a:r>
              <a:rPr lang="sv-SE" dirty="0"/>
              <a:t> och </a:t>
            </a:r>
            <a:r>
              <a:rPr lang="sv-SE" b="1" dirty="0"/>
              <a:t>fördelning</a:t>
            </a:r>
            <a:r>
              <a:rPr lang="sv-SE" dirty="0"/>
              <a:t> av resurser. Regionerna har inte råd att tillhandahålla allt som vi patienter kanske vill ha och behöver. De måste prioritera.</a:t>
            </a:r>
          </a:p>
          <a:p>
            <a:endParaRPr lang="sv-SE" dirty="0"/>
          </a:p>
          <a:p>
            <a:r>
              <a:rPr lang="sv-SE" dirty="0"/>
              <a:t>Riktlinjernas rekommendationer är på det som kallas </a:t>
            </a:r>
            <a:r>
              <a:rPr lang="sv-SE" b="1" dirty="0"/>
              <a:t>gruppnivå</a:t>
            </a:r>
            <a:r>
              <a:rPr lang="sv-SE" dirty="0"/>
              <a:t>. Det innebär att man planerar för grupper av patienter, till exempel att alla med svår psoriasis på fötterna bör erbjudas medicinsk fotvård. De är </a:t>
            </a:r>
            <a:r>
              <a:rPr lang="sv-SE" i="1" dirty="0"/>
              <a:t>inte</a:t>
            </a:r>
            <a:r>
              <a:rPr lang="sv-SE" dirty="0"/>
              <a:t> behandlingsrekommendationer avsedda för vård på individuell patientnivå, men kan användas som vägledning för yrkesverksamma i vården.</a:t>
            </a:r>
          </a:p>
          <a:p>
            <a:endParaRPr lang="sv-SE" dirty="0"/>
          </a:p>
          <a:p>
            <a:r>
              <a:rPr lang="sv-SE" dirty="0"/>
              <a:t>Rekommendationerna pekar på </a:t>
            </a:r>
            <a:r>
              <a:rPr lang="sv-SE" b="1" dirty="0"/>
              <a:t>nytta</a:t>
            </a:r>
            <a:r>
              <a:rPr lang="sv-SE" dirty="0"/>
              <a:t> och </a:t>
            </a:r>
            <a:r>
              <a:rPr lang="sv-SE" b="1" dirty="0"/>
              <a:t>risker</a:t>
            </a:r>
            <a:r>
              <a:rPr lang="sv-SE" dirty="0"/>
              <a:t> med olika behandlingar eller åtgärder. Underlagen visar också på </a:t>
            </a:r>
            <a:r>
              <a:rPr lang="sv-SE" b="1" dirty="0"/>
              <a:t>kostnaden</a:t>
            </a:r>
            <a:r>
              <a:rPr lang="sv-SE" dirty="0"/>
              <a:t> för olika åtgärder. </a:t>
            </a:r>
          </a:p>
          <a:p>
            <a:endParaRPr lang="sv-SE" dirty="0"/>
          </a:p>
          <a:p>
            <a:r>
              <a:rPr lang="sv-SE" dirty="0"/>
              <a:t>Socialstyrelsen mäter riktlinjernas </a:t>
            </a:r>
            <a:r>
              <a:rPr lang="sv-SE" b="1" dirty="0"/>
              <a:t>inverkan</a:t>
            </a:r>
            <a:r>
              <a:rPr lang="sv-SE" dirty="0"/>
              <a:t> på vården med hjälp av indikatorer med särskilda målnivåer.</a:t>
            </a:r>
          </a:p>
        </p:txBody>
      </p:sp>
    </p:spTree>
    <p:extLst>
      <p:ext uri="{BB962C8B-B14F-4D97-AF65-F5344CB8AC3E}">
        <p14:creationId xmlns:p14="http://schemas.microsoft.com/office/powerpoint/2010/main" val="3896766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27936C-157C-90A9-0AA9-B3A659060D75}"/>
              </a:ext>
            </a:extLst>
          </p:cNvPr>
          <p:cNvSpPr>
            <a:spLocks noGrp="1"/>
          </p:cNvSpPr>
          <p:nvPr>
            <p:ph type="title"/>
          </p:nvPr>
        </p:nvSpPr>
        <p:spPr>
          <a:xfrm>
            <a:off x="658812" y="168783"/>
            <a:ext cx="11015616" cy="827088"/>
          </a:xfrm>
        </p:spPr>
        <p:txBody>
          <a:bodyPr/>
          <a:lstStyle/>
          <a:p>
            <a:r>
              <a:rPr lang="sv-SE" dirty="0"/>
              <a:t>Nationellt system för kunskapsstyrning</a:t>
            </a:r>
          </a:p>
        </p:txBody>
      </p:sp>
      <p:sp>
        <p:nvSpPr>
          <p:cNvPr id="5" name="Platshållare för bildnummer 4">
            <a:extLst>
              <a:ext uri="{FF2B5EF4-FFF2-40B4-BE49-F238E27FC236}">
                <a16:creationId xmlns:a16="http://schemas.microsoft.com/office/drawing/2014/main" id="{CBFECF96-7FCC-1490-65CA-DFFCF22127FB}"/>
              </a:ext>
            </a:extLst>
          </p:cNvPr>
          <p:cNvSpPr>
            <a:spLocks noGrp="1"/>
          </p:cNvSpPr>
          <p:nvPr>
            <p:ph type="sldNum" sz="quarter" idx="12"/>
          </p:nvPr>
        </p:nvSpPr>
        <p:spPr/>
        <p:txBody>
          <a:bodyPr/>
          <a:lstStyle/>
          <a:p>
            <a:fld id="{E8645303-2AAE-45D1-913A-B06AE6474513}" type="slidenum">
              <a:rPr lang="sv-SE" smtClean="0"/>
              <a:t>16</a:t>
            </a:fld>
            <a:endParaRPr lang="sv-SE" dirty="0"/>
          </a:p>
        </p:txBody>
      </p:sp>
      <p:sp>
        <p:nvSpPr>
          <p:cNvPr id="9" name="textruta 8">
            <a:extLst>
              <a:ext uri="{FF2B5EF4-FFF2-40B4-BE49-F238E27FC236}">
                <a16:creationId xmlns:a16="http://schemas.microsoft.com/office/drawing/2014/main" id="{B9D608A0-F89B-5305-BFF9-AB06ECB9F290}"/>
              </a:ext>
            </a:extLst>
          </p:cNvPr>
          <p:cNvSpPr txBox="1"/>
          <p:nvPr/>
        </p:nvSpPr>
        <p:spPr>
          <a:xfrm>
            <a:off x="658812" y="1509901"/>
            <a:ext cx="10614929" cy="1569660"/>
          </a:xfrm>
          <a:prstGeom prst="rect">
            <a:avLst/>
          </a:prstGeom>
          <a:noFill/>
        </p:spPr>
        <p:txBody>
          <a:bodyPr wrap="square">
            <a:spAutoFit/>
          </a:bodyPr>
          <a:lstStyle/>
          <a:p>
            <a:pPr marL="342900" indent="-342900">
              <a:buFont typeface="Arial" panose="020B0604020202020204" pitchFamily="34" charset="0"/>
              <a:buChar char="•"/>
            </a:pPr>
            <a:r>
              <a:rPr lang="sv-SE" sz="2400" dirty="0"/>
              <a:t>Bakom systemet står regioner i samverkan med stöd av Sveriges Kommuner och Regioner (SKR)</a:t>
            </a:r>
          </a:p>
          <a:p>
            <a:pPr marL="342900" indent="-342900">
              <a:buFont typeface="Arial" panose="020B0604020202020204" pitchFamily="34" charset="0"/>
              <a:buChar char="•"/>
            </a:pPr>
            <a:r>
              <a:rPr lang="sv-SE" sz="2400" dirty="0"/>
              <a:t>Samarbete med kommunerna</a:t>
            </a:r>
          </a:p>
          <a:p>
            <a:pPr marL="342900" indent="-342900">
              <a:buFont typeface="Arial" panose="020B0604020202020204" pitchFamily="34" charset="0"/>
              <a:buChar char="•"/>
            </a:pPr>
            <a:r>
              <a:rPr lang="sv-SE" sz="2400" dirty="0"/>
              <a:t>Samverkan med bland andra patient- och professionsföreningar, staten </a:t>
            </a:r>
          </a:p>
        </p:txBody>
      </p:sp>
      <p:sp>
        <p:nvSpPr>
          <p:cNvPr id="11" name="textruta 10">
            <a:extLst>
              <a:ext uri="{FF2B5EF4-FFF2-40B4-BE49-F238E27FC236}">
                <a16:creationId xmlns:a16="http://schemas.microsoft.com/office/drawing/2014/main" id="{FA451C6A-DBF4-21BD-708E-6CBCEBB70CA4}"/>
              </a:ext>
            </a:extLst>
          </p:cNvPr>
          <p:cNvSpPr txBox="1"/>
          <p:nvPr/>
        </p:nvSpPr>
        <p:spPr>
          <a:xfrm>
            <a:off x="658812" y="3429000"/>
            <a:ext cx="6105644" cy="2339102"/>
          </a:xfrm>
          <a:prstGeom prst="rect">
            <a:avLst/>
          </a:prstGeom>
          <a:noFill/>
        </p:spPr>
        <p:txBody>
          <a:bodyPr wrap="square">
            <a:spAutoFit/>
          </a:bodyPr>
          <a:lstStyle/>
          <a:p>
            <a:r>
              <a:rPr lang="sv-SE" sz="2000" b="1" dirty="0">
                <a:solidFill>
                  <a:schemeClr val="accent1"/>
                </a:solidFill>
              </a:rPr>
              <a:t>Vad?</a:t>
            </a:r>
          </a:p>
          <a:p>
            <a:pPr marL="285750" indent="-285750">
              <a:buFont typeface="Arial" panose="020B0604020202020204" pitchFamily="34" charset="0"/>
              <a:buChar char="•"/>
            </a:pPr>
            <a:r>
              <a:rPr lang="sv-SE" dirty="0"/>
              <a:t>Att utveckla, sprida och använda bästa kunskap</a:t>
            </a:r>
          </a:p>
          <a:p>
            <a:pPr marL="457200" indent="-457200">
              <a:buFont typeface="Arial" panose="020B0604020202020204" pitchFamily="34" charset="0"/>
              <a:buChar char="•"/>
            </a:pPr>
            <a:r>
              <a:rPr lang="sv-SE" dirty="0"/>
              <a:t>I detta ingår:</a:t>
            </a:r>
          </a:p>
          <a:p>
            <a:pPr lvl="1">
              <a:buSzPct val="70000"/>
              <a:buFont typeface="Courier New" panose="02070309020205020404" pitchFamily="49" charset="0"/>
              <a:buChar char="o"/>
            </a:pPr>
            <a:r>
              <a:rPr lang="sv-SE" dirty="0"/>
              <a:t> kunskapsstöd</a:t>
            </a:r>
          </a:p>
          <a:p>
            <a:pPr lvl="1">
              <a:buSzPct val="70000"/>
              <a:buFont typeface="Courier New" panose="02070309020205020404" pitchFamily="49" charset="0"/>
              <a:buChar char="o"/>
            </a:pPr>
            <a:r>
              <a:rPr lang="sv-SE" dirty="0"/>
              <a:t> stöd till uppföljning och analys </a:t>
            </a:r>
          </a:p>
          <a:p>
            <a:pPr lvl="1">
              <a:buSzPct val="70000"/>
              <a:buFont typeface="Courier New" panose="02070309020205020404" pitchFamily="49" charset="0"/>
              <a:buChar char="o"/>
            </a:pPr>
            <a:r>
              <a:rPr lang="sv-SE" dirty="0"/>
              <a:t> stöd till verksamhetsutveckling </a:t>
            </a:r>
          </a:p>
          <a:p>
            <a:pPr lvl="1">
              <a:buSzPct val="70000"/>
              <a:buFont typeface="Courier New" panose="02070309020205020404" pitchFamily="49" charset="0"/>
              <a:buChar char="o"/>
            </a:pPr>
            <a:r>
              <a:rPr lang="sv-SE" dirty="0"/>
              <a:t> stöd till ledarskapet</a:t>
            </a:r>
          </a:p>
          <a:p>
            <a:pPr marL="457200" indent="-457200">
              <a:buFont typeface="Arial" panose="020B0604020202020204" pitchFamily="34" charset="0"/>
              <a:buChar char="•"/>
            </a:pPr>
            <a:r>
              <a:rPr lang="sv-SE" dirty="0"/>
              <a:t>Bidrar till att utveckla ett lärande system</a:t>
            </a:r>
          </a:p>
        </p:txBody>
      </p:sp>
      <p:sp>
        <p:nvSpPr>
          <p:cNvPr id="13" name="textruta 12">
            <a:extLst>
              <a:ext uri="{FF2B5EF4-FFF2-40B4-BE49-F238E27FC236}">
                <a16:creationId xmlns:a16="http://schemas.microsoft.com/office/drawing/2014/main" id="{8211D537-B9FD-7D0B-797D-29A43FDE0B18}"/>
              </a:ext>
            </a:extLst>
          </p:cNvPr>
          <p:cNvSpPr txBox="1"/>
          <p:nvPr/>
        </p:nvSpPr>
        <p:spPr>
          <a:xfrm>
            <a:off x="7057664" y="3429000"/>
            <a:ext cx="6105644" cy="2062103"/>
          </a:xfrm>
          <a:prstGeom prst="rect">
            <a:avLst/>
          </a:prstGeom>
          <a:noFill/>
        </p:spPr>
        <p:txBody>
          <a:bodyPr wrap="square">
            <a:spAutoFit/>
          </a:bodyPr>
          <a:lstStyle/>
          <a:p>
            <a:r>
              <a:rPr lang="sv-SE" sz="2000" b="1" dirty="0">
                <a:solidFill>
                  <a:schemeClr val="accent1"/>
                </a:solidFill>
              </a:rPr>
              <a:t>Målområden – God vård</a:t>
            </a:r>
          </a:p>
          <a:p>
            <a:pPr marL="285750" indent="-285750">
              <a:buFont typeface="Arial" panose="020B0604020202020204" pitchFamily="34" charset="0"/>
              <a:buChar char="•"/>
            </a:pPr>
            <a:r>
              <a:rPr lang="sv-SE" dirty="0"/>
              <a:t>Kunskapsbaserad</a:t>
            </a:r>
          </a:p>
          <a:p>
            <a:pPr marL="285750" indent="-285750">
              <a:buFont typeface="Arial" panose="020B0604020202020204" pitchFamily="34" charset="0"/>
              <a:buChar char="•"/>
            </a:pPr>
            <a:r>
              <a:rPr lang="sv-SE" dirty="0"/>
              <a:t>Säker</a:t>
            </a:r>
          </a:p>
          <a:p>
            <a:pPr marL="285750" indent="-285750">
              <a:buFont typeface="Arial" panose="020B0604020202020204" pitchFamily="34" charset="0"/>
              <a:buChar char="•"/>
            </a:pPr>
            <a:r>
              <a:rPr lang="sv-SE" dirty="0"/>
              <a:t>Individanpassad</a:t>
            </a:r>
          </a:p>
          <a:p>
            <a:pPr marL="285750" indent="-285750">
              <a:buFont typeface="Arial" panose="020B0604020202020204" pitchFamily="34" charset="0"/>
              <a:buChar char="•"/>
            </a:pPr>
            <a:r>
              <a:rPr lang="sv-SE" dirty="0"/>
              <a:t>Jämlik</a:t>
            </a:r>
          </a:p>
          <a:p>
            <a:pPr marL="285750" indent="-285750">
              <a:buFont typeface="Arial" panose="020B0604020202020204" pitchFamily="34" charset="0"/>
              <a:buChar char="•"/>
            </a:pPr>
            <a:r>
              <a:rPr lang="sv-SE" dirty="0"/>
              <a:t>Tillgänglig</a:t>
            </a:r>
          </a:p>
          <a:p>
            <a:pPr marL="285750" indent="-285750">
              <a:buFont typeface="Arial" panose="020B0604020202020204" pitchFamily="34" charset="0"/>
              <a:buChar char="•"/>
            </a:pPr>
            <a:r>
              <a:rPr lang="sv-SE" dirty="0"/>
              <a:t>Effektiv</a:t>
            </a:r>
          </a:p>
        </p:txBody>
      </p:sp>
    </p:spTree>
    <p:extLst>
      <p:ext uri="{BB962C8B-B14F-4D97-AF65-F5344CB8AC3E}">
        <p14:creationId xmlns:p14="http://schemas.microsoft.com/office/powerpoint/2010/main" val="2884495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644D9-437B-56A9-1630-FF0F186E48AC}"/>
              </a:ext>
            </a:extLst>
          </p:cNvPr>
          <p:cNvSpPr>
            <a:spLocks noGrp="1"/>
          </p:cNvSpPr>
          <p:nvPr>
            <p:ph type="title"/>
          </p:nvPr>
        </p:nvSpPr>
        <p:spPr>
          <a:xfrm>
            <a:off x="659616" y="133163"/>
            <a:ext cx="11015616" cy="827088"/>
          </a:xfrm>
        </p:spPr>
        <p:txBody>
          <a:bodyPr/>
          <a:lstStyle/>
          <a:p>
            <a:r>
              <a:rPr lang="sv-SE" dirty="0"/>
              <a:t>Nationell arbetsgrupp psoriasis</a:t>
            </a:r>
          </a:p>
        </p:txBody>
      </p:sp>
      <p:sp>
        <p:nvSpPr>
          <p:cNvPr id="5" name="Platshållare för bildnummer 4">
            <a:extLst>
              <a:ext uri="{FF2B5EF4-FFF2-40B4-BE49-F238E27FC236}">
                <a16:creationId xmlns:a16="http://schemas.microsoft.com/office/drawing/2014/main" id="{67FA961F-BBE1-851E-75A8-79CA3FFBF263}"/>
              </a:ext>
            </a:extLst>
          </p:cNvPr>
          <p:cNvSpPr>
            <a:spLocks noGrp="1"/>
          </p:cNvSpPr>
          <p:nvPr>
            <p:ph type="sldNum" sz="quarter" idx="12"/>
          </p:nvPr>
        </p:nvSpPr>
        <p:spPr/>
        <p:txBody>
          <a:bodyPr/>
          <a:lstStyle/>
          <a:p>
            <a:fld id="{E8645303-2AAE-45D1-913A-B06AE6474513}" type="slidenum">
              <a:rPr lang="sv-SE" smtClean="0"/>
              <a:t>17</a:t>
            </a:fld>
            <a:endParaRPr lang="sv-SE" dirty="0"/>
          </a:p>
        </p:txBody>
      </p:sp>
      <p:sp>
        <p:nvSpPr>
          <p:cNvPr id="7" name="textruta 6">
            <a:extLst>
              <a:ext uri="{FF2B5EF4-FFF2-40B4-BE49-F238E27FC236}">
                <a16:creationId xmlns:a16="http://schemas.microsoft.com/office/drawing/2014/main" id="{553789B8-E2D6-6AC3-8AB6-0A91305BB093}"/>
              </a:ext>
            </a:extLst>
          </p:cNvPr>
          <p:cNvSpPr txBox="1"/>
          <p:nvPr/>
        </p:nvSpPr>
        <p:spPr>
          <a:xfrm>
            <a:off x="508342" y="1487587"/>
            <a:ext cx="4862311" cy="4031873"/>
          </a:xfrm>
          <a:prstGeom prst="rect">
            <a:avLst/>
          </a:prstGeom>
          <a:noFill/>
        </p:spPr>
        <p:txBody>
          <a:bodyPr wrap="square">
            <a:spAutoFit/>
          </a:bodyPr>
          <a:lstStyle/>
          <a:p>
            <a:pPr marR="92430" algn="l"/>
            <a:r>
              <a:rPr lang="sv-SE" sz="2000" b="1" i="0" u="none" strike="noStrike" baseline="0" dirty="0">
                <a:solidFill>
                  <a:schemeClr val="accent1"/>
                </a:solidFill>
                <a:latin typeface="Arial" panose="020B0604020202020204" pitchFamily="34" charset="0"/>
              </a:rPr>
              <a:t>Mål:</a:t>
            </a:r>
          </a:p>
          <a:p>
            <a:pPr marR="0" algn="l"/>
            <a:r>
              <a:rPr lang="sv-SE" sz="1800" b="0" i="0" u="none" strike="noStrike" baseline="0" dirty="0">
                <a:latin typeface="Arial" panose="020B0604020202020204" pitchFamily="34" charset="0"/>
              </a:rPr>
              <a:t>Mer jämlik vård utifrån </a:t>
            </a:r>
            <a:r>
              <a:rPr lang="sv-SE" sz="1800" b="0" i="0" u="none" strike="noStrike" baseline="0" dirty="0" err="1">
                <a:latin typeface="Arial" panose="020B0604020202020204" pitchFamily="34" charset="0"/>
              </a:rPr>
              <a:t>målvärden</a:t>
            </a:r>
            <a:r>
              <a:rPr lang="sv-SE" sz="1800" b="0" i="0" u="none" strike="noStrike" baseline="0" dirty="0">
                <a:latin typeface="Arial" panose="020B0604020202020204" pitchFamily="34" charset="0"/>
              </a:rPr>
              <a:t> i Socialstyrelsens nationella riktlinjer.</a:t>
            </a:r>
          </a:p>
          <a:p>
            <a:endParaRPr lang="sv-SE" sz="1800" b="0" i="0" u="none" strike="noStrike" baseline="0" dirty="0">
              <a:latin typeface="Arial" panose="020B0604020202020204" pitchFamily="34" charset="0"/>
            </a:endParaRPr>
          </a:p>
          <a:p>
            <a:pPr marR="0" algn="l"/>
            <a:r>
              <a:rPr lang="sv-SE" sz="1800" b="0" i="0" u="none" strike="noStrike" baseline="0" dirty="0">
                <a:latin typeface="Arial" panose="020B0604020202020204" pitchFamily="34" charset="0"/>
              </a:rPr>
              <a:t>Ökad täckningsgraden i det nationella kvalitetsregistret </a:t>
            </a:r>
            <a:r>
              <a:rPr lang="sv-SE" sz="1800" b="0" i="0" u="none" strike="noStrike" baseline="0" dirty="0" err="1">
                <a:latin typeface="Arial" panose="020B0604020202020204" pitchFamily="34" charset="0"/>
              </a:rPr>
              <a:t>PsoReg</a:t>
            </a:r>
            <a:r>
              <a:rPr lang="sv-SE" sz="1800" b="0" i="0" u="none" strike="noStrike" baseline="0" dirty="0">
                <a:latin typeface="Arial" panose="020B0604020202020204" pitchFamily="34" charset="0"/>
              </a:rPr>
              <a:t>(målvärde 80 %).</a:t>
            </a:r>
          </a:p>
          <a:p>
            <a:pPr marR="0" algn="l"/>
            <a:endParaRPr lang="sv-SE" dirty="0">
              <a:latin typeface="Arial" panose="020B0604020202020204" pitchFamily="34" charset="0"/>
            </a:endParaRPr>
          </a:p>
          <a:p>
            <a:pPr marR="0" algn="l"/>
            <a:r>
              <a:rPr lang="sv-SE" sz="2000" b="1" i="0" u="none" strike="noStrike" baseline="0" dirty="0">
                <a:solidFill>
                  <a:schemeClr val="accent1"/>
                </a:solidFill>
                <a:latin typeface="Arial" panose="020B0604020202020204" pitchFamily="34" charset="0"/>
              </a:rPr>
              <a:t>Produktion av kunskapsstöd:</a:t>
            </a:r>
          </a:p>
          <a:p>
            <a:pPr marR="0" algn="l"/>
            <a:r>
              <a:rPr lang="sv-SE" dirty="0">
                <a:latin typeface="Arial" panose="020B0604020202020204" pitchFamily="34" charset="0"/>
              </a:rPr>
              <a:t>Personcentrerat och sammanhållet vårdförlopp för psoriasis (publicerat december 2024)</a:t>
            </a:r>
          </a:p>
          <a:p>
            <a:pPr marR="0" algn="l"/>
            <a:endParaRPr lang="sv-SE" sz="1800" b="0" i="0" u="none" strike="noStrike" baseline="0" dirty="0">
              <a:latin typeface="Arial" panose="020B0604020202020204" pitchFamily="34" charset="0"/>
            </a:endParaRPr>
          </a:p>
          <a:p>
            <a:pPr marR="0" algn="l"/>
            <a:r>
              <a:rPr lang="sv-SE" dirty="0">
                <a:latin typeface="Arial" panose="020B0604020202020204" pitchFamily="34" charset="0"/>
              </a:rPr>
              <a:t>Vårdförloppet finns på 1177 för vårdpersonal men är tillgängligt för alla.</a:t>
            </a:r>
            <a:endParaRPr lang="sv-SE" sz="1800" b="0" i="0" u="none" strike="noStrike" baseline="0" dirty="0">
              <a:latin typeface="Arial" panose="020B0604020202020204" pitchFamily="34" charset="0"/>
            </a:endParaRPr>
          </a:p>
        </p:txBody>
      </p:sp>
      <p:sp>
        <p:nvSpPr>
          <p:cNvPr id="9" name="textruta 8">
            <a:extLst>
              <a:ext uri="{FF2B5EF4-FFF2-40B4-BE49-F238E27FC236}">
                <a16:creationId xmlns:a16="http://schemas.microsoft.com/office/drawing/2014/main" id="{031AB28D-5813-7127-63FC-44720CCBEBDE}"/>
              </a:ext>
            </a:extLst>
          </p:cNvPr>
          <p:cNvSpPr txBox="1"/>
          <p:nvPr/>
        </p:nvSpPr>
        <p:spPr>
          <a:xfrm>
            <a:off x="5451676" y="1453956"/>
            <a:ext cx="6820589" cy="3954929"/>
          </a:xfrm>
          <a:prstGeom prst="rect">
            <a:avLst/>
          </a:prstGeom>
          <a:noFill/>
        </p:spPr>
        <p:txBody>
          <a:bodyPr wrap="square">
            <a:spAutoFit/>
          </a:bodyPr>
          <a:lstStyle/>
          <a:p>
            <a:pPr algn="l"/>
            <a:r>
              <a:rPr lang="sv-SE" sz="2000" b="1" dirty="0">
                <a:solidFill>
                  <a:schemeClr val="accent1"/>
                </a:solidFill>
                <a:latin typeface="+mj-lt"/>
              </a:rPr>
              <a:t>Ledamöter</a:t>
            </a:r>
            <a:endParaRPr lang="sv-SE" sz="2000" b="1" i="0" u="none" strike="noStrike" baseline="0" dirty="0">
              <a:solidFill>
                <a:schemeClr val="accent1"/>
              </a:solidFill>
              <a:latin typeface="+mj-lt"/>
            </a:endParaRPr>
          </a:p>
          <a:p>
            <a:endParaRPr lang="sv-SE" sz="1000" b="0" i="0" u="none" strike="noStrike" baseline="0" dirty="0">
              <a:latin typeface="Calibri" panose="020F0502020204030204" pitchFamily="34" charset="0"/>
            </a:endParaRPr>
          </a:p>
          <a:p>
            <a:pPr marR="0" algn="l"/>
            <a:r>
              <a:rPr lang="sv-SE" sz="1700" i="0" u="none" strike="noStrike" baseline="0" dirty="0">
                <a:solidFill>
                  <a:srgbClr val="404040"/>
                </a:solidFill>
                <a:latin typeface="+mj-lt"/>
              </a:rPr>
              <a:t>Birgitta Stymne, dermatolog, Linköpings universitetssjukhus </a:t>
            </a:r>
          </a:p>
          <a:p>
            <a:pPr marR="0" algn="l"/>
            <a:r>
              <a:rPr lang="sv-SE" sz="1700" i="0" u="none" strike="noStrike" baseline="0" dirty="0">
                <a:solidFill>
                  <a:srgbClr val="404040"/>
                </a:solidFill>
                <a:latin typeface="+mj-lt"/>
              </a:rPr>
              <a:t>Åke Svensson, dermatolog, Lunds universitet</a:t>
            </a:r>
          </a:p>
          <a:p>
            <a:pPr marR="0" algn="l"/>
            <a:r>
              <a:rPr lang="sv-SE" sz="1700" b="0" i="0" u="none" strike="noStrike" baseline="0" dirty="0">
                <a:solidFill>
                  <a:srgbClr val="404040"/>
                </a:solidFill>
                <a:latin typeface="+mj-lt"/>
              </a:rPr>
              <a:t>Amra Osmancevic, dermatolog, Sahlgrenska universitetssjukhuset</a:t>
            </a:r>
          </a:p>
          <a:p>
            <a:pPr marR="0" algn="l"/>
            <a:r>
              <a:rPr lang="sv-SE" sz="1700" b="0" i="0" u="none" strike="noStrike" baseline="0" dirty="0">
                <a:solidFill>
                  <a:srgbClr val="404040"/>
                </a:solidFill>
                <a:latin typeface="+mj-lt"/>
              </a:rPr>
              <a:t>Anna Karin Olofsson, vårdenhetschef, Karolinska Universitetssjukhuset</a:t>
            </a:r>
          </a:p>
          <a:p>
            <a:pPr marR="0" algn="l"/>
            <a:r>
              <a:rPr lang="sv-SE" sz="1700" b="0" i="0" u="none" strike="noStrike" baseline="0" dirty="0">
                <a:solidFill>
                  <a:srgbClr val="404040"/>
                </a:solidFill>
                <a:latin typeface="+mj-lt"/>
              </a:rPr>
              <a:t>Charlotta Enerbäck, dermatolog, Linköpings universitetssjukhus </a:t>
            </a:r>
          </a:p>
          <a:p>
            <a:pPr marR="0" algn="l"/>
            <a:r>
              <a:rPr lang="sv-SE" sz="1700" b="0" i="0" u="none" strike="noStrike" baseline="0" dirty="0">
                <a:solidFill>
                  <a:srgbClr val="404040"/>
                </a:solidFill>
                <a:latin typeface="+mj-lt"/>
              </a:rPr>
              <a:t>Ewa Wallin, sjuksköterska, Skånes Universitetssjukhus Malmö</a:t>
            </a:r>
          </a:p>
          <a:p>
            <a:pPr marR="0" algn="l"/>
            <a:r>
              <a:rPr lang="sv-SE" sz="1700" b="0" i="0" u="none" strike="noStrike" baseline="0" dirty="0">
                <a:solidFill>
                  <a:srgbClr val="404040"/>
                </a:solidFill>
                <a:latin typeface="+mj-lt"/>
              </a:rPr>
              <a:t>Karolina Svärdhagen, dermatolog, Hudkliniken, Falun</a:t>
            </a:r>
          </a:p>
          <a:p>
            <a:pPr marR="0" algn="l"/>
            <a:r>
              <a:rPr lang="sv-SE" sz="1700" b="0" i="0" u="none" strike="noStrike" baseline="0" dirty="0">
                <a:solidFill>
                  <a:srgbClr val="404040"/>
                </a:solidFill>
                <a:latin typeface="+mj-lt"/>
              </a:rPr>
              <a:t>Kristina Juneblad, reumatolog, Norrlands Universitetssjukhus</a:t>
            </a:r>
          </a:p>
          <a:p>
            <a:pPr marR="0" algn="l"/>
            <a:r>
              <a:rPr lang="sv-SE" sz="1700" b="0" i="0" u="none" strike="noStrike" baseline="0" dirty="0">
                <a:solidFill>
                  <a:srgbClr val="404040"/>
                </a:solidFill>
                <a:latin typeface="+mj-lt"/>
              </a:rPr>
              <a:t>Eva Angesjö, allmänläkare, Borås</a:t>
            </a:r>
          </a:p>
          <a:p>
            <a:pPr marR="0" algn="l"/>
            <a:r>
              <a:rPr lang="sv-SE" sz="1700" b="0" i="0" u="none" strike="noStrike" baseline="0" dirty="0">
                <a:solidFill>
                  <a:srgbClr val="404040"/>
                </a:solidFill>
                <a:latin typeface="+mj-lt"/>
              </a:rPr>
              <a:t>Tina Norgren, f d förbundsordförande, Psoriasisförbundet</a:t>
            </a:r>
          </a:p>
          <a:p>
            <a:pPr marR="0" algn="l"/>
            <a:r>
              <a:rPr lang="sv-SE" sz="1700" b="0" i="0" u="none" strike="noStrike" baseline="0" dirty="0">
                <a:solidFill>
                  <a:srgbClr val="404040"/>
                </a:solidFill>
                <a:latin typeface="+mj-lt"/>
              </a:rPr>
              <a:t>Toomas </a:t>
            </a:r>
            <a:r>
              <a:rPr lang="sv-SE" sz="1700" b="0" i="0" u="none" strike="noStrike" baseline="0" dirty="0" err="1">
                <a:solidFill>
                  <a:srgbClr val="404040"/>
                </a:solidFill>
                <a:latin typeface="+mj-lt"/>
              </a:rPr>
              <a:t>Talme</a:t>
            </a:r>
            <a:r>
              <a:rPr lang="sv-SE" sz="1700" b="0" i="0" u="none" strike="noStrike" baseline="0" dirty="0">
                <a:solidFill>
                  <a:srgbClr val="404040"/>
                </a:solidFill>
                <a:latin typeface="+mj-lt"/>
              </a:rPr>
              <a:t>, dermatolog, Karolinska Institutet</a:t>
            </a:r>
          </a:p>
          <a:p>
            <a:pPr marR="0" algn="l"/>
            <a:endParaRPr lang="sv-SE" sz="1700" dirty="0">
              <a:solidFill>
                <a:srgbClr val="404040"/>
              </a:solidFill>
              <a:latin typeface="+mj-lt"/>
            </a:endParaRPr>
          </a:p>
        </p:txBody>
      </p:sp>
    </p:spTree>
    <p:extLst>
      <p:ext uri="{BB962C8B-B14F-4D97-AF65-F5344CB8AC3E}">
        <p14:creationId xmlns:p14="http://schemas.microsoft.com/office/powerpoint/2010/main" val="419803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A536D6-B546-E780-A43F-CF3EECD56087}"/>
              </a:ext>
            </a:extLst>
          </p:cNvPr>
          <p:cNvSpPr>
            <a:spLocks noGrp="1"/>
          </p:cNvSpPr>
          <p:nvPr>
            <p:ph type="title"/>
          </p:nvPr>
        </p:nvSpPr>
        <p:spPr/>
        <p:txBody>
          <a:bodyPr/>
          <a:lstStyle/>
          <a:p>
            <a:r>
              <a:rPr lang="sv-SE" dirty="0"/>
              <a:t>Varför ett vårdförlopp för psoriasis?</a:t>
            </a:r>
          </a:p>
        </p:txBody>
      </p:sp>
      <p:sp>
        <p:nvSpPr>
          <p:cNvPr id="5" name="Platshållare för bildnummer 4">
            <a:extLst>
              <a:ext uri="{FF2B5EF4-FFF2-40B4-BE49-F238E27FC236}">
                <a16:creationId xmlns:a16="http://schemas.microsoft.com/office/drawing/2014/main" id="{A4A8ACD2-6B66-7F3F-C70A-95B60133E823}"/>
              </a:ext>
            </a:extLst>
          </p:cNvPr>
          <p:cNvSpPr>
            <a:spLocks noGrp="1"/>
          </p:cNvSpPr>
          <p:nvPr>
            <p:ph type="sldNum" sz="quarter" idx="12"/>
          </p:nvPr>
        </p:nvSpPr>
        <p:spPr/>
        <p:txBody>
          <a:bodyPr/>
          <a:lstStyle/>
          <a:p>
            <a:fld id="{E8645303-2AAE-45D1-913A-B06AE6474513}" type="slidenum">
              <a:rPr lang="sv-SE" smtClean="0"/>
              <a:t>18</a:t>
            </a:fld>
            <a:endParaRPr lang="sv-SE" dirty="0"/>
          </a:p>
        </p:txBody>
      </p:sp>
      <p:sp>
        <p:nvSpPr>
          <p:cNvPr id="4" name="textruta 3">
            <a:extLst>
              <a:ext uri="{FF2B5EF4-FFF2-40B4-BE49-F238E27FC236}">
                <a16:creationId xmlns:a16="http://schemas.microsoft.com/office/drawing/2014/main" id="{1865AD4D-8CEB-DF00-07CF-3C4969FBA1EA}"/>
              </a:ext>
            </a:extLst>
          </p:cNvPr>
          <p:cNvSpPr txBox="1"/>
          <p:nvPr/>
        </p:nvSpPr>
        <p:spPr>
          <a:xfrm>
            <a:off x="4771856" y="1276408"/>
            <a:ext cx="7213817" cy="4524315"/>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sv-SE" dirty="0"/>
              <a:t>Patienter upplever att </a:t>
            </a:r>
            <a:r>
              <a:rPr lang="sv-SE" b="1" dirty="0">
                <a:solidFill>
                  <a:schemeClr val="accent1"/>
                </a:solidFill>
              </a:rPr>
              <a:t>vården brister </a:t>
            </a:r>
            <a:r>
              <a:rPr lang="sv-SE" dirty="0"/>
              <a:t>i följande avseenden:</a:t>
            </a:r>
          </a:p>
          <a:p>
            <a:pPr marL="742950" lvl="1" indent="-285750">
              <a:buClr>
                <a:schemeClr val="accent1"/>
              </a:buClr>
              <a:buFont typeface="Arial" panose="020B0604020202020204" pitchFamily="34" charset="0"/>
              <a:buChar char="•"/>
            </a:pPr>
            <a:r>
              <a:rPr lang="sv-SE" b="1" dirty="0">
                <a:solidFill>
                  <a:schemeClr val="accent1"/>
                </a:solidFill>
              </a:rPr>
              <a:t>helhetssyn</a:t>
            </a:r>
            <a:r>
              <a:rPr lang="sv-SE" dirty="0"/>
              <a:t> och </a:t>
            </a:r>
            <a:r>
              <a:rPr lang="sv-SE" b="1" dirty="0">
                <a:solidFill>
                  <a:schemeClr val="accent1"/>
                </a:solidFill>
              </a:rPr>
              <a:t>samordning</a:t>
            </a:r>
          </a:p>
          <a:p>
            <a:pPr marL="742950" lvl="1" indent="-285750">
              <a:buClr>
                <a:schemeClr val="accent1"/>
              </a:buClr>
              <a:buFont typeface="Arial" panose="020B0604020202020204" pitchFamily="34" charset="0"/>
              <a:buChar char="•"/>
            </a:pPr>
            <a:r>
              <a:rPr lang="sv-SE" b="1" dirty="0">
                <a:solidFill>
                  <a:schemeClr val="accent1"/>
                </a:solidFill>
              </a:rPr>
              <a:t>kunskap</a:t>
            </a:r>
            <a:r>
              <a:rPr lang="sv-SE" dirty="0"/>
              <a:t> om psoriasis och dess följdsjukdomar</a:t>
            </a:r>
          </a:p>
          <a:p>
            <a:pPr marL="742950" lvl="1" indent="-285750">
              <a:buClr>
                <a:schemeClr val="accent1"/>
              </a:buClr>
              <a:buFont typeface="Arial" panose="020B0604020202020204" pitchFamily="34" charset="0"/>
              <a:buChar char="•"/>
            </a:pPr>
            <a:r>
              <a:rPr lang="sv-SE" dirty="0"/>
              <a:t>förutsättningar för </a:t>
            </a:r>
            <a:r>
              <a:rPr lang="sv-SE" b="1" dirty="0">
                <a:solidFill>
                  <a:schemeClr val="accent1"/>
                </a:solidFill>
              </a:rPr>
              <a:t>delaktighet</a:t>
            </a:r>
            <a:r>
              <a:rPr lang="sv-SE" dirty="0"/>
              <a:t> och aktiv </a:t>
            </a:r>
            <a:r>
              <a:rPr lang="sv-SE" b="1" dirty="0">
                <a:solidFill>
                  <a:schemeClr val="accent1"/>
                </a:solidFill>
              </a:rPr>
              <a:t>medverkan</a:t>
            </a:r>
            <a:r>
              <a:rPr lang="sv-SE" dirty="0"/>
              <a:t> i sin vård </a:t>
            </a:r>
          </a:p>
          <a:p>
            <a:pPr marL="742950" lvl="1" indent="-285750">
              <a:buClr>
                <a:schemeClr val="accent1"/>
              </a:buClr>
              <a:buFont typeface="Arial" panose="020B0604020202020204" pitchFamily="34" charset="0"/>
              <a:buChar char="•"/>
            </a:pPr>
            <a:r>
              <a:rPr lang="sv-SE" b="1" dirty="0">
                <a:solidFill>
                  <a:schemeClr val="accent1"/>
                </a:solidFill>
              </a:rPr>
              <a:t>personcentrering</a:t>
            </a:r>
            <a:br>
              <a:rPr lang="sv-SE" dirty="0"/>
            </a:br>
            <a:endParaRPr lang="sv-SE" dirty="0"/>
          </a:p>
          <a:p>
            <a:pPr marL="285750" indent="-285750">
              <a:buClr>
                <a:schemeClr val="accent1"/>
              </a:buClr>
              <a:buFont typeface="Arial" panose="020B0604020202020204" pitchFamily="34" charset="0"/>
              <a:buChar char="•"/>
            </a:pPr>
            <a:r>
              <a:rPr lang="sv-SE" dirty="0"/>
              <a:t>Socialstyrelsens </a:t>
            </a:r>
            <a:r>
              <a:rPr lang="sv-SE" b="1" dirty="0">
                <a:solidFill>
                  <a:schemeClr val="accent1"/>
                </a:solidFill>
              </a:rPr>
              <a:t>nationella riktlinjer </a:t>
            </a:r>
            <a:r>
              <a:rPr lang="sv-SE" dirty="0"/>
              <a:t>för vård vid psoriasis är ett mycket bra verktyg för vården för att prioritera och planera, men </a:t>
            </a:r>
            <a:r>
              <a:rPr lang="sv-SE" b="1" dirty="0">
                <a:solidFill>
                  <a:schemeClr val="accent1"/>
                </a:solidFill>
              </a:rPr>
              <a:t>används i för låg omfattning som kunskapsstöd </a:t>
            </a:r>
            <a:r>
              <a:rPr lang="sv-SE" dirty="0"/>
              <a:t>– särskilt i primärvården (där majoriteten av </a:t>
            </a:r>
            <a:r>
              <a:rPr lang="sv-SE" dirty="0" err="1"/>
              <a:t>psoriasispatienterna</a:t>
            </a:r>
            <a:r>
              <a:rPr lang="sv-SE" dirty="0"/>
              <a:t> befinner sig)</a:t>
            </a:r>
            <a:br>
              <a:rPr lang="sv-SE" dirty="0"/>
            </a:br>
            <a:endParaRPr lang="sv-SE" dirty="0"/>
          </a:p>
          <a:p>
            <a:pPr marL="285750" indent="-285750">
              <a:buClr>
                <a:schemeClr val="accent1"/>
              </a:buClr>
              <a:buFont typeface="Arial" panose="020B0604020202020204" pitchFamily="34" charset="0"/>
              <a:buChar char="•"/>
            </a:pPr>
            <a:r>
              <a:rPr lang="sv-SE" dirty="0"/>
              <a:t>Psoriasisvården är fortfarande för </a:t>
            </a:r>
            <a:r>
              <a:rPr lang="sv-SE" b="1" dirty="0">
                <a:solidFill>
                  <a:schemeClr val="accent1"/>
                </a:solidFill>
              </a:rPr>
              <a:t>olik</a:t>
            </a:r>
            <a:r>
              <a:rPr lang="sv-SE" dirty="0"/>
              <a:t> och </a:t>
            </a:r>
            <a:r>
              <a:rPr lang="sv-SE" b="1" dirty="0">
                <a:solidFill>
                  <a:schemeClr val="accent1"/>
                </a:solidFill>
              </a:rPr>
              <a:t>ojämlik,</a:t>
            </a:r>
            <a:r>
              <a:rPr lang="sv-SE" dirty="0"/>
              <a:t> vårdförloppet kan skapa bättre förutsättningar för en </a:t>
            </a:r>
            <a:r>
              <a:rPr lang="sv-SE" b="1" dirty="0">
                <a:solidFill>
                  <a:schemeClr val="accent1"/>
                </a:solidFill>
              </a:rPr>
              <a:t>god vård </a:t>
            </a:r>
            <a:r>
              <a:rPr lang="sv-SE" dirty="0"/>
              <a:t>baserad på vetenskaplig evidens och bästa tillgängliga kunskap - i hela landet!</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pic>
        <p:nvPicPr>
          <p:cNvPr id="6" name="Bildobjekt 5">
            <a:extLst>
              <a:ext uri="{FF2B5EF4-FFF2-40B4-BE49-F238E27FC236}">
                <a16:creationId xmlns:a16="http://schemas.microsoft.com/office/drawing/2014/main" id="{8B648E8F-1E68-FB28-B638-2A9FDBCB2AF6}"/>
              </a:ext>
            </a:extLst>
          </p:cNvPr>
          <p:cNvPicPr>
            <a:picLocks noChangeAspect="1"/>
          </p:cNvPicPr>
          <p:nvPr/>
        </p:nvPicPr>
        <p:blipFill>
          <a:blip r:embed="rId2"/>
          <a:stretch>
            <a:fillRect/>
          </a:stretch>
        </p:blipFill>
        <p:spPr>
          <a:xfrm>
            <a:off x="658813" y="1239598"/>
            <a:ext cx="3859102" cy="5419814"/>
          </a:xfrm>
          <a:prstGeom prst="rect">
            <a:avLst/>
          </a:prstGeom>
        </p:spPr>
      </p:pic>
    </p:spTree>
    <p:extLst>
      <p:ext uri="{BB962C8B-B14F-4D97-AF65-F5344CB8AC3E}">
        <p14:creationId xmlns:p14="http://schemas.microsoft.com/office/powerpoint/2010/main" val="117319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769A2F-D895-8F7D-C8A8-46526C756C2B}"/>
              </a:ext>
            </a:extLst>
          </p:cNvPr>
          <p:cNvSpPr>
            <a:spLocks noGrp="1"/>
          </p:cNvSpPr>
          <p:nvPr>
            <p:ph type="title"/>
          </p:nvPr>
        </p:nvSpPr>
        <p:spPr>
          <a:xfrm>
            <a:off x="658814" y="333373"/>
            <a:ext cx="5437188" cy="827088"/>
          </a:xfrm>
        </p:spPr>
        <p:txBody>
          <a:bodyPr vert="horz" lIns="0" tIns="0" rIns="0" bIns="0" rtlCol="0" anchor="b" anchorCtr="0">
            <a:normAutofit/>
          </a:bodyPr>
          <a:lstStyle/>
          <a:p>
            <a:r>
              <a:rPr lang="sv-SE" b="1" kern="1200" spc="-100" baseline="0">
                <a:latin typeface="+mj-lt"/>
                <a:ea typeface="+mj-ea"/>
                <a:cs typeface="+mj-cs"/>
              </a:rPr>
              <a:t>Vårdförloppets mål</a:t>
            </a:r>
          </a:p>
        </p:txBody>
      </p:sp>
      <p:sp>
        <p:nvSpPr>
          <p:cNvPr id="8" name="textruta 7">
            <a:extLst>
              <a:ext uri="{FF2B5EF4-FFF2-40B4-BE49-F238E27FC236}">
                <a16:creationId xmlns:a16="http://schemas.microsoft.com/office/drawing/2014/main" id="{312EAE66-E294-B0B7-9779-B18C115DAD89}"/>
              </a:ext>
            </a:extLst>
          </p:cNvPr>
          <p:cNvSpPr txBox="1"/>
          <p:nvPr/>
        </p:nvSpPr>
        <p:spPr>
          <a:xfrm>
            <a:off x="658786" y="1381974"/>
            <a:ext cx="5437214" cy="4817812"/>
          </a:xfrm>
          <a:prstGeom prst="rect">
            <a:avLst/>
          </a:prstGeom>
        </p:spPr>
        <p:txBody>
          <a:bodyPr vert="horz" lIns="0" tIns="0" rIns="0" bIns="0" rtlCol="0">
            <a:normAutofit/>
          </a:bodyPr>
          <a:lstStyle/>
          <a:p>
            <a:pPr marL="228600" indent="-228600">
              <a:lnSpc>
                <a:spcPct val="90000"/>
              </a:lnSpc>
              <a:spcBef>
                <a:spcPts val="2400"/>
              </a:spcBef>
              <a:buClr>
                <a:schemeClr val="accent1"/>
              </a:buClr>
              <a:buSzPct val="130000"/>
              <a:buFont typeface="Arial" panose="020B0604020202020204" pitchFamily="34" charset="0"/>
              <a:buChar char="•"/>
            </a:pPr>
            <a:r>
              <a:rPr lang="sv-SE" sz="1700" dirty="0">
                <a:solidFill>
                  <a:schemeClr val="tx1">
                    <a:lumMod val="75000"/>
                    <a:lumOff val="25000"/>
                  </a:schemeClr>
                </a:solidFill>
              </a:rPr>
              <a:t>Att </a:t>
            </a:r>
            <a:r>
              <a:rPr lang="sv-SE" sz="1700" b="1" dirty="0">
                <a:solidFill>
                  <a:schemeClr val="accent1"/>
                </a:solidFill>
              </a:rPr>
              <a:t>b</a:t>
            </a:r>
            <a:r>
              <a:rPr lang="sv-SE" sz="1700" b="1" i="0" u="none" strike="noStrike" baseline="0" dirty="0">
                <a:solidFill>
                  <a:schemeClr val="accent1"/>
                </a:solidFill>
              </a:rPr>
              <a:t>ehandling</a:t>
            </a:r>
            <a:r>
              <a:rPr lang="sv-SE" sz="1700" b="0" i="0" u="none" strike="noStrike" baseline="0" dirty="0">
                <a:solidFill>
                  <a:schemeClr val="tx1">
                    <a:lumMod val="75000"/>
                    <a:lumOff val="25000"/>
                  </a:schemeClr>
                </a:solidFill>
              </a:rPr>
              <a:t> av patientens psoriasis är </a:t>
            </a:r>
            <a:r>
              <a:rPr lang="sv-SE" sz="1700" b="1" i="0" u="none" strike="noStrike" baseline="0" dirty="0">
                <a:solidFill>
                  <a:schemeClr val="accent1"/>
                </a:solidFill>
              </a:rPr>
              <a:t>anpassad</a:t>
            </a:r>
            <a:r>
              <a:rPr lang="sv-SE" sz="1700" b="0" i="0" u="none" strike="noStrike" baseline="0" dirty="0">
                <a:solidFill>
                  <a:schemeClr val="tx1">
                    <a:lumMod val="75000"/>
                    <a:lumOff val="25000"/>
                  </a:schemeClr>
                </a:solidFill>
              </a:rPr>
              <a:t> till sjukdomens svårighetsgrad och patientens behov.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 livskvalitet </a:t>
            </a:r>
            <a:r>
              <a:rPr lang="sv-SE" sz="1700" b="0" i="0" u="none" strike="noStrike" baseline="0" dirty="0">
                <a:solidFill>
                  <a:schemeClr val="tx1">
                    <a:lumMod val="75000"/>
                    <a:lumOff val="25000"/>
                  </a:schemeClr>
                </a:solidFill>
              </a:rPr>
              <a:t>och </a:t>
            </a:r>
            <a:r>
              <a:rPr lang="sv-SE" sz="1700" b="1" i="0" u="none" strike="noStrike" baseline="0" dirty="0">
                <a:solidFill>
                  <a:schemeClr val="accent1"/>
                </a:solidFill>
              </a:rPr>
              <a:t>hälsa</a:t>
            </a:r>
            <a:r>
              <a:rPr lang="sv-SE" sz="1700" b="0" i="0" u="none" strike="noStrike" baseline="0" dirty="0">
                <a:solidFill>
                  <a:schemeClr val="tx1">
                    <a:lumMod val="75000"/>
                    <a:lumOff val="25000"/>
                  </a:schemeClr>
                </a:solidFill>
              </a:rPr>
              <a:t> för patienter.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a:t>
            </a:r>
            <a:r>
              <a:rPr lang="sv-SE" sz="1700" b="0" i="0" u="none" strike="noStrike" baseline="0" dirty="0">
                <a:solidFill>
                  <a:schemeClr val="tx1">
                    <a:lumMod val="75000"/>
                    <a:lumOff val="25000"/>
                  </a:schemeClr>
                </a:solidFill>
              </a:rPr>
              <a:t> upplevd </a:t>
            </a:r>
            <a:r>
              <a:rPr lang="sv-SE" sz="1700" b="1" i="0" u="none" strike="noStrike" baseline="0" dirty="0">
                <a:solidFill>
                  <a:schemeClr val="accent1"/>
                </a:solidFill>
              </a:rPr>
              <a:t>trygghet</a:t>
            </a:r>
            <a:r>
              <a:rPr lang="sv-SE" sz="1700" b="0" i="0" u="none" strike="noStrike" baseline="0" dirty="0">
                <a:solidFill>
                  <a:schemeClr val="tx1">
                    <a:lumMod val="75000"/>
                    <a:lumOff val="25000"/>
                  </a:schemeClr>
                </a:solidFill>
              </a:rPr>
              <a:t> för patienten genom helhetssyn, god samordning och kontinuitet i vården.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a:t>
            </a:r>
            <a:r>
              <a:rPr lang="sv-SE" sz="1700" b="0" i="0" u="none" strike="noStrike" baseline="0" dirty="0">
                <a:solidFill>
                  <a:schemeClr val="tx1">
                    <a:lumMod val="75000"/>
                    <a:lumOff val="25000"/>
                  </a:schemeClr>
                </a:solidFill>
              </a:rPr>
              <a:t> upplevd </a:t>
            </a:r>
            <a:r>
              <a:rPr lang="sv-SE" sz="1700" b="1" i="0" u="none" strike="noStrike" baseline="0" dirty="0">
                <a:solidFill>
                  <a:schemeClr val="accent1"/>
                </a:solidFill>
              </a:rPr>
              <a:t>delaktighet</a:t>
            </a:r>
            <a:r>
              <a:rPr lang="sv-SE" sz="1700" b="0" i="0" u="none" strike="noStrike" baseline="0" dirty="0">
                <a:solidFill>
                  <a:schemeClr val="tx1">
                    <a:lumMod val="75000"/>
                    <a:lumOff val="25000"/>
                  </a:schemeClr>
                </a:solidFill>
              </a:rPr>
              <a:t> för patienter och eventuellt närstående i hela vårdkedjan.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 kunskap </a:t>
            </a:r>
            <a:r>
              <a:rPr lang="sv-SE" sz="1700" b="0" i="0" u="none" strike="noStrike" baseline="0" dirty="0">
                <a:solidFill>
                  <a:schemeClr val="tx1">
                    <a:lumMod val="75000"/>
                    <a:lumOff val="25000"/>
                  </a:schemeClr>
                </a:solidFill>
              </a:rPr>
              <a:t>hos vårdpersonal i hela vårdkedjan om vård vid psoriasis. </a:t>
            </a:r>
          </a:p>
        </p:txBody>
      </p:sp>
      <p:sp>
        <p:nvSpPr>
          <p:cNvPr id="5" name="Platshållare för bildnummer 4">
            <a:extLst>
              <a:ext uri="{FF2B5EF4-FFF2-40B4-BE49-F238E27FC236}">
                <a16:creationId xmlns:a16="http://schemas.microsoft.com/office/drawing/2014/main" id="{5AC85CB5-934F-8CCD-0B3A-E286D40ED3DC}"/>
              </a:ext>
            </a:extLst>
          </p:cNvPr>
          <p:cNvSpPr>
            <a:spLocks noGrp="1"/>
          </p:cNvSpPr>
          <p:nvPr>
            <p:ph type="sldNum" sz="quarter" idx="12"/>
          </p:nvPr>
        </p:nvSpPr>
        <p:spPr>
          <a:xfrm>
            <a:off x="5735424" y="6421299"/>
            <a:ext cx="432000" cy="144000"/>
          </a:xfrm>
        </p:spPr>
        <p:txBody>
          <a:bodyPr vert="horz" lIns="0" tIns="0" rIns="0" bIns="0" rtlCol="0" anchor="ctr">
            <a:normAutofit/>
          </a:bodyPr>
          <a:lstStyle/>
          <a:p>
            <a:pPr>
              <a:spcAft>
                <a:spcPts val="600"/>
              </a:spcAft>
            </a:pPr>
            <a:fld id="{E8645303-2AAE-45D1-913A-B06AE6474513}" type="slidenum">
              <a:rPr lang="sv-SE" smtClean="0"/>
              <a:pPr>
                <a:spcAft>
                  <a:spcPts val="600"/>
                </a:spcAft>
              </a:pPr>
              <a:t>19</a:t>
            </a:fld>
            <a:endParaRPr lang="sv-SE"/>
          </a:p>
        </p:txBody>
      </p:sp>
      <p:pic>
        <p:nvPicPr>
          <p:cNvPr id="10" name="Bild 9" descr="Racingflagga med hel fyllning">
            <a:extLst>
              <a:ext uri="{FF2B5EF4-FFF2-40B4-BE49-F238E27FC236}">
                <a16:creationId xmlns:a16="http://schemas.microsoft.com/office/drawing/2014/main" id="{895EFEEA-E86E-7262-383A-216BE06438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8714" y="1024343"/>
            <a:ext cx="5040314" cy="5040314"/>
          </a:xfrm>
          <a:prstGeom prst="rect">
            <a:avLst/>
          </a:prstGeom>
        </p:spPr>
      </p:pic>
    </p:spTree>
    <p:extLst>
      <p:ext uri="{BB962C8B-B14F-4D97-AF65-F5344CB8AC3E}">
        <p14:creationId xmlns:p14="http://schemas.microsoft.com/office/powerpoint/2010/main" val="1019812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3D915-C1CB-4B3E-BB04-4419181C99A3}"/>
              </a:ext>
            </a:extLst>
          </p:cNvPr>
          <p:cNvSpPr>
            <a:spLocks noGrp="1"/>
          </p:cNvSpPr>
          <p:nvPr>
            <p:ph type="title"/>
          </p:nvPr>
        </p:nvSpPr>
        <p:spPr>
          <a:xfrm>
            <a:off x="668073" y="146397"/>
            <a:ext cx="10855853" cy="827088"/>
          </a:xfrm>
        </p:spPr>
        <p:txBody>
          <a:bodyPr anchor="b">
            <a:normAutofit/>
          </a:bodyPr>
          <a:lstStyle/>
          <a:p>
            <a:r>
              <a:rPr lang="sv-SE" sz="3200" dirty="0"/>
              <a:t>”Ett bra liv för alla med psoriasis och psoriasisartrit”</a:t>
            </a:r>
          </a:p>
        </p:txBody>
      </p:sp>
      <p:sp>
        <p:nvSpPr>
          <p:cNvPr id="18" name="Content Placeholder 2">
            <a:extLst>
              <a:ext uri="{FF2B5EF4-FFF2-40B4-BE49-F238E27FC236}">
                <a16:creationId xmlns:a16="http://schemas.microsoft.com/office/drawing/2014/main" id="{52951209-8560-4A32-84F8-043F290D5FAD}"/>
              </a:ext>
            </a:extLst>
          </p:cNvPr>
          <p:cNvSpPr>
            <a:spLocks noGrp="1"/>
          </p:cNvSpPr>
          <p:nvPr>
            <p:ph sz="half" idx="1"/>
          </p:nvPr>
        </p:nvSpPr>
        <p:spPr>
          <a:xfrm>
            <a:off x="5476048" y="1160461"/>
            <a:ext cx="6360352" cy="4817812"/>
          </a:xfrm>
        </p:spPr>
        <p:txBody>
          <a:bodyPr>
            <a:normAutofit lnSpcReduction="10000"/>
          </a:bodyPr>
          <a:lstStyle/>
          <a:p>
            <a:pPr marL="0" indent="0" algn="l">
              <a:buNone/>
            </a:pPr>
            <a:endParaRPr lang="sv-SE" b="0" i="0" dirty="0">
              <a:solidFill>
                <a:srgbClr val="414141"/>
              </a:solidFill>
              <a:effectLst/>
              <a:latin typeface="Roboto" panose="02000000000000000000" pitchFamily="2" charset="0"/>
            </a:endParaRPr>
          </a:p>
          <a:p>
            <a:pPr marL="0" indent="0" algn="l">
              <a:buNone/>
            </a:pPr>
            <a:r>
              <a:rPr lang="sv-SE" b="0" i="0" dirty="0">
                <a:solidFill>
                  <a:srgbClr val="414141"/>
                </a:solidFill>
                <a:effectLst/>
                <a:latin typeface="Roboto" panose="02000000000000000000" pitchFamily="2" charset="0"/>
              </a:rPr>
              <a:t>Psoriasisförbundets uppdrag är:</a:t>
            </a:r>
          </a:p>
          <a:p>
            <a:pPr algn="l">
              <a:buFont typeface="Arial" panose="020B0604020202020204" pitchFamily="34" charset="0"/>
              <a:buChar char="•"/>
            </a:pPr>
            <a:r>
              <a:rPr lang="sv-SE" b="0" i="0" dirty="0">
                <a:solidFill>
                  <a:srgbClr val="414141"/>
                </a:solidFill>
                <a:effectLst/>
                <a:latin typeface="Roboto" panose="02000000000000000000" pitchFamily="2" charset="0"/>
              </a:rPr>
              <a:t>att sprida kunskap om psoriasis och psoriasisartrit</a:t>
            </a:r>
          </a:p>
          <a:p>
            <a:pPr algn="l">
              <a:buFont typeface="Arial" panose="020B0604020202020204" pitchFamily="34" charset="0"/>
              <a:buChar char="•"/>
            </a:pPr>
            <a:r>
              <a:rPr lang="sv-SE" b="0" i="0" dirty="0">
                <a:solidFill>
                  <a:srgbClr val="414141"/>
                </a:solidFill>
                <a:effectLst/>
                <a:latin typeface="Roboto" panose="02000000000000000000" pitchFamily="2" charset="0"/>
              </a:rPr>
              <a:t>att arbeta för bättre vård- och behandlingsmöjligheter</a:t>
            </a:r>
          </a:p>
          <a:p>
            <a:pPr algn="l">
              <a:buFont typeface="Arial" panose="020B0604020202020204" pitchFamily="34" charset="0"/>
              <a:buChar char="•"/>
            </a:pPr>
            <a:r>
              <a:rPr lang="sv-SE" b="0" i="0" dirty="0">
                <a:solidFill>
                  <a:srgbClr val="414141"/>
                </a:solidFill>
                <a:effectLst/>
                <a:latin typeface="Roboto" panose="02000000000000000000" pitchFamily="2" charset="0"/>
              </a:rPr>
              <a:t>att arbeta för psoriasissjukas rättigheter</a:t>
            </a:r>
          </a:p>
          <a:p>
            <a:pPr algn="l">
              <a:buFont typeface="Arial" panose="020B0604020202020204" pitchFamily="34" charset="0"/>
              <a:buChar char="•"/>
            </a:pPr>
            <a:r>
              <a:rPr lang="sv-SE" b="0" i="0" dirty="0">
                <a:solidFill>
                  <a:srgbClr val="414141"/>
                </a:solidFill>
                <a:effectLst/>
                <a:latin typeface="Roboto" panose="02000000000000000000" pitchFamily="2" charset="0"/>
              </a:rPr>
              <a:t>att i samarbete med läns- och lokalavdelningar ge stöd och råd till våra medlemmar</a:t>
            </a:r>
          </a:p>
          <a:p>
            <a:pPr algn="l">
              <a:buFont typeface="Arial" panose="020B0604020202020204" pitchFamily="34" charset="0"/>
              <a:buChar char="•"/>
            </a:pPr>
            <a:r>
              <a:rPr lang="sv-SE" dirty="0">
                <a:solidFill>
                  <a:srgbClr val="414141"/>
                </a:solidFill>
                <a:latin typeface="Roboto" panose="02000000000000000000" pitchFamily="2" charset="0"/>
              </a:rPr>
              <a:t>att arbeta för att</a:t>
            </a:r>
            <a:r>
              <a:rPr lang="sv-SE" b="0" i="0" dirty="0">
                <a:solidFill>
                  <a:srgbClr val="414141"/>
                </a:solidFill>
                <a:effectLst/>
                <a:latin typeface="Roboto" panose="02000000000000000000" pitchFamily="2" charset="0"/>
              </a:rPr>
              <a:t> forskningen kring psoriasis och psoriasisartrit utvecklas och att behandlingsmetoderna blir effektivare.</a:t>
            </a:r>
          </a:p>
          <a:p>
            <a:endParaRPr lang="en-US" dirty="0"/>
          </a:p>
        </p:txBody>
      </p:sp>
      <p:pic>
        <p:nvPicPr>
          <p:cNvPr id="9" name="Bildobjekt 8" descr="En bild som visar mark, person, utomhus, sport&#10;&#10;Automatiskt genererad beskrivning">
            <a:extLst>
              <a:ext uri="{FF2B5EF4-FFF2-40B4-BE49-F238E27FC236}">
                <a16:creationId xmlns:a16="http://schemas.microsoft.com/office/drawing/2014/main" id="{3A39CCD0-1516-4CCF-A782-134F7B8F7493}"/>
              </a:ext>
            </a:extLst>
          </p:cNvPr>
          <p:cNvPicPr>
            <a:picLocks noChangeAspect="1"/>
          </p:cNvPicPr>
          <p:nvPr/>
        </p:nvPicPr>
        <p:blipFill rotWithShape="1">
          <a:blip r:embed="rId3"/>
          <a:srcRect l="19686" r="18506" b="-2"/>
          <a:stretch/>
        </p:blipFill>
        <p:spPr>
          <a:xfrm>
            <a:off x="836927" y="1160461"/>
            <a:ext cx="4461008" cy="4817812"/>
          </a:xfrm>
          <a:prstGeom prst="rect">
            <a:avLst/>
          </a:prstGeom>
          <a:noFill/>
        </p:spPr>
      </p:pic>
    </p:spTree>
    <p:extLst>
      <p:ext uri="{BB962C8B-B14F-4D97-AF65-F5344CB8AC3E}">
        <p14:creationId xmlns:p14="http://schemas.microsoft.com/office/powerpoint/2010/main" val="190646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5084BD-C268-CD74-E00F-0F69C0B0F5AF}"/>
              </a:ext>
            </a:extLst>
          </p:cNvPr>
          <p:cNvSpPr>
            <a:spLocks noGrp="1"/>
          </p:cNvSpPr>
          <p:nvPr>
            <p:ph type="title"/>
          </p:nvPr>
        </p:nvSpPr>
        <p:spPr/>
        <p:txBody>
          <a:bodyPr/>
          <a:lstStyle/>
          <a:p>
            <a:r>
              <a:rPr lang="sv-SE" dirty="0"/>
              <a:t>Vad innehåller vårdförloppet?</a:t>
            </a:r>
          </a:p>
        </p:txBody>
      </p:sp>
      <p:sp>
        <p:nvSpPr>
          <p:cNvPr id="5" name="Platshållare för bildnummer 4">
            <a:extLst>
              <a:ext uri="{FF2B5EF4-FFF2-40B4-BE49-F238E27FC236}">
                <a16:creationId xmlns:a16="http://schemas.microsoft.com/office/drawing/2014/main" id="{99EADD0A-A849-CAE3-7937-16D5D3364B3A}"/>
              </a:ext>
            </a:extLst>
          </p:cNvPr>
          <p:cNvSpPr>
            <a:spLocks noGrp="1"/>
          </p:cNvSpPr>
          <p:nvPr>
            <p:ph type="sldNum" sz="quarter" idx="12"/>
          </p:nvPr>
        </p:nvSpPr>
        <p:spPr/>
        <p:txBody>
          <a:bodyPr/>
          <a:lstStyle/>
          <a:p>
            <a:fld id="{E8645303-2AAE-45D1-913A-B06AE6474513}" type="slidenum">
              <a:rPr lang="sv-SE" smtClean="0"/>
              <a:t>20</a:t>
            </a:fld>
            <a:endParaRPr lang="sv-SE" dirty="0"/>
          </a:p>
        </p:txBody>
      </p:sp>
      <p:sp>
        <p:nvSpPr>
          <p:cNvPr id="6" name="textruta 5">
            <a:extLst>
              <a:ext uri="{FF2B5EF4-FFF2-40B4-BE49-F238E27FC236}">
                <a16:creationId xmlns:a16="http://schemas.microsoft.com/office/drawing/2014/main" id="{269E5E0C-5DC2-CF27-8F42-A898B71AF15E}"/>
              </a:ext>
            </a:extLst>
          </p:cNvPr>
          <p:cNvSpPr txBox="1"/>
          <p:nvPr/>
        </p:nvSpPr>
        <p:spPr>
          <a:xfrm>
            <a:off x="658813" y="1462841"/>
            <a:ext cx="9670985" cy="923330"/>
          </a:xfrm>
          <a:prstGeom prst="rect">
            <a:avLst/>
          </a:prstGeom>
          <a:noFill/>
        </p:spPr>
        <p:txBody>
          <a:bodyPr wrap="square" rtlCol="0">
            <a:spAutoFit/>
          </a:bodyPr>
          <a:lstStyle/>
          <a:p>
            <a:pPr>
              <a:defRPr/>
            </a:pPr>
            <a:r>
              <a:rPr lang="sv-SE" sz="1800" b="0" i="0" u="none" strike="noStrike" baseline="0" dirty="0">
                <a:solidFill>
                  <a:srgbClr val="000000"/>
                </a:solidFill>
                <a:latin typeface="Calibri" panose="020F0502020204030204" pitchFamily="34" charset="0"/>
              </a:rPr>
              <a:t>Vårdförloppet inleds vid misstanke om psoriasis och avslutas om misstanken avskrivs eller om patienten inte längre är i behov av vidare behandling och uppföljning. Barn under 18 år med psoriasis eller misstänkt psoriasis remitteras direkt till hudläkare men följer därefter samma flöde som vuxen. </a:t>
            </a:r>
            <a:endParaRPr lang="sv-SE" i="1" dirty="0">
              <a:solidFill>
                <a:srgbClr val="377D7A"/>
              </a:solidFill>
              <a:latin typeface="Calibri" panose="020F0502020204030204"/>
            </a:endParaRPr>
          </a:p>
        </p:txBody>
      </p:sp>
      <p:sp>
        <p:nvSpPr>
          <p:cNvPr id="7" name="textruta 6">
            <a:extLst>
              <a:ext uri="{FF2B5EF4-FFF2-40B4-BE49-F238E27FC236}">
                <a16:creationId xmlns:a16="http://schemas.microsoft.com/office/drawing/2014/main" id="{F9DD8F2C-6A8F-A7A6-9993-A1D56AAA6B8A}"/>
              </a:ext>
            </a:extLst>
          </p:cNvPr>
          <p:cNvSpPr txBox="1"/>
          <p:nvPr/>
        </p:nvSpPr>
        <p:spPr>
          <a:xfrm>
            <a:off x="658812" y="2735758"/>
            <a:ext cx="11015615" cy="3377375"/>
          </a:xfrm>
          <a:prstGeom prst="rect">
            <a:avLst/>
          </a:prstGeom>
          <a:noFill/>
        </p:spPr>
        <p:txBody>
          <a:bodyPr wrap="square" rtlCol="0">
            <a:noAutofit/>
          </a:bodyPr>
          <a:lstStyle/>
          <a:p>
            <a:r>
              <a:rPr lang="sv-SE" b="1" u="sng" dirty="0">
                <a:solidFill>
                  <a:schemeClr val="accent1"/>
                </a:solidFill>
                <a:latin typeface="Calibri" panose="020F0502020204030204"/>
                <a:ea typeface="Calibri" panose="020F0502020204030204" pitchFamily="34" charset="0"/>
                <a:cs typeface="Arial" panose="020B0604020202020204" pitchFamily="34" charset="0"/>
              </a:rPr>
              <a:t>Huvudsakliga åtgärder:</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Efter att patienten fått diagnos psoriasis ges information och stöd till patienten om sjukdomen, samsjuklighet och levnadsvanor.</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Vid samtidig led- eller ryggvärk görs en initial utredning. Vid misstanke om psoriasisartrit remitteras patienten vidare till reumatologisk specialiserad vård.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Bedömning av svårighetsgraden ligger till grund för val av behandling.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Vid behov av behandling som inte kan ges i primärvården remitteras vidare till dermatologisk specialiserad vård.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Inregistrering och rapportering av de patienter som får systemisk behandling sker till det nationella kvalitetsregistret </a:t>
            </a:r>
            <a:r>
              <a:rPr lang="sv-SE" dirty="0" err="1">
                <a:solidFill>
                  <a:srgbClr val="000000"/>
                </a:solidFill>
                <a:latin typeface="Calibri" panose="020F0502020204030204"/>
                <a:ea typeface="Calibri" panose="020F0502020204030204" pitchFamily="34" charset="0"/>
                <a:cs typeface="Arial" panose="020B0604020202020204" pitchFamily="34" charset="0"/>
              </a:rPr>
              <a:t>PsoReg</a:t>
            </a:r>
            <a:r>
              <a:rPr lang="sv-SE" dirty="0">
                <a:solidFill>
                  <a:srgbClr val="000000"/>
                </a:solidFill>
                <a:latin typeface="Calibri" panose="020F0502020204030204"/>
                <a:ea typeface="Calibri" panose="020F0502020204030204" pitchFamily="34" charset="0"/>
                <a:cs typeface="Arial" panose="020B0604020202020204" pitchFamily="34" charset="0"/>
              </a:rPr>
              <a:t>. </a:t>
            </a:r>
          </a:p>
        </p:txBody>
      </p:sp>
      <p:sp>
        <p:nvSpPr>
          <p:cNvPr id="3" name="textruta 2">
            <a:extLst>
              <a:ext uri="{FF2B5EF4-FFF2-40B4-BE49-F238E27FC236}">
                <a16:creationId xmlns:a16="http://schemas.microsoft.com/office/drawing/2014/main" id="{6D13E593-8A4E-B6ED-C289-F36543983A0D}"/>
              </a:ext>
            </a:extLst>
          </p:cNvPr>
          <p:cNvSpPr txBox="1"/>
          <p:nvPr/>
        </p:nvSpPr>
        <p:spPr>
          <a:xfrm>
            <a:off x="658812" y="6216848"/>
            <a:ext cx="1575582" cy="307777"/>
          </a:xfrm>
          <a:prstGeom prst="rect">
            <a:avLst/>
          </a:prstGeom>
          <a:noFill/>
        </p:spPr>
        <p:txBody>
          <a:bodyPr wrap="square" rtlCol="0">
            <a:spAutoFit/>
          </a:bodyPr>
          <a:lstStyle/>
          <a:p>
            <a:r>
              <a:rPr lang="sv-SE" sz="1400" i="1" dirty="0"/>
              <a:t>Källa: SKR</a:t>
            </a:r>
          </a:p>
        </p:txBody>
      </p:sp>
    </p:spTree>
    <p:extLst>
      <p:ext uri="{BB962C8B-B14F-4D97-AF65-F5344CB8AC3E}">
        <p14:creationId xmlns:p14="http://schemas.microsoft.com/office/powerpoint/2010/main" val="4154896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A21F73-5E68-4FD6-BC30-C70395DF1BF3}"/>
              </a:ext>
            </a:extLst>
          </p:cNvPr>
          <p:cNvSpPr>
            <a:spLocks noGrp="1"/>
          </p:cNvSpPr>
          <p:nvPr>
            <p:ph type="title"/>
          </p:nvPr>
        </p:nvSpPr>
        <p:spPr>
          <a:xfrm>
            <a:off x="658812" y="158631"/>
            <a:ext cx="11015616" cy="827088"/>
          </a:xfrm>
        </p:spPr>
        <p:txBody>
          <a:bodyPr/>
          <a:lstStyle/>
          <a:p>
            <a:r>
              <a:rPr lang="sv-SE" dirty="0"/>
              <a:t>Vad gör Psoriasisförbundet?</a:t>
            </a:r>
          </a:p>
        </p:txBody>
      </p:sp>
      <p:sp>
        <p:nvSpPr>
          <p:cNvPr id="5" name="Platshållare för bildnummer 4">
            <a:extLst>
              <a:ext uri="{FF2B5EF4-FFF2-40B4-BE49-F238E27FC236}">
                <a16:creationId xmlns:a16="http://schemas.microsoft.com/office/drawing/2014/main" id="{24427145-48CB-48C0-AD07-337C4F3363C3}"/>
              </a:ext>
            </a:extLst>
          </p:cNvPr>
          <p:cNvSpPr>
            <a:spLocks noGrp="1"/>
          </p:cNvSpPr>
          <p:nvPr>
            <p:ph type="sldNum" sz="quarter" idx="12"/>
          </p:nvPr>
        </p:nvSpPr>
        <p:spPr/>
        <p:txBody>
          <a:bodyPr/>
          <a:lstStyle/>
          <a:p>
            <a:fld id="{E8645303-2AAE-45D1-913A-B06AE6474513}" type="slidenum">
              <a:rPr lang="sv-SE" smtClean="0"/>
              <a:t>21</a:t>
            </a:fld>
            <a:endParaRPr lang="sv-SE" dirty="0"/>
          </a:p>
        </p:txBody>
      </p:sp>
      <p:sp>
        <p:nvSpPr>
          <p:cNvPr id="6" name="Rektangel 5">
            <a:extLst>
              <a:ext uri="{FF2B5EF4-FFF2-40B4-BE49-F238E27FC236}">
                <a16:creationId xmlns:a16="http://schemas.microsoft.com/office/drawing/2014/main" id="{874918CE-B5F6-4ACB-9853-E8A17564CC36}"/>
              </a:ext>
            </a:extLst>
          </p:cNvPr>
          <p:cNvSpPr/>
          <p:nvPr/>
        </p:nvSpPr>
        <p:spPr>
          <a:xfrm>
            <a:off x="608794" y="1344057"/>
            <a:ext cx="11115653" cy="5355312"/>
          </a:xfrm>
          <a:prstGeom prst="rect">
            <a:avLst/>
          </a:prstGeom>
        </p:spPr>
        <p:txBody>
          <a:bodyPr wrap="square">
            <a:spAutoFit/>
          </a:bodyPr>
          <a:lstStyle/>
          <a:p>
            <a:r>
              <a:rPr lang="sv-SE" b="1" dirty="0">
                <a:solidFill>
                  <a:schemeClr val="accent1"/>
                </a:solidFill>
                <a:latin typeface="+mj-lt"/>
              </a:rPr>
              <a:t>Vi lämnar yttranden och synpunkter över statliga utredningar och riktlinjer </a:t>
            </a:r>
          </a:p>
          <a:p>
            <a:r>
              <a:rPr lang="sv-SE" dirty="0">
                <a:solidFill>
                  <a:srgbClr val="000000"/>
                </a:solidFill>
                <a:latin typeface="+mj-lt"/>
              </a:rPr>
              <a:t>Psoriasisförbundet yttrar sig vid behov över statliga utredningar eller riktlinjer som går ut på remiss. Detta är en viktig uppgift för förbundet då vi därigenom får möjligheten att belysa viktiga samhällsfrågor ur de psoriasissjukas perspektiv. </a:t>
            </a:r>
          </a:p>
          <a:p>
            <a:endParaRPr lang="sv-SE" dirty="0">
              <a:solidFill>
                <a:srgbClr val="000000"/>
              </a:solidFill>
              <a:latin typeface="+mj-lt"/>
            </a:endParaRPr>
          </a:p>
          <a:p>
            <a:r>
              <a:rPr lang="sv-SE" b="1" dirty="0">
                <a:solidFill>
                  <a:schemeClr val="accent1"/>
                </a:solidFill>
                <a:latin typeface="+mj-lt"/>
              </a:rPr>
              <a:t>Vi skapar opinion </a:t>
            </a:r>
          </a:p>
          <a:p>
            <a:r>
              <a:rPr lang="sv-SE" dirty="0">
                <a:solidFill>
                  <a:srgbClr val="000000"/>
                </a:solidFill>
                <a:latin typeface="+mj-lt"/>
              </a:rPr>
              <a:t>Genom debattartiklar, föreläsningar, seminarier och rundabordssamtal arbetar vi för att beslutsfattare ska få en ökad kunskap om och förståelse för hur det är att leva med psoriasis och psoriasisartrit, och hur resurserna bäst kan fördelas för att tillgodose en god vård för alla, oavsett var i landet man bor. </a:t>
            </a:r>
          </a:p>
          <a:p>
            <a:endParaRPr lang="sv-SE" dirty="0">
              <a:solidFill>
                <a:srgbClr val="000000"/>
              </a:solidFill>
              <a:latin typeface="+mj-lt"/>
            </a:endParaRPr>
          </a:p>
          <a:p>
            <a:r>
              <a:rPr lang="sv-SE" b="1" dirty="0">
                <a:solidFill>
                  <a:schemeClr val="accent1"/>
                </a:solidFill>
                <a:latin typeface="+mj-lt"/>
              </a:rPr>
              <a:t>Vi bidrar med vår expertis </a:t>
            </a:r>
          </a:p>
          <a:p>
            <a:r>
              <a:rPr lang="sv-SE" dirty="0">
                <a:solidFill>
                  <a:srgbClr val="000000"/>
                </a:solidFill>
                <a:latin typeface="+mj-lt"/>
              </a:rPr>
              <a:t>Psoriasisförbundet bidrar med expertis när viktiga styrdokument eller underlag produceras, exempelvis vid framtagande eller revidering av nationella riktlinjer eller behandlingsrekommendationer. </a:t>
            </a:r>
          </a:p>
          <a:p>
            <a:endParaRPr lang="sv-SE" dirty="0">
              <a:solidFill>
                <a:srgbClr val="000000"/>
              </a:solidFill>
              <a:latin typeface="+mj-lt"/>
            </a:endParaRPr>
          </a:p>
          <a:p>
            <a:r>
              <a:rPr lang="sv-SE" b="1" dirty="0">
                <a:solidFill>
                  <a:schemeClr val="accent1"/>
                </a:solidFill>
                <a:latin typeface="+mj-lt"/>
              </a:rPr>
              <a:t>Vi satsar på forskningen </a:t>
            </a:r>
          </a:p>
          <a:p>
            <a:r>
              <a:rPr lang="sv-SE" dirty="0">
                <a:solidFill>
                  <a:srgbClr val="000000"/>
                </a:solidFill>
                <a:latin typeface="+mj-lt"/>
              </a:rPr>
              <a:t>Genom de två fonder som Psoriasisförbundet samlar in medel till och förvaltar så bidrar vi varje år med miljonbelopp till forskning om psoriasis och psoriasisartrit. Vi upplyser löpande om de forskningsprojekt som pågår via våra kommunikationskanaler och har ett gott utbyte med de forskare och experter som är aktiva inom området. </a:t>
            </a:r>
            <a:endParaRPr lang="sv-SE" dirty="0">
              <a:latin typeface="+mj-lt"/>
            </a:endParaRPr>
          </a:p>
        </p:txBody>
      </p:sp>
    </p:spTree>
    <p:extLst>
      <p:ext uri="{BB962C8B-B14F-4D97-AF65-F5344CB8AC3E}">
        <p14:creationId xmlns:p14="http://schemas.microsoft.com/office/powerpoint/2010/main" val="310495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5AA7E63-6558-2A16-187E-9CF866AA5F4B}"/>
              </a:ext>
            </a:extLst>
          </p:cNvPr>
          <p:cNvPicPr>
            <a:picLocks noChangeAspect="1"/>
          </p:cNvPicPr>
          <p:nvPr/>
        </p:nvPicPr>
        <p:blipFill>
          <a:blip r:embed="rId2"/>
          <a:stretch>
            <a:fillRect/>
          </a:stretch>
        </p:blipFill>
        <p:spPr>
          <a:xfrm rot="808171">
            <a:off x="4515293" y="2541437"/>
            <a:ext cx="2234520" cy="3243428"/>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 name="Rubrik 1">
            <a:extLst>
              <a:ext uri="{FF2B5EF4-FFF2-40B4-BE49-F238E27FC236}">
                <a16:creationId xmlns:a16="http://schemas.microsoft.com/office/drawing/2014/main" id="{FA51CA8A-336E-292A-36B3-3EE11CCDE371}"/>
              </a:ext>
            </a:extLst>
          </p:cNvPr>
          <p:cNvSpPr>
            <a:spLocks noGrp="1"/>
          </p:cNvSpPr>
          <p:nvPr>
            <p:ph type="title"/>
          </p:nvPr>
        </p:nvSpPr>
        <p:spPr>
          <a:xfrm>
            <a:off x="659616" y="166506"/>
            <a:ext cx="11015616" cy="827088"/>
          </a:xfrm>
        </p:spPr>
        <p:txBody>
          <a:bodyPr/>
          <a:lstStyle/>
          <a:p>
            <a:r>
              <a:rPr lang="sv-SE" dirty="0"/>
              <a:t>Förbundets vårdpolitiska program</a:t>
            </a:r>
          </a:p>
        </p:txBody>
      </p:sp>
      <p:sp>
        <p:nvSpPr>
          <p:cNvPr id="5" name="Platshållare för bildnummer 4">
            <a:extLst>
              <a:ext uri="{FF2B5EF4-FFF2-40B4-BE49-F238E27FC236}">
                <a16:creationId xmlns:a16="http://schemas.microsoft.com/office/drawing/2014/main" id="{1DC5DDBC-DCF0-A705-C685-52CA9E03C426}"/>
              </a:ext>
            </a:extLst>
          </p:cNvPr>
          <p:cNvSpPr>
            <a:spLocks noGrp="1"/>
          </p:cNvSpPr>
          <p:nvPr>
            <p:ph type="sldNum" sz="quarter" idx="12"/>
          </p:nvPr>
        </p:nvSpPr>
        <p:spPr/>
        <p:txBody>
          <a:bodyPr/>
          <a:lstStyle/>
          <a:p>
            <a:fld id="{E8645303-2AAE-45D1-913A-B06AE6474513}" type="slidenum">
              <a:rPr lang="sv-SE" smtClean="0"/>
              <a:t>22</a:t>
            </a:fld>
            <a:endParaRPr lang="sv-SE" dirty="0"/>
          </a:p>
        </p:txBody>
      </p:sp>
      <p:pic>
        <p:nvPicPr>
          <p:cNvPr id="6" name="Bildobjekt 5">
            <a:extLst>
              <a:ext uri="{FF2B5EF4-FFF2-40B4-BE49-F238E27FC236}">
                <a16:creationId xmlns:a16="http://schemas.microsoft.com/office/drawing/2014/main" id="{4DEC81F0-5D46-B1FB-C763-D04536C1413D}"/>
              </a:ext>
            </a:extLst>
          </p:cNvPr>
          <p:cNvPicPr>
            <a:picLocks noChangeAspect="1"/>
          </p:cNvPicPr>
          <p:nvPr/>
        </p:nvPicPr>
        <p:blipFill>
          <a:blip r:embed="rId3"/>
          <a:stretch>
            <a:fillRect/>
          </a:stretch>
        </p:blipFill>
        <p:spPr>
          <a:xfrm rot="21028588">
            <a:off x="1042101" y="1726194"/>
            <a:ext cx="3241524" cy="4602663"/>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9" name="textruta 8">
            <a:extLst>
              <a:ext uri="{FF2B5EF4-FFF2-40B4-BE49-F238E27FC236}">
                <a16:creationId xmlns:a16="http://schemas.microsoft.com/office/drawing/2014/main" id="{F249B3CB-6AF3-85E1-60A3-5B61043518AF}"/>
              </a:ext>
            </a:extLst>
          </p:cNvPr>
          <p:cNvSpPr txBox="1"/>
          <p:nvPr/>
        </p:nvSpPr>
        <p:spPr>
          <a:xfrm>
            <a:off x="7384648" y="1585732"/>
            <a:ext cx="3796496" cy="4093428"/>
          </a:xfrm>
          <a:prstGeom prst="rect">
            <a:avLst/>
          </a:prstGeom>
          <a:noFill/>
        </p:spPr>
        <p:txBody>
          <a:bodyPr wrap="square">
            <a:spAutoFit/>
          </a:bodyPr>
          <a:lstStyle/>
          <a:p>
            <a:r>
              <a:rPr lang="sv-SE" sz="2800" b="1" i="0" dirty="0">
                <a:solidFill>
                  <a:schemeClr val="accent1"/>
                </a:solidFill>
                <a:effectLst/>
                <a:cs typeface="Calibri" panose="020F0502020204030204" pitchFamily="34" charset="0"/>
              </a:rPr>
              <a:t>Huvudbudskap</a:t>
            </a:r>
          </a:p>
          <a:p>
            <a:endParaRPr lang="sv-SE" sz="2800" dirty="0">
              <a:cs typeface="Calibri" panose="020F0502020204030204" pitchFamily="34" charset="0"/>
            </a:endParaRPr>
          </a:p>
          <a:p>
            <a:r>
              <a:rPr lang="sv-SE" sz="2000" dirty="0">
                <a:cs typeface="Calibri" panose="020F0502020204030204" pitchFamily="34" charset="0"/>
              </a:rPr>
              <a:t>Förbundet anser att psoriasisvården i Sverige vore </a:t>
            </a:r>
            <a:r>
              <a:rPr lang="sv-SE" sz="2000" b="1" dirty="0">
                <a:solidFill>
                  <a:schemeClr val="accent1"/>
                </a:solidFill>
                <a:cs typeface="Calibri" panose="020F0502020204030204" pitchFamily="34" charset="0"/>
              </a:rPr>
              <a:t>god och jämlik </a:t>
            </a:r>
            <a:r>
              <a:rPr lang="sv-SE" sz="2000" dirty="0">
                <a:cs typeface="Calibri" panose="020F0502020204030204" pitchFamily="34" charset="0"/>
              </a:rPr>
              <a:t>om:</a:t>
            </a:r>
            <a:endParaRPr lang="sv-SE" sz="2000" i="0" dirty="0">
              <a:effectLst/>
              <a:cs typeface="Calibri" panose="020F0502020204030204" pitchFamily="34" charset="0"/>
            </a:endParaRPr>
          </a:p>
          <a:p>
            <a:endParaRPr lang="sv-SE" sz="1800" i="0" dirty="0">
              <a:effectLst/>
              <a:cs typeface="Calibri" panose="020F0502020204030204" pitchFamily="34" charset="0"/>
            </a:endParaRPr>
          </a:p>
          <a:p>
            <a:pPr marL="285750" indent="-285750">
              <a:buFont typeface="Arial" panose="020B0604020202020204" pitchFamily="34" charset="0"/>
              <a:buChar char="•"/>
            </a:pPr>
            <a:r>
              <a:rPr lang="sv-SE" sz="1800" dirty="0">
                <a:cs typeface="Calibri" panose="020F0502020204030204" pitchFamily="34" charset="0"/>
              </a:rPr>
              <a:t>De nationella riktlinjerna efterlevdes.</a:t>
            </a:r>
          </a:p>
          <a:p>
            <a:endParaRPr lang="sv-SE" sz="1800" dirty="0">
              <a:cs typeface="Calibri" panose="020F0502020204030204" pitchFamily="34" charset="0"/>
            </a:endParaRPr>
          </a:p>
          <a:p>
            <a:pPr marL="285750" indent="-285750">
              <a:buFont typeface="Arial" panose="020B0604020202020204" pitchFamily="34" charset="0"/>
              <a:buChar char="•"/>
            </a:pPr>
            <a:r>
              <a:rPr lang="sv-SE" sz="1800" dirty="0">
                <a:cs typeface="Calibri" panose="020F0502020204030204" pitchFamily="34" charset="0"/>
              </a:rPr>
              <a:t>Läkemedelsverkets behandlings-rekommendationer för psoriasis och psoriasisartrit följdes.</a:t>
            </a:r>
            <a:endParaRPr lang="sv-SE" sz="1800" i="0" dirty="0">
              <a:effectLst/>
              <a:cs typeface="Calibri" panose="020F0502020204030204" pitchFamily="34" charset="0"/>
            </a:endParaRPr>
          </a:p>
        </p:txBody>
      </p:sp>
    </p:spTree>
    <p:extLst>
      <p:ext uri="{BB962C8B-B14F-4D97-AF65-F5344CB8AC3E}">
        <p14:creationId xmlns:p14="http://schemas.microsoft.com/office/powerpoint/2010/main" val="1646839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76D481-9DE6-F405-86A4-4152B03ECC8C}"/>
              </a:ext>
            </a:extLst>
          </p:cNvPr>
          <p:cNvSpPr>
            <a:spLocks noGrp="1"/>
          </p:cNvSpPr>
          <p:nvPr>
            <p:ph type="title"/>
          </p:nvPr>
        </p:nvSpPr>
        <p:spPr>
          <a:xfrm>
            <a:off x="659616" y="132207"/>
            <a:ext cx="11015616" cy="827088"/>
          </a:xfrm>
        </p:spPr>
        <p:txBody>
          <a:bodyPr/>
          <a:lstStyle/>
          <a:p>
            <a:r>
              <a:rPr lang="sv-SE" dirty="0"/>
              <a:t>Hur kan jag lära mig mer om psoriasis?</a:t>
            </a:r>
          </a:p>
        </p:txBody>
      </p:sp>
      <p:sp>
        <p:nvSpPr>
          <p:cNvPr id="3" name="Platshållare för bildnummer 2">
            <a:extLst>
              <a:ext uri="{FF2B5EF4-FFF2-40B4-BE49-F238E27FC236}">
                <a16:creationId xmlns:a16="http://schemas.microsoft.com/office/drawing/2014/main" id="{E90A3C12-D304-B511-BC86-96B649EA191C}"/>
              </a:ext>
            </a:extLst>
          </p:cNvPr>
          <p:cNvSpPr>
            <a:spLocks noGrp="1"/>
          </p:cNvSpPr>
          <p:nvPr>
            <p:ph type="sldNum" sz="quarter" idx="12"/>
          </p:nvPr>
        </p:nvSpPr>
        <p:spPr/>
        <p:txBody>
          <a:bodyPr/>
          <a:lstStyle/>
          <a:p>
            <a:fld id="{E8645303-2AAE-45D1-913A-B06AE6474513}" type="slidenum">
              <a:rPr lang="sv-SE" smtClean="0"/>
              <a:t>23</a:t>
            </a:fld>
            <a:endParaRPr lang="sv-SE" dirty="0"/>
          </a:p>
        </p:txBody>
      </p:sp>
      <p:sp>
        <p:nvSpPr>
          <p:cNvPr id="4" name="Content Placeholder 2">
            <a:extLst>
              <a:ext uri="{FF2B5EF4-FFF2-40B4-BE49-F238E27FC236}">
                <a16:creationId xmlns:a16="http://schemas.microsoft.com/office/drawing/2014/main" id="{2F47954B-00B7-37F1-BB90-28F024238CAB}"/>
              </a:ext>
            </a:extLst>
          </p:cNvPr>
          <p:cNvSpPr txBox="1">
            <a:spLocks/>
          </p:cNvSpPr>
          <p:nvPr/>
        </p:nvSpPr>
        <p:spPr>
          <a:xfrm>
            <a:off x="658787" y="1391920"/>
            <a:ext cx="5437214" cy="4592956"/>
          </a:xfrm>
          <a:prstGeom prst="rect">
            <a:avLst/>
          </a:prstGeom>
        </p:spPr>
        <p:txBody>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Digitala</a:t>
            </a:r>
            <a:r>
              <a:rPr lang="en-US" b="1" dirty="0"/>
              <a:t> </a:t>
            </a:r>
            <a:r>
              <a:rPr lang="en-US" b="1" dirty="0" err="1"/>
              <a:t>föreläsningar</a:t>
            </a:r>
            <a:r>
              <a:rPr lang="en-US" b="1" dirty="0"/>
              <a:t> </a:t>
            </a:r>
            <a:r>
              <a:rPr lang="en-US" b="1" dirty="0" err="1"/>
              <a:t>och</a:t>
            </a:r>
            <a:r>
              <a:rPr lang="en-US" b="1" dirty="0"/>
              <a:t> </a:t>
            </a:r>
            <a:r>
              <a:rPr lang="en-US" b="1" dirty="0" err="1"/>
              <a:t>frågestunder</a:t>
            </a:r>
            <a:endParaRPr lang="en-US" b="1" dirty="0"/>
          </a:p>
          <a:p>
            <a:r>
              <a:rPr lang="en-US" b="1" dirty="0" err="1"/>
              <a:t>Informationsmaterial</a:t>
            </a:r>
            <a:endParaRPr lang="en-US" b="1" dirty="0"/>
          </a:p>
          <a:p>
            <a:pPr lvl="1"/>
            <a:r>
              <a:rPr lang="en-US" dirty="0" err="1"/>
              <a:t>Psoriasistidningen</a:t>
            </a:r>
            <a:r>
              <a:rPr lang="en-US" dirty="0"/>
              <a:t> (</a:t>
            </a:r>
            <a:r>
              <a:rPr lang="en-US" dirty="0" err="1"/>
              <a:t>tryckt</a:t>
            </a:r>
            <a:r>
              <a:rPr lang="en-US" dirty="0"/>
              <a:t> </a:t>
            </a:r>
            <a:r>
              <a:rPr lang="en-US" dirty="0" err="1"/>
              <a:t>och</a:t>
            </a:r>
            <a:r>
              <a:rPr lang="en-US" dirty="0"/>
              <a:t> digital)</a:t>
            </a:r>
          </a:p>
          <a:p>
            <a:pPr lvl="1"/>
            <a:r>
              <a:rPr lang="en-US" dirty="0" err="1"/>
              <a:t>Broschyrer</a:t>
            </a:r>
            <a:r>
              <a:rPr lang="en-US" dirty="0"/>
              <a:t>, </a:t>
            </a:r>
            <a:r>
              <a:rPr lang="en-US" dirty="0" err="1"/>
              <a:t>foldrar</a:t>
            </a:r>
            <a:endParaRPr lang="en-US" dirty="0"/>
          </a:p>
          <a:p>
            <a:r>
              <a:rPr lang="en-US" b="1" dirty="0" err="1"/>
              <a:t>Hemsidan</a:t>
            </a:r>
            <a:r>
              <a:rPr lang="en-US" b="1" dirty="0"/>
              <a:t>, psoriasisforbundet.se</a:t>
            </a:r>
          </a:p>
          <a:p>
            <a:pPr lvl="1"/>
            <a:r>
              <a:rPr lang="en-US" dirty="0"/>
              <a:t>Information om psoriasis </a:t>
            </a:r>
            <a:r>
              <a:rPr lang="en-US" dirty="0" err="1"/>
              <a:t>och</a:t>
            </a:r>
            <a:r>
              <a:rPr lang="en-US" dirty="0"/>
              <a:t> </a:t>
            </a:r>
            <a:r>
              <a:rPr lang="en-US" dirty="0" err="1"/>
              <a:t>psoriasisartrit</a:t>
            </a:r>
            <a:endParaRPr lang="en-US" dirty="0"/>
          </a:p>
          <a:p>
            <a:pPr lvl="1"/>
            <a:r>
              <a:rPr lang="en-US" dirty="0"/>
              <a:t>Filmer – </a:t>
            </a:r>
            <a:r>
              <a:rPr lang="en-US" dirty="0" err="1"/>
              <a:t>träningsfilmer</a:t>
            </a:r>
            <a:r>
              <a:rPr lang="en-US" dirty="0"/>
              <a:t>, </a:t>
            </a:r>
            <a:r>
              <a:rPr lang="en-US" dirty="0" err="1"/>
              <a:t>föreläsningar</a:t>
            </a:r>
            <a:r>
              <a:rPr lang="en-US" dirty="0"/>
              <a:t>, </a:t>
            </a:r>
            <a:r>
              <a:rPr lang="en-US" dirty="0" err="1"/>
              <a:t>instruktionsfilmer</a:t>
            </a:r>
            <a:endParaRPr lang="en-US" dirty="0"/>
          </a:p>
          <a:p>
            <a:pPr lvl="1"/>
            <a:r>
              <a:rPr lang="en-US" dirty="0" err="1"/>
              <a:t>Materialbank</a:t>
            </a:r>
            <a:r>
              <a:rPr lang="en-US" dirty="0"/>
              <a:t> – </a:t>
            </a:r>
            <a:r>
              <a:rPr lang="en-US" dirty="0" err="1"/>
              <a:t>möjlighet</a:t>
            </a:r>
            <a:r>
              <a:rPr lang="en-US" dirty="0"/>
              <a:t> </a:t>
            </a:r>
            <a:r>
              <a:rPr lang="en-US" dirty="0" err="1"/>
              <a:t>att</a:t>
            </a:r>
            <a:r>
              <a:rPr lang="en-US" dirty="0"/>
              <a:t> </a:t>
            </a:r>
            <a:r>
              <a:rPr lang="en-US" dirty="0" err="1"/>
              <a:t>ladda</a:t>
            </a:r>
            <a:r>
              <a:rPr lang="en-US" dirty="0"/>
              <a:t> </a:t>
            </a:r>
            <a:r>
              <a:rPr lang="en-US" dirty="0" err="1"/>
              <a:t>ned</a:t>
            </a:r>
            <a:r>
              <a:rPr lang="en-US" dirty="0"/>
              <a:t> </a:t>
            </a:r>
            <a:r>
              <a:rPr lang="en-US" dirty="0" err="1"/>
              <a:t>vårt</a:t>
            </a:r>
            <a:r>
              <a:rPr lang="en-US" dirty="0"/>
              <a:t> </a:t>
            </a:r>
            <a:r>
              <a:rPr lang="en-US" dirty="0" err="1"/>
              <a:t>informationsmaterial</a:t>
            </a:r>
            <a:r>
              <a:rPr lang="en-US" dirty="0"/>
              <a:t> </a:t>
            </a:r>
            <a:r>
              <a:rPr lang="en-US" dirty="0" err="1"/>
              <a:t>som</a:t>
            </a:r>
            <a:r>
              <a:rPr lang="en-US" dirty="0"/>
              <a:t> PDF </a:t>
            </a:r>
            <a:r>
              <a:rPr lang="en-US" dirty="0" err="1"/>
              <a:t>eller</a:t>
            </a:r>
            <a:r>
              <a:rPr lang="en-US" dirty="0"/>
              <a:t> </a:t>
            </a:r>
            <a:r>
              <a:rPr lang="en-US" dirty="0" err="1"/>
              <a:t>beställa</a:t>
            </a:r>
            <a:r>
              <a:rPr lang="en-US" dirty="0"/>
              <a:t> </a:t>
            </a:r>
            <a:r>
              <a:rPr lang="en-US" dirty="0" err="1"/>
              <a:t>tryckt</a:t>
            </a:r>
            <a:r>
              <a:rPr lang="en-US" dirty="0"/>
              <a:t> material</a:t>
            </a:r>
          </a:p>
          <a:p>
            <a:pPr marL="232200" lvl="1" indent="0">
              <a:buNone/>
            </a:pPr>
            <a:endParaRPr lang="en-US" dirty="0"/>
          </a:p>
        </p:txBody>
      </p:sp>
      <p:pic>
        <p:nvPicPr>
          <p:cNvPr id="7" name="Bildobjekt 6" descr="En bild som visar text, blomma, skärmbild, Webbplats&#10;&#10;AI-genererat innehåll kan vara felaktigt.">
            <a:extLst>
              <a:ext uri="{FF2B5EF4-FFF2-40B4-BE49-F238E27FC236}">
                <a16:creationId xmlns:a16="http://schemas.microsoft.com/office/drawing/2014/main" id="{F42A94CE-343E-2CF4-1223-EB0FEC30E3B5}"/>
              </a:ext>
            </a:extLst>
          </p:cNvPr>
          <p:cNvPicPr>
            <a:picLocks noChangeAspect="1"/>
          </p:cNvPicPr>
          <p:nvPr/>
        </p:nvPicPr>
        <p:blipFill>
          <a:blip r:embed="rId2"/>
          <a:srcRect t="8316"/>
          <a:stretch/>
        </p:blipFill>
        <p:spPr>
          <a:xfrm>
            <a:off x="6096000" y="1492624"/>
            <a:ext cx="5758831" cy="2870946"/>
          </a:xfrm>
          <a:prstGeom prst="rect">
            <a:avLst/>
          </a:prstGeom>
        </p:spPr>
      </p:pic>
    </p:spTree>
    <p:extLst>
      <p:ext uri="{BB962C8B-B14F-4D97-AF65-F5344CB8AC3E}">
        <p14:creationId xmlns:p14="http://schemas.microsoft.com/office/powerpoint/2010/main" val="3015663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C527C3B-80C5-513A-C0A1-152214099D32}"/>
              </a:ext>
            </a:extLst>
          </p:cNvPr>
          <p:cNvSpPr>
            <a:spLocks noGrp="1"/>
          </p:cNvSpPr>
          <p:nvPr>
            <p:ph type="ctrTitle"/>
          </p:nvPr>
        </p:nvSpPr>
        <p:spPr/>
        <p:txBody>
          <a:bodyPr/>
          <a:lstStyle/>
          <a:p>
            <a:r>
              <a:rPr lang="sv-SE" dirty="0"/>
              <a:t>Tack!</a:t>
            </a:r>
          </a:p>
        </p:txBody>
      </p:sp>
      <p:sp>
        <p:nvSpPr>
          <p:cNvPr id="3" name="Platshållare för datum 2">
            <a:extLst>
              <a:ext uri="{FF2B5EF4-FFF2-40B4-BE49-F238E27FC236}">
                <a16:creationId xmlns:a16="http://schemas.microsoft.com/office/drawing/2014/main" id="{3B97F52C-2652-6166-E086-D7A2CC9FD2E3}"/>
              </a:ext>
            </a:extLst>
          </p:cNvPr>
          <p:cNvSpPr>
            <a:spLocks noGrp="1"/>
          </p:cNvSpPr>
          <p:nvPr>
            <p:ph type="dt" sz="half" idx="4294967295"/>
          </p:nvPr>
        </p:nvSpPr>
        <p:spPr>
          <a:xfrm>
            <a:off x="0" y="6421438"/>
            <a:ext cx="684213" cy="144462"/>
          </a:xfrm>
        </p:spPr>
        <p:txBody>
          <a:bodyPr/>
          <a:lstStyle/>
          <a:p>
            <a:fld id="{D54DD06D-BB6B-4B4F-A04E-16E63B4D5879}" type="datetime1">
              <a:rPr lang="sv-SE" smtClean="0"/>
              <a:t>2025-03-25</a:t>
            </a:fld>
            <a:endParaRPr lang="sv-SE" dirty="0"/>
          </a:p>
        </p:txBody>
      </p:sp>
      <p:sp>
        <p:nvSpPr>
          <p:cNvPr id="4" name="Platshållare för sidfot 3">
            <a:extLst>
              <a:ext uri="{FF2B5EF4-FFF2-40B4-BE49-F238E27FC236}">
                <a16:creationId xmlns:a16="http://schemas.microsoft.com/office/drawing/2014/main" id="{A8F9C114-3474-3E75-7C7A-44B4225CD6E3}"/>
              </a:ext>
            </a:extLst>
          </p:cNvPr>
          <p:cNvSpPr>
            <a:spLocks noGrp="1"/>
          </p:cNvSpPr>
          <p:nvPr>
            <p:ph type="ftr" sz="quarter" idx="4294967295"/>
          </p:nvPr>
        </p:nvSpPr>
        <p:spPr>
          <a:xfrm>
            <a:off x="0" y="6421438"/>
            <a:ext cx="4114800" cy="144462"/>
          </a:xfrm>
        </p:spPr>
        <p:txBody>
          <a:bodyPr/>
          <a:lstStyle/>
          <a:p>
            <a:r>
              <a:rPr lang="sv-SE"/>
              <a:t>Presentationens namn</a:t>
            </a:r>
            <a:endParaRPr lang="sv-SE" dirty="0"/>
          </a:p>
        </p:txBody>
      </p:sp>
      <p:sp>
        <p:nvSpPr>
          <p:cNvPr id="5" name="Platshållare för bildnummer 4">
            <a:extLst>
              <a:ext uri="{FF2B5EF4-FFF2-40B4-BE49-F238E27FC236}">
                <a16:creationId xmlns:a16="http://schemas.microsoft.com/office/drawing/2014/main" id="{F7D63468-F568-422B-51AE-660E418F40C1}"/>
              </a:ext>
            </a:extLst>
          </p:cNvPr>
          <p:cNvSpPr>
            <a:spLocks noGrp="1"/>
          </p:cNvSpPr>
          <p:nvPr>
            <p:ph type="sldNum" sz="quarter" idx="4294967295"/>
          </p:nvPr>
        </p:nvSpPr>
        <p:spPr>
          <a:xfrm>
            <a:off x="0" y="6421438"/>
            <a:ext cx="431800" cy="144462"/>
          </a:xfrm>
        </p:spPr>
        <p:txBody>
          <a:bodyPr/>
          <a:lstStyle/>
          <a:p>
            <a:fld id="{E8645303-2AAE-45D1-913A-B06AE6474513}" type="slidenum">
              <a:rPr lang="sv-SE" smtClean="0"/>
              <a:t>24</a:t>
            </a:fld>
            <a:endParaRPr lang="sv-SE" dirty="0"/>
          </a:p>
        </p:txBody>
      </p:sp>
    </p:spTree>
    <p:extLst>
      <p:ext uri="{BB962C8B-B14F-4D97-AF65-F5344CB8AC3E}">
        <p14:creationId xmlns:p14="http://schemas.microsoft.com/office/powerpoint/2010/main" val="265654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2" y="483257"/>
            <a:ext cx="5437188" cy="827088"/>
          </a:xfrm>
          <a:prstGeom prst="rect">
            <a:avLst/>
          </a:prstGeom>
        </p:spPr>
        <p:txBody>
          <a:bodyPr anchor="b">
            <a:normAutofit fontScale="90000"/>
          </a:bodyPr>
          <a:lstStyle/>
          <a:p>
            <a:r>
              <a:rPr lang="sv-SE" dirty="0">
                <a:solidFill>
                  <a:schemeClr val="accent3"/>
                </a:solidFill>
              </a:rPr>
              <a:t>Värdeord</a:t>
            </a:r>
            <a:br>
              <a:rPr lang="sv-SE" dirty="0">
                <a:solidFill>
                  <a:schemeClr val="tx1"/>
                </a:solidFill>
              </a:rPr>
            </a:br>
            <a:endParaRPr lang="sv-SE" dirty="0">
              <a:solidFill>
                <a:schemeClr val="tx1"/>
              </a:solidFill>
            </a:endParaRP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sv-SE" b="1" dirty="0">
                <a:solidFill>
                  <a:schemeClr val="accent3"/>
                </a:solidFill>
              </a:rPr>
              <a:t>Gemenskap</a:t>
            </a:r>
          </a:p>
          <a:p>
            <a:pPr marL="232200" lvl="1" indent="0">
              <a:buNone/>
            </a:pPr>
            <a:endParaRPr lang="sv-SE" b="1" dirty="0">
              <a:solidFill>
                <a:schemeClr val="accent3"/>
              </a:solidFill>
            </a:endParaRPr>
          </a:p>
          <a:p>
            <a:pPr lvl="1"/>
            <a:r>
              <a:rPr lang="sv-SE" b="1" dirty="0">
                <a:solidFill>
                  <a:schemeClr val="accent3"/>
                </a:solidFill>
              </a:rPr>
              <a:t>Kunskap</a:t>
            </a:r>
          </a:p>
          <a:p>
            <a:pPr marL="232200" lvl="1" indent="0">
              <a:buNone/>
            </a:pPr>
            <a:endParaRPr lang="sv-SE" b="1" dirty="0">
              <a:solidFill>
                <a:schemeClr val="accent3"/>
              </a:solidFill>
            </a:endParaRPr>
          </a:p>
          <a:p>
            <a:pPr lvl="1"/>
            <a:r>
              <a:rPr lang="sv-SE" b="1" dirty="0">
                <a:solidFill>
                  <a:schemeClr val="accent3"/>
                </a:solidFill>
              </a:rPr>
              <a:t>Engagemang</a:t>
            </a:r>
          </a:p>
          <a:p>
            <a:pPr marL="232200" lvl="1" indent="0">
              <a:buNone/>
            </a:pPr>
            <a:endParaRPr lang="sv-SE" b="1" dirty="0">
              <a:solidFill>
                <a:schemeClr val="accent3"/>
              </a:solidFill>
            </a:endParaRPr>
          </a:p>
          <a:p>
            <a:pPr lvl="1"/>
            <a:r>
              <a:rPr lang="sv-SE" b="1" dirty="0">
                <a:solidFill>
                  <a:schemeClr val="accent3"/>
                </a:solidFill>
              </a:rPr>
              <a:t>Trovärdighet</a:t>
            </a:r>
          </a:p>
          <a:p>
            <a:pPr marL="232200" lvl="1" indent="0">
              <a:buNone/>
            </a:pPr>
            <a:endParaRPr lang="sv-SE" b="1" dirty="0">
              <a:solidFill>
                <a:schemeClr val="accent3"/>
              </a:solidFill>
            </a:endParaRPr>
          </a:p>
          <a:p>
            <a:pPr lvl="1"/>
            <a:r>
              <a:rPr lang="sv-SE" b="1" dirty="0">
                <a:solidFill>
                  <a:schemeClr val="accent3"/>
                </a:solidFill>
              </a:rPr>
              <a:t>Öppenhet</a:t>
            </a:r>
          </a:p>
          <a:p>
            <a:pPr marL="232200" lvl="1" indent="0">
              <a:buNone/>
            </a:pPr>
            <a:endParaRPr lang="sv-SE" b="1" dirty="0">
              <a:solidFill>
                <a:schemeClr val="accent3"/>
              </a:solidFill>
            </a:endParaRPr>
          </a:p>
          <a:p>
            <a:pPr lvl="1"/>
            <a:r>
              <a:rPr lang="sv-SE" b="1" dirty="0">
                <a:solidFill>
                  <a:schemeClr val="accent3"/>
                </a:solidFill>
              </a:rPr>
              <a:t>Ansvarstagande</a:t>
            </a:r>
          </a:p>
          <a:p>
            <a:pPr marL="232200" lvl="1" indent="0">
              <a:buNone/>
            </a:pPr>
            <a:endParaRPr lang="sv-SE" dirty="0"/>
          </a:p>
          <a:p>
            <a:pPr marL="462600" lvl="2" indent="0">
              <a:buNone/>
            </a:pPr>
            <a:endParaRPr lang="sv-SE" dirty="0"/>
          </a:p>
        </p:txBody>
      </p:sp>
      <p:sp>
        <p:nvSpPr>
          <p:cNvPr id="5" name="Platshållare för bildnummer 4">
            <a:extLst>
              <a:ext uri="{FF2B5EF4-FFF2-40B4-BE49-F238E27FC236}">
                <a16:creationId xmlns:a16="http://schemas.microsoft.com/office/drawing/2014/main" id="{A4A0D32B-6EC0-4344-A634-69A21E151628}"/>
              </a:ext>
            </a:extLst>
          </p:cNvPr>
          <p:cNvSpPr>
            <a:spLocks noGrp="1"/>
          </p:cNvSpPr>
          <p:nvPr>
            <p:ph type="sldNum" sz="quarter" idx="12"/>
          </p:nvPr>
        </p:nvSpPr>
        <p:spPr>
          <a:xfrm>
            <a:off x="5735424" y="6421299"/>
            <a:ext cx="432000" cy="144000"/>
          </a:xfrm>
          <a:prstGeom prst="rect">
            <a:avLst/>
          </a:prstGeom>
        </p:spPr>
        <p:txBody>
          <a:bodyPr anchor="ctr">
            <a:normAutofit/>
          </a:bodyPr>
          <a:lstStyle/>
          <a:p>
            <a:pPr>
              <a:spcAft>
                <a:spcPts val="600"/>
              </a:spcAft>
            </a:pPr>
            <a:fld id="{E8645303-2AAE-45D1-913A-B06AE6474513}" type="slidenum">
              <a:rPr lang="sv-SE" smtClean="0"/>
              <a:pPr>
                <a:spcAft>
                  <a:spcPts val="600"/>
                </a:spcAft>
              </a:pPr>
              <a:t>3</a:t>
            </a:fld>
            <a:endParaRPr lang="sv-SE"/>
          </a:p>
        </p:txBody>
      </p:sp>
      <p:pic>
        <p:nvPicPr>
          <p:cNvPr id="3" name="Bildobjekt 2">
            <a:extLst>
              <a:ext uri="{FF2B5EF4-FFF2-40B4-BE49-F238E27FC236}">
                <a16:creationId xmlns:a16="http://schemas.microsoft.com/office/drawing/2014/main" id="{C66A29EB-1731-E5E5-D569-206D5E380ECA}"/>
              </a:ext>
            </a:extLst>
          </p:cNvPr>
          <p:cNvPicPr>
            <a:picLocks noChangeAspect="1"/>
          </p:cNvPicPr>
          <p:nvPr/>
        </p:nvPicPr>
        <p:blipFill>
          <a:blip r:embed="rId3"/>
          <a:stretch>
            <a:fillRect/>
          </a:stretch>
        </p:blipFill>
        <p:spPr>
          <a:xfrm>
            <a:off x="3350602" y="1016461"/>
            <a:ext cx="3914520" cy="2610454"/>
          </a:xfrm>
          <a:prstGeom prst="rect">
            <a:avLst/>
          </a:prstGeom>
        </p:spPr>
      </p:pic>
      <p:pic>
        <p:nvPicPr>
          <p:cNvPr id="4" name="Bildobjekt 3">
            <a:extLst>
              <a:ext uri="{FF2B5EF4-FFF2-40B4-BE49-F238E27FC236}">
                <a16:creationId xmlns:a16="http://schemas.microsoft.com/office/drawing/2014/main" id="{6A293801-E7E1-B1EE-FC97-806C16150DE4}"/>
              </a:ext>
            </a:extLst>
          </p:cNvPr>
          <p:cNvPicPr>
            <a:picLocks noChangeAspect="1"/>
          </p:cNvPicPr>
          <p:nvPr/>
        </p:nvPicPr>
        <p:blipFill>
          <a:blip r:embed="rId4"/>
          <a:stretch>
            <a:fillRect/>
          </a:stretch>
        </p:blipFill>
        <p:spPr>
          <a:xfrm>
            <a:off x="7382783" y="1016461"/>
            <a:ext cx="3915681" cy="2610454"/>
          </a:xfrm>
          <a:prstGeom prst="rect">
            <a:avLst/>
          </a:prstGeom>
        </p:spPr>
      </p:pic>
      <p:pic>
        <p:nvPicPr>
          <p:cNvPr id="6" name="Bildobjekt 5">
            <a:extLst>
              <a:ext uri="{FF2B5EF4-FFF2-40B4-BE49-F238E27FC236}">
                <a16:creationId xmlns:a16="http://schemas.microsoft.com/office/drawing/2014/main" id="{190ED195-B7E6-79F9-EB47-4B3E487DB579}"/>
              </a:ext>
            </a:extLst>
          </p:cNvPr>
          <p:cNvPicPr>
            <a:picLocks noChangeAspect="1"/>
          </p:cNvPicPr>
          <p:nvPr/>
        </p:nvPicPr>
        <p:blipFill>
          <a:blip r:embed="rId5"/>
          <a:stretch>
            <a:fillRect/>
          </a:stretch>
        </p:blipFill>
        <p:spPr>
          <a:xfrm>
            <a:off x="5379194" y="3770172"/>
            <a:ext cx="3889519" cy="2610454"/>
          </a:xfrm>
          <a:prstGeom prst="rect">
            <a:avLst/>
          </a:prstGeom>
        </p:spPr>
      </p:pic>
    </p:spTree>
    <p:extLst>
      <p:ext uri="{BB962C8B-B14F-4D97-AF65-F5344CB8AC3E}">
        <p14:creationId xmlns:p14="http://schemas.microsoft.com/office/powerpoint/2010/main" val="388613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07CF1A0-E7C5-5E8B-D631-0A4B5C2C46FF}"/>
              </a:ext>
            </a:extLst>
          </p:cNvPr>
          <p:cNvSpPr>
            <a:spLocks noGrp="1"/>
          </p:cNvSpPr>
          <p:nvPr>
            <p:ph type="title"/>
          </p:nvPr>
        </p:nvSpPr>
        <p:spPr>
          <a:xfrm>
            <a:off x="658812" y="155934"/>
            <a:ext cx="5437188" cy="827088"/>
          </a:xfrm>
        </p:spPr>
        <p:txBody>
          <a:bodyPr anchor="b">
            <a:normAutofit/>
          </a:bodyPr>
          <a:lstStyle/>
          <a:p>
            <a:r>
              <a:rPr lang="sv-SE" dirty="0"/>
              <a:t>Förbundsstyrelsen</a:t>
            </a:r>
          </a:p>
        </p:txBody>
      </p:sp>
      <p:sp>
        <p:nvSpPr>
          <p:cNvPr id="15" name="Content Placeholder 2">
            <a:extLst>
              <a:ext uri="{FF2B5EF4-FFF2-40B4-BE49-F238E27FC236}">
                <a16:creationId xmlns:a16="http://schemas.microsoft.com/office/drawing/2014/main" id="{4DD9157D-8423-9647-A356-67BAFB3AEA08}"/>
              </a:ext>
            </a:extLst>
          </p:cNvPr>
          <p:cNvSpPr>
            <a:spLocks noGrp="1"/>
          </p:cNvSpPr>
          <p:nvPr>
            <p:ph sz="half" idx="1"/>
          </p:nvPr>
        </p:nvSpPr>
        <p:spPr>
          <a:xfrm>
            <a:off x="658787" y="1391920"/>
            <a:ext cx="5437214" cy="4592956"/>
          </a:xfrm>
        </p:spPr>
        <p:txBody>
          <a:bodyPr/>
          <a:lstStyle/>
          <a:p>
            <a:pPr marL="0" indent="0">
              <a:buNone/>
            </a:pPr>
            <a:r>
              <a:rPr lang="en-US" dirty="0"/>
              <a:t>Psoriasisförbundets </a:t>
            </a:r>
            <a:r>
              <a:rPr lang="en-US" dirty="0" err="1"/>
              <a:t>styrelse</a:t>
            </a:r>
            <a:r>
              <a:rPr lang="en-US" dirty="0"/>
              <a:t> </a:t>
            </a:r>
            <a:r>
              <a:rPr lang="en-US" dirty="0" err="1"/>
              <a:t>består</a:t>
            </a:r>
            <a:r>
              <a:rPr lang="en-US" dirty="0"/>
              <a:t> av:</a:t>
            </a:r>
          </a:p>
          <a:p>
            <a:pPr marL="0" indent="0">
              <a:buNone/>
            </a:pPr>
            <a:r>
              <a:rPr lang="en-US" dirty="0"/>
              <a:t>Conny Erixon, </a:t>
            </a:r>
            <a:r>
              <a:rPr lang="en-US" dirty="0" err="1"/>
              <a:t>ordförande</a:t>
            </a:r>
            <a:br>
              <a:rPr lang="en-US" dirty="0"/>
            </a:br>
            <a:r>
              <a:rPr lang="en-US" dirty="0"/>
              <a:t>Erika Jeppsson, vice </a:t>
            </a:r>
            <a:r>
              <a:rPr lang="en-US" dirty="0" err="1"/>
              <a:t>ordförande</a:t>
            </a:r>
            <a:br>
              <a:rPr lang="en-US" dirty="0"/>
            </a:br>
            <a:r>
              <a:rPr lang="en-US" dirty="0"/>
              <a:t>Kristoffer Hansson</a:t>
            </a:r>
            <a:br>
              <a:rPr lang="en-US" dirty="0"/>
            </a:br>
            <a:r>
              <a:rPr lang="en-US" dirty="0"/>
              <a:t>Björn T Johansson</a:t>
            </a:r>
            <a:br>
              <a:rPr lang="en-US" dirty="0"/>
            </a:br>
            <a:r>
              <a:rPr lang="en-US" dirty="0"/>
              <a:t>Jeanette Lindskog</a:t>
            </a:r>
            <a:br>
              <a:rPr lang="en-US" dirty="0"/>
            </a:br>
            <a:r>
              <a:rPr lang="en-US" dirty="0"/>
              <a:t>Annika Olofsson</a:t>
            </a:r>
            <a:br>
              <a:rPr lang="en-US" dirty="0"/>
            </a:br>
            <a:r>
              <a:rPr lang="en-US" dirty="0"/>
              <a:t>Emelin Shabo</a:t>
            </a:r>
            <a:br>
              <a:rPr lang="en-US" dirty="0"/>
            </a:br>
            <a:r>
              <a:rPr lang="en-US" dirty="0"/>
              <a:t>Melker Ödebrink</a:t>
            </a:r>
          </a:p>
          <a:p>
            <a:pPr marL="0" indent="0">
              <a:buNone/>
            </a:pPr>
            <a:endParaRPr lang="en-US" dirty="0"/>
          </a:p>
        </p:txBody>
      </p:sp>
      <p:sp>
        <p:nvSpPr>
          <p:cNvPr id="6" name="Platshållare för bildnummer 5">
            <a:extLst>
              <a:ext uri="{FF2B5EF4-FFF2-40B4-BE49-F238E27FC236}">
                <a16:creationId xmlns:a16="http://schemas.microsoft.com/office/drawing/2014/main" id="{58D96A3E-3424-4D80-7E8F-9874E9E53D32}"/>
              </a:ext>
            </a:extLst>
          </p:cNvPr>
          <p:cNvSpPr>
            <a:spLocks noGrp="1"/>
          </p:cNvSpPr>
          <p:nvPr>
            <p:ph type="sldNum" sz="quarter" idx="12"/>
          </p:nvPr>
        </p:nvSpPr>
        <p:spPr>
          <a:xfrm>
            <a:off x="5735424" y="6421299"/>
            <a:ext cx="432000" cy="144000"/>
          </a:xfrm>
        </p:spPr>
        <p:txBody>
          <a:bodyPr anchor="ctr">
            <a:normAutofit/>
          </a:bodyPr>
          <a:lstStyle/>
          <a:p>
            <a:pPr>
              <a:spcAft>
                <a:spcPts val="600"/>
              </a:spcAft>
            </a:pPr>
            <a:fld id="{E8645303-2AAE-45D1-913A-B06AE6474513}" type="slidenum">
              <a:rPr lang="sv-SE" smtClean="0"/>
              <a:pPr>
                <a:spcAft>
                  <a:spcPts val="600"/>
                </a:spcAft>
              </a:pPr>
              <a:t>4</a:t>
            </a:fld>
            <a:endParaRPr lang="sv-SE"/>
          </a:p>
        </p:txBody>
      </p:sp>
      <p:pic>
        <p:nvPicPr>
          <p:cNvPr id="10" name="Bildobjekt 9" descr="En bild som visar klädsel, person, utomhus, fotbeklädnader&#10;&#10;Automatiskt genererad beskrivning">
            <a:extLst>
              <a:ext uri="{FF2B5EF4-FFF2-40B4-BE49-F238E27FC236}">
                <a16:creationId xmlns:a16="http://schemas.microsoft.com/office/drawing/2014/main" id="{033399E7-E278-DAF4-5BB1-E011CB9F8A60}"/>
              </a:ext>
            </a:extLst>
          </p:cNvPr>
          <p:cNvPicPr>
            <a:picLocks noChangeAspect="1"/>
          </p:cNvPicPr>
          <p:nvPr/>
        </p:nvPicPr>
        <p:blipFill rotWithShape="1">
          <a:blip r:embed="rId2"/>
          <a:srcRect t="3839" b="15162"/>
          <a:stretch/>
        </p:blipFill>
        <p:spPr>
          <a:xfrm>
            <a:off x="6635748" y="541420"/>
            <a:ext cx="5040314" cy="5443452"/>
          </a:xfrm>
          <a:prstGeom prst="rect">
            <a:avLst/>
          </a:prstGeom>
          <a:noFill/>
        </p:spPr>
      </p:pic>
    </p:spTree>
    <p:extLst>
      <p:ext uri="{BB962C8B-B14F-4D97-AF65-F5344CB8AC3E}">
        <p14:creationId xmlns:p14="http://schemas.microsoft.com/office/powerpoint/2010/main" val="7533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438412" y="144653"/>
            <a:ext cx="8256586" cy="827088"/>
          </a:xfrm>
          <a:prstGeom prst="rect">
            <a:avLst/>
          </a:prstGeom>
        </p:spPr>
        <p:txBody>
          <a:bodyPr anchor="b">
            <a:normAutofit fontScale="90000"/>
          </a:bodyPr>
          <a:lstStyle/>
          <a:p>
            <a:r>
              <a:rPr lang="sv-SE" dirty="0">
                <a:solidFill>
                  <a:schemeClr val="accent3"/>
                </a:solidFill>
              </a:rPr>
              <a:t>Framtidsarbetet inom Psoriasisförbundet</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2600" lvl="2" indent="0">
              <a:buNone/>
            </a:pPr>
            <a:endParaRPr lang="sv-SE" dirty="0"/>
          </a:p>
        </p:txBody>
      </p:sp>
      <p:sp>
        <p:nvSpPr>
          <p:cNvPr id="3" name="Platshållare för innehåll 2">
            <a:extLst>
              <a:ext uri="{FF2B5EF4-FFF2-40B4-BE49-F238E27FC236}">
                <a16:creationId xmlns:a16="http://schemas.microsoft.com/office/drawing/2014/main" id="{69D5C90E-613B-0D16-8855-EA221E9D22BE}"/>
              </a:ext>
            </a:extLst>
          </p:cNvPr>
          <p:cNvSpPr txBox="1">
            <a:spLocks/>
          </p:cNvSpPr>
          <p:nvPr/>
        </p:nvSpPr>
        <p:spPr>
          <a:xfrm>
            <a:off x="438412" y="1160461"/>
            <a:ext cx="4512535" cy="5175310"/>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sv-SE" sz="2300" b="1" dirty="0">
                <a:solidFill>
                  <a:schemeClr val="tx1"/>
                </a:solidFill>
                <a:effectLst/>
                <a:latin typeface="Calibri" panose="020F0502020204030204" pitchFamily="34" charset="0"/>
                <a:ea typeface="Times New Roman" panose="02020603050405020304" pitchFamily="18" charset="0"/>
              </a:rPr>
            </a:br>
            <a:r>
              <a:rPr lang="sv-SE" sz="1800" b="1" dirty="0">
                <a:solidFill>
                  <a:schemeClr val="tx1"/>
                </a:solidFill>
                <a:effectLst/>
                <a:latin typeface="Calibri" panose="020F0502020204030204" pitchFamily="34" charset="0"/>
                <a:ea typeface="Times New Roman" panose="02020603050405020304" pitchFamily="18" charset="0"/>
              </a:rPr>
              <a:t>Prioriterade områden</a:t>
            </a:r>
          </a:p>
          <a:p>
            <a:pPr marL="0" indent="0">
              <a:spcBef>
                <a:spcPts val="0"/>
              </a:spcBef>
              <a:buNone/>
            </a:pPr>
            <a:endParaRPr lang="sv-SE" sz="1800" dirty="0">
              <a:solidFill>
                <a:schemeClr val="tx1"/>
              </a:solidFill>
              <a:effectLst/>
              <a:latin typeface="Calibri" panose="020F0502020204030204" pitchFamily="34" charset="0"/>
              <a:ea typeface="Times New Roman" panose="02020603050405020304" pitchFamily="18" charset="0"/>
            </a:endParaRPr>
          </a:p>
          <a:p>
            <a:pPr marL="0" indent="0">
              <a:spcBef>
                <a:spcPts val="0"/>
              </a:spcBef>
              <a:buNone/>
            </a:pPr>
            <a:r>
              <a:rPr lang="sv-SE" sz="1800" dirty="0">
                <a:solidFill>
                  <a:schemeClr val="tx1"/>
                </a:solidFill>
                <a:effectLst/>
                <a:latin typeface="Calibri" panose="020F0502020204030204" pitchFamily="34" charset="0"/>
                <a:ea typeface="Times New Roman" panose="02020603050405020304" pitchFamily="18" charset="0"/>
              </a:rPr>
              <a:t>En förändrad omvärld:</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rPr>
              <a:t>Omvärldsspana</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rPr>
              <a:t>Nyttja digitaliseringens möjligheter</a:t>
            </a:r>
          </a:p>
          <a:p>
            <a:pPr marL="0" indent="0">
              <a:buNone/>
            </a:pPr>
            <a:r>
              <a:rPr lang="sv-SE" sz="1800" dirty="0">
                <a:solidFill>
                  <a:schemeClr val="tx1"/>
                </a:solidFill>
                <a:effectLst/>
                <a:latin typeface="Calibri" panose="020F0502020204030204" pitchFamily="34" charset="0"/>
                <a:ea typeface="Times New Roman" panose="02020603050405020304" pitchFamily="18" charset="0"/>
              </a:rPr>
              <a:t>Utvecklingen inom svensk sjukvård</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Bygga relationer även med primärvården </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Öka ”fotarbetet” för den intressepolitiska påverkan</a:t>
            </a:r>
          </a:p>
          <a:p>
            <a:pPr marL="0" indent="0">
              <a:spcBef>
                <a:spcPts val="0"/>
              </a:spcBef>
              <a:buNone/>
            </a:pPr>
            <a:endParaRPr lang="sv-S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Ekonomi i balans</a:t>
            </a:r>
          </a:p>
          <a:p>
            <a:pPr>
              <a:spcBef>
                <a:spcPts val="0"/>
              </a:spcBef>
            </a:pPr>
            <a:r>
              <a:rPr lang="sv-SE" sz="1800" dirty="0">
                <a:solidFill>
                  <a:schemeClr val="tx1"/>
                </a:solidFill>
                <a:latin typeface="Calibri" panose="020F0502020204030204" pitchFamily="34" charset="0"/>
              </a:rPr>
              <a:t>Öka försäljningen av Psoriasislotten</a:t>
            </a:r>
          </a:p>
          <a:p>
            <a:pPr>
              <a:spcBef>
                <a:spcPts val="0"/>
              </a:spcBef>
            </a:pPr>
            <a:r>
              <a:rPr lang="sv-SE" sz="1800" dirty="0">
                <a:solidFill>
                  <a:schemeClr val="tx1"/>
                </a:solidFill>
                <a:latin typeface="Calibri" panose="020F0502020204030204" pitchFamily="34" charset="0"/>
              </a:rPr>
              <a:t>Hitta nya finansieringskällor</a:t>
            </a:r>
          </a:p>
          <a:p>
            <a:pPr>
              <a:spcBef>
                <a:spcPts val="0"/>
              </a:spcBef>
            </a:pPr>
            <a:r>
              <a:rPr lang="sv-SE" sz="1800" dirty="0">
                <a:solidFill>
                  <a:schemeClr val="tx1"/>
                </a:solidFill>
                <a:latin typeface="Calibri" panose="020F0502020204030204" pitchFamily="34" charset="0"/>
              </a:rPr>
              <a:t>Öka antalet medlemmar och avdelningar</a:t>
            </a:r>
          </a:p>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Goda förutsättningar för ideellt arbete</a:t>
            </a:r>
          </a:p>
          <a:p>
            <a:pPr>
              <a:spcBef>
                <a:spcPts val="0"/>
              </a:spcBef>
            </a:pPr>
            <a:r>
              <a:rPr lang="sv-SE" sz="1800" dirty="0">
                <a:solidFill>
                  <a:schemeClr val="tx1"/>
                </a:solidFill>
                <a:latin typeface="Calibri" panose="020F0502020204030204" pitchFamily="34" charset="0"/>
              </a:rPr>
              <a:t>Främja det ideella engagemanget </a:t>
            </a:r>
          </a:p>
          <a:p>
            <a:pPr>
              <a:spcBef>
                <a:spcPts val="0"/>
              </a:spcBef>
            </a:pPr>
            <a:r>
              <a:rPr lang="sv-SE" sz="1800" dirty="0">
                <a:solidFill>
                  <a:schemeClr val="tx1"/>
                </a:solidFill>
                <a:latin typeface="Calibri" panose="020F0502020204030204" pitchFamily="34" charset="0"/>
              </a:rPr>
              <a:t>Rekrytera fler kontaktpersoner</a:t>
            </a:r>
          </a:p>
          <a:p>
            <a:pPr marL="0" indent="0">
              <a:spcBef>
                <a:spcPts val="0"/>
              </a:spcBef>
              <a:buNone/>
            </a:pPr>
            <a:endParaRPr lang="sv-SE" sz="1800" dirty="0">
              <a:solidFill>
                <a:schemeClr val="tx1"/>
              </a:solidFill>
              <a:latin typeface="Calibri" panose="020F0502020204030204" pitchFamily="34" charset="0"/>
            </a:endParaRPr>
          </a:p>
        </p:txBody>
      </p:sp>
      <p:pic>
        <p:nvPicPr>
          <p:cNvPr id="4" name="Bildobjekt 3" descr="Välj Rätt Riktning Karriärriktning - Gratis foto på Pixabay">
            <a:extLst>
              <a:ext uri="{FF2B5EF4-FFF2-40B4-BE49-F238E27FC236}">
                <a16:creationId xmlns:a16="http://schemas.microsoft.com/office/drawing/2014/main" id="{ACF4EF6C-3F4D-0F27-E495-FDC8A17866CD}"/>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15096" y="1776907"/>
            <a:ext cx="2548054" cy="2548054"/>
          </a:xfrm>
          <a:prstGeom prst="rect">
            <a:avLst/>
          </a:prstGeom>
          <a:noFill/>
          <a:ln>
            <a:noFill/>
          </a:ln>
          <a:effectLst>
            <a:softEdge rad="317500"/>
          </a:effectLst>
        </p:spPr>
      </p:pic>
      <p:sp>
        <p:nvSpPr>
          <p:cNvPr id="7" name="Platshållare för innehåll 2">
            <a:extLst>
              <a:ext uri="{FF2B5EF4-FFF2-40B4-BE49-F238E27FC236}">
                <a16:creationId xmlns:a16="http://schemas.microsoft.com/office/drawing/2014/main" id="{0A930435-1BAC-F835-5A86-24920FB488AC}"/>
              </a:ext>
            </a:extLst>
          </p:cNvPr>
          <p:cNvSpPr txBox="1">
            <a:spLocks/>
          </p:cNvSpPr>
          <p:nvPr/>
        </p:nvSpPr>
        <p:spPr>
          <a:xfrm>
            <a:off x="6863150" y="1551130"/>
            <a:ext cx="4890438" cy="4804338"/>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Bredd bland medlemmar i alla åldrar</a:t>
            </a:r>
          </a:p>
          <a:p>
            <a:pPr>
              <a:spcBef>
                <a:spcPts val="0"/>
              </a:spcBef>
            </a:pPr>
            <a:r>
              <a:rPr lang="sv-SE" sz="1800" dirty="0">
                <a:solidFill>
                  <a:schemeClr val="tx1"/>
                </a:solidFill>
                <a:latin typeface="Calibri" panose="020F0502020204030204" pitchFamily="34" charset="0"/>
              </a:rPr>
              <a:t>Integrera ett barn- och ungdomsperspektiv i hela verksamheten</a:t>
            </a:r>
          </a:p>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Närhet till medlemmar</a:t>
            </a:r>
          </a:p>
          <a:p>
            <a:pPr>
              <a:spcBef>
                <a:spcPts val="0"/>
              </a:spcBef>
            </a:pPr>
            <a:r>
              <a:rPr lang="sv-SE" sz="1800" dirty="0">
                <a:solidFill>
                  <a:schemeClr val="tx1"/>
                </a:solidFill>
                <a:latin typeface="Calibri" panose="020F0502020204030204" pitchFamily="34" charset="0"/>
              </a:rPr>
              <a:t>Se hur vi kan jobba bäst tillsammans</a:t>
            </a:r>
          </a:p>
          <a:p>
            <a:pPr>
              <a:spcBef>
                <a:spcPts val="0"/>
              </a:spcBef>
            </a:pPr>
            <a:r>
              <a:rPr lang="sv-SE" sz="1800" dirty="0">
                <a:solidFill>
                  <a:schemeClr val="tx1"/>
                </a:solidFill>
                <a:latin typeface="Calibri" panose="020F0502020204030204" pitchFamily="34" charset="0"/>
              </a:rPr>
              <a:t>Verka för att fler lokalavdelningar bildas</a:t>
            </a:r>
          </a:p>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Fler och nöjda medlemmar</a:t>
            </a:r>
          </a:p>
          <a:p>
            <a:pPr>
              <a:spcBef>
                <a:spcPts val="0"/>
              </a:spcBef>
            </a:pPr>
            <a:r>
              <a:rPr lang="sv-SE" sz="1900" dirty="0">
                <a:solidFill>
                  <a:schemeClr val="tx1"/>
                </a:solidFill>
                <a:effectLst/>
                <a:latin typeface="Calibri" panose="020F0502020204030204" pitchFamily="34" charset="0"/>
                <a:ea typeface="Times New Roman" panose="02020603050405020304" pitchFamily="18" charset="0"/>
              </a:rPr>
              <a:t>Rekrytera fler medlemmar och fylla medlemskapet med innehåll för olika målgrupper</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rPr>
              <a:t>Utreda och i förekommande fall föreslå nya former för medlemskap</a:t>
            </a:r>
            <a:endParaRPr lang="sv-SE" sz="1900" dirty="0">
              <a:solidFill>
                <a:schemeClr val="tx1"/>
              </a:solidFill>
            </a:endParaRPr>
          </a:p>
        </p:txBody>
      </p:sp>
    </p:spTree>
    <p:extLst>
      <p:ext uri="{BB962C8B-B14F-4D97-AF65-F5344CB8AC3E}">
        <p14:creationId xmlns:p14="http://schemas.microsoft.com/office/powerpoint/2010/main" val="354496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4" y="180974"/>
            <a:ext cx="10036400" cy="678998"/>
          </a:xfrm>
          <a:prstGeom prst="rect">
            <a:avLst/>
          </a:prstGeom>
        </p:spPr>
        <p:txBody>
          <a:bodyPr anchor="b">
            <a:normAutofit/>
          </a:bodyPr>
          <a:lstStyle/>
          <a:p>
            <a:r>
              <a:rPr lang="sv-SE" dirty="0">
                <a:solidFill>
                  <a:schemeClr val="accent3"/>
                </a:solidFill>
              </a:rPr>
              <a:t>Medlemskap i Psoriasisförbundet – vad ingår?</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2600" lvl="2" indent="0">
              <a:buNone/>
            </a:pPr>
            <a:endParaRPr lang="sv-SE" dirty="0"/>
          </a:p>
        </p:txBody>
      </p:sp>
      <p:sp>
        <p:nvSpPr>
          <p:cNvPr id="6" name="Platshållare för innehåll 2">
            <a:extLst>
              <a:ext uri="{FF2B5EF4-FFF2-40B4-BE49-F238E27FC236}">
                <a16:creationId xmlns:a16="http://schemas.microsoft.com/office/drawing/2014/main" id="{9BE69A6B-D97B-10EA-7C7C-9D450283A762}"/>
              </a:ext>
            </a:extLst>
          </p:cNvPr>
          <p:cNvSpPr txBox="1">
            <a:spLocks/>
          </p:cNvSpPr>
          <p:nvPr/>
        </p:nvSpPr>
        <p:spPr>
          <a:xfrm>
            <a:off x="590812" y="1534373"/>
            <a:ext cx="6826712" cy="5142653"/>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lvl="1"/>
            <a:r>
              <a:rPr lang="sv-SE" dirty="0">
                <a:solidFill>
                  <a:schemeClr val="tx1"/>
                </a:solidFill>
              </a:rPr>
              <a:t>Prenumeration på Psoriasistidningen</a:t>
            </a:r>
            <a:endParaRPr lang="sv-SE"/>
          </a:p>
          <a:p>
            <a:pPr marL="231775" lvl="1" indent="0">
              <a:buNone/>
            </a:pPr>
            <a:endParaRPr lang="sv-SE" dirty="0">
              <a:solidFill>
                <a:schemeClr val="tx1"/>
              </a:solidFill>
              <a:cs typeface="Arial"/>
            </a:endParaRPr>
          </a:p>
          <a:p>
            <a:pPr marL="460375" lvl="1"/>
            <a:r>
              <a:rPr lang="sv-SE" dirty="0">
                <a:solidFill>
                  <a:schemeClr val="tx1"/>
                </a:solidFill>
              </a:rPr>
              <a:t>Välkomstpaket</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Psoriasiskompassen</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Foldrar - inför läkarbesöket</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Kunskap och föreläsningar</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Gemenskap och aktiviteter</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Medlemsrabatter</a:t>
            </a:r>
            <a:endParaRPr lang="sv-SE" dirty="0">
              <a:solidFill>
                <a:schemeClr val="tx1"/>
              </a:solidFill>
              <a:cs typeface="Arial"/>
            </a:endParaRPr>
          </a:p>
          <a:p>
            <a:pPr marL="460375" lvl="1"/>
            <a:endParaRPr lang="sv-SE" dirty="0">
              <a:cs typeface="Arial"/>
            </a:endParaRPr>
          </a:p>
          <a:p>
            <a:pPr marL="460375" lvl="1"/>
            <a:endParaRPr lang="sv-SE" dirty="0">
              <a:cs typeface="Arial"/>
            </a:endParaRPr>
          </a:p>
          <a:p>
            <a:pPr marL="462280" lvl="2" indent="0">
              <a:buNone/>
            </a:pPr>
            <a:endParaRPr lang="sv-SE" dirty="0">
              <a:cs typeface="Arial"/>
            </a:endParaRPr>
          </a:p>
        </p:txBody>
      </p:sp>
      <p:pic>
        <p:nvPicPr>
          <p:cNvPr id="8" name="Bildobjekt 7" descr="En bild som visar text&#10;&#10;Automatiskt genererad beskrivning">
            <a:extLst>
              <a:ext uri="{FF2B5EF4-FFF2-40B4-BE49-F238E27FC236}">
                <a16:creationId xmlns:a16="http://schemas.microsoft.com/office/drawing/2014/main" id="{6CD90712-6EEA-7F20-9034-64A8E3876DA9}"/>
              </a:ext>
            </a:extLst>
          </p:cNvPr>
          <p:cNvPicPr>
            <a:picLocks noChangeAspect="1"/>
          </p:cNvPicPr>
          <p:nvPr/>
        </p:nvPicPr>
        <p:blipFill>
          <a:blip r:embed="rId2"/>
          <a:stretch>
            <a:fillRect/>
          </a:stretch>
        </p:blipFill>
        <p:spPr>
          <a:xfrm>
            <a:off x="5853086" y="2036989"/>
            <a:ext cx="5061858" cy="2784022"/>
          </a:xfrm>
          <a:prstGeom prst="rect">
            <a:avLst/>
          </a:prstGeom>
        </p:spPr>
      </p:pic>
    </p:spTree>
    <p:extLst>
      <p:ext uri="{BB962C8B-B14F-4D97-AF65-F5344CB8AC3E}">
        <p14:creationId xmlns:p14="http://schemas.microsoft.com/office/powerpoint/2010/main" val="241104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95F672-7E8D-7B28-7008-5481CC49AFF5}"/>
              </a:ext>
            </a:extLst>
          </p:cNvPr>
          <p:cNvSpPr>
            <a:spLocks noGrp="1"/>
          </p:cNvSpPr>
          <p:nvPr>
            <p:ph type="title"/>
          </p:nvPr>
        </p:nvSpPr>
        <p:spPr>
          <a:xfrm>
            <a:off x="658812" y="121765"/>
            <a:ext cx="8592764" cy="827088"/>
          </a:xfrm>
        </p:spPr>
        <p:txBody>
          <a:bodyPr anchor="b">
            <a:normAutofit/>
          </a:bodyPr>
          <a:lstStyle/>
          <a:p>
            <a:r>
              <a:rPr lang="sv-SE" dirty="0"/>
              <a:t>Mina sidor – för medlemmar</a:t>
            </a:r>
          </a:p>
        </p:txBody>
      </p:sp>
      <p:sp>
        <p:nvSpPr>
          <p:cNvPr id="6" name="Platshållare för innehåll 5">
            <a:extLst>
              <a:ext uri="{FF2B5EF4-FFF2-40B4-BE49-F238E27FC236}">
                <a16:creationId xmlns:a16="http://schemas.microsoft.com/office/drawing/2014/main" id="{81432657-1291-EC4A-2623-97738F594690}"/>
              </a:ext>
            </a:extLst>
          </p:cNvPr>
          <p:cNvSpPr>
            <a:spLocks noGrp="1"/>
          </p:cNvSpPr>
          <p:nvPr>
            <p:ph sz="half" idx="1"/>
          </p:nvPr>
        </p:nvSpPr>
        <p:spPr>
          <a:xfrm>
            <a:off x="670031" y="1200076"/>
            <a:ext cx="10562785" cy="4817812"/>
          </a:xfrm>
        </p:spPr>
        <p:txBody>
          <a:bodyPr>
            <a:normAutofit/>
          </a:bodyPr>
          <a:lstStyle/>
          <a:p>
            <a:pPr marL="0" indent="0">
              <a:buNone/>
            </a:pPr>
            <a:r>
              <a:rPr lang="sv-SE" sz="1800" dirty="0"/>
              <a:t>Som medlem har du tillgång till Mina sidor via förbundets hemsida. Du kan bland annat logga in med ditt </a:t>
            </a:r>
            <a:r>
              <a:rPr lang="sv-SE" sz="1800" dirty="0" err="1"/>
              <a:t>BankID</a:t>
            </a:r>
            <a:r>
              <a:rPr lang="sv-SE" sz="1800" dirty="0"/>
              <a:t>.</a:t>
            </a:r>
            <a:br>
              <a:rPr lang="sv-SE" sz="1800" dirty="0"/>
            </a:br>
            <a:br>
              <a:rPr lang="sv-SE" sz="1800" dirty="0"/>
            </a:br>
            <a:r>
              <a:rPr lang="sv-SE" sz="1800" dirty="0"/>
              <a:t>Här kan du ändra dina kontaktuppgifter, lägga till familjemedlem, se dina avier, se en översikt av de medlemsförmåner du har samt läsa gamla nummer av Psoriasistidningen, med mera.</a:t>
            </a:r>
            <a:br>
              <a:rPr lang="sv-SE" sz="1800" dirty="0"/>
            </a:br>
            <a:endParaRPr lang="sv-SE" sz="1800" dirty="0"/>
          </a:p>
        </p:txBody>
      </p:sp>
      <p:sp>
        <p:nvSpPr>
          <p:cNvPr id="5" name="Platshållare för bildnummer 4">
            <a:extLst>
              <a:ext uri="{FF2B5EF4-FFF2-40B4-BE49-F238E27FC236}">
                <a16:creationId xmlns:a16="http://schemas.microsoft.com/office/drawing/2014/main" id="{48D759EB-52FB-2DBA-5A85-28990CC15254}"/>
              </a:ext>
            </a:extLst>
          </p:cNvPr>
          <p:cNvSpPr>
            <a:spLocks noGrp="1"/>
          </p:cNvSpPr>
          <p:nvPr>
            <p:ph type="sldNum" sz="quarter" idx="12"/>
          </p:nvPr>
        </p:nvSpPr>
        <p:spPr>
          <a:xfrm>
            <a:off x="5735424" y="6421299"/>
            <a:ext cx="432000" cy="144000"/>
          </a:xfrm>
        </p:spPr>
        <p:txBody>
          <a:bodyPr anchor="ctr">
            <a:normAutofit/>
          </a:bodyPr>
          <a:lstStyle/>
          <a:p>
            <a:pPr>
              <a:spcAft>
                <a:spcPts val="600"/>
              </a:spcAft>
            </a:pPr>
            <a:fld id="{E8645303-2AAE-45D1-913A-B06AE6474513}" type="slidenum">
              <a:rPr lang="sv-SE" smtClean="0"/>
              <a:pPr>
                <a:spcAft>
                  <a:spcPts val="600"/>
                </a:spcAft>
              </a:pPr>
              <a:t>7</a:t>
            </a:fld>
            <a:endParaRPr lang="sv-SE"/>
          </a:p>
        </p:txBody>
      </p:sp>
      <p:pic>
        <p:nvPicPr>
          <p:cNvPr id="4" name="Bildobjekt 3" descr="En bild som visar text, skärmbild, programvara, Webbsida&#10;&#10;AI-genererat innehåll kan vara felaktigt.">
            <a:extLst>
              <a:ext uri="{FF2B5EF4-FFF2-40B4-BE49-F238E27FC236}">
                <a16:creationId xmlns:a16="http://schemas.microsoft.com/office/drawing/2014/main" id="{406B1DDC-591F-EBAA-FBC6-95EEE45EB11D}"/>
              </a:ext>
            </a:extLst>
          </p:cNvPr>
          <p:cNvPicPr>
            <a:picLocks noChangeAspect="1"/>
          </p:cNvPicPr>
          <p:nvPr/>
        </p:nvPicPr>
        <p:blipFill>
          <a:blip r:embed="rId3"/>
          <a:srcRect t="8316" b="23428"/>
          <a:stretch/>
        </p:blipFill>
        <p:spPr>
          <a:xfrm>
            <a:off x="670031" y="2685761"/>
            <a:ext cx="9321134" cy="3459444"/>
          </a:xfrm>
          <a:prstGeom prst="rect">
            <a:avLst/>
          </a:prstGeom>
        </p:spPr>
      </p:pic>
    </p:spTree>
    <p:extLst>
      <p:ext uri="{BB962C8B-B14F-4D97-AF65-F5344CB8AC3E}">
        <p14:creationId xmlns:p14="http://schemas.microsoft.com/office/powerpoint/2010/main" val="101395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2" y="177925"/>
            <a:ext cx="5437188" cy="827088"/>
          </a:xfrm>
          <a:prstGeom prst="rect">
            <a:avLst/>
          </a:prstGeom>
        </p:spPr>
        <p:txBody>
          <a:bodyPr anchor="b">
            <a:normAutofit/>
          </a:bodyPr>
          <a:lstStyle/>
          <a:p>
            <a:r>
              <a:rPr lang="sv-SE" dirty="0">
                <a:solidFill>
                  <a:schemeClr val="accent3"/>
                </a:solidFill>
              </a:rPr>
              <a:t>Psoriasiskompassen</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2200" lvl="1" indent="0">
              <a:buNone/>
            </a:pPr>
            <a:r>
              <a:rPr lang="sv-SE" b="1" dirty="0">
                <a:solidFill>
                  <a:schemeClr val="tx1"/>
                </a:solidFill>
              </a:rPr>
              <a:t>Innehåll:</a:t>
            </a:r>
          </a:p>
          <a:p>
            <a:pPr lvl="1"/>
            <a:r>
              <a:rPr lang="sv-SE" dirty="0">
                <a:solidFill>
                  <a:schemeClr val="tx1"/>
                </a:solidFill>
              </a:rPr>
              <a:t>Patienträttigheter</a:t>
            </a:r>
          </a:p>
          <a:p>
            <a:pPr lvl="2"/>
            <a:r>
              <a:rPr lang="sv-SE" dirty="0">
                <a:solidFill>
                  <a:schemeClr val="tx1"/>
                </a:solidFill>
              </a:rPr>
              <a:t>Patientlagen, Vårdgarantin</a:t>
            </a:r>
          </a:p>
          <a:p>
            <a:pPr lvl="1"/>
            <a:r>
              <a:rPr lang="sv-SE" dirty="0">
                <a:solidFill>
                  <a:schemeClr val="tx1"/>
                </a:solidFill>
              </a:rPr>
              <a:t>Vård och behandling av psoriasis</a:t>
            </a:r>
          </a:p>
          <a:p>
            <a:pPr lvl="2"/>
            <a:r>
              <a:rPr lang="sv-SE" dirty="0">
                <a:solidFill>
                  <a:schemeClr val="tx1"/>
                </a:solidFill>
              </a:rPr>
              <a:t>Var ska jag behandlas?, egenremiss, tillgängliga behandlingar, inför läkarbesöket</a:t>
            </a:r>
          </a:p>
          <a:p>
            <a:pPr lvl="1"/>
            <a:r>
              <a:rPr lang="sv-SE" dirty="0">
                <a:solidFill>
                  <a:schemeClr val="tx1"/>
                </a:solidFill>
              </a:rPr>
              <a:t>Vård och behandling av psoriasisartrit</a:t>
            </a:r>
          </a:p>
          <a:p>
            <a:pPr lvl="1"/>
            <a:r>
              <a:rPr lang="sv-SE" dirty="0">
                <a:solidFill>
                  <a:schemeClr val="tx1"/>
                </a:solidFill>
              </a:rPr>
              <a:t>Psoriasis och samsjuklighet</a:t>
            </a:r>
          </a:p>
          <a:p>
            <a:pPr lvl="1"/>
            <a:r>
              <a:rPr lang="sv-SE" dirty="0">
                <a:solidFill>
                  <a:schemeClr val="tx1"/>
                </a:solidFill>
              </a:rPr>
              <a:t>Stöd och bidrag</a:t>
            </a:r>
          </a:p>
          <a:p>
            <a:pPr lvl="2"/>
            <a:r>
              <a:rPr lang="sv-SE" dirty="0">
                <a:solidFill>
                  <a:schemeClr val="tx1"/>
                </a:solidFill>
              </a:rPr>
              <a:t>Sjukskrivning och sjukpenning, försäkringsmedicinskt beslutsstöd, högriskskydd, tandvårdsstöd, </a:t>
            </a:r>
            <a:r>
              <a:rPr lang="sv-SE" dirty="0" err="1">
                <a:solidFill>
                  <a:schemeClr val="tx1"/>
                </a:solidFill>
              </a:rPr>
              <a:t>FaR</a:t>
            </a:r>
            <a:endParaRPr lang="sv-SE" dirty="0">
              <a:solidFill>
                <a:schemeClr val="tx1"/>
              </a:solidFill>
            </a:endParaRPr>
          </a:p>
          <a:p>
            <a:pPr lvl="1"/>
            <a:r>
              <a:rPr lang="sv-SE" dirty="0">
                <a:solidFill>
                  <a:schemeClr val="tx1"/>
                </a:solidFill>
              </a:rPr>
              <a:t>Klagomål på vården</a:t>
            </a:r>
          </a:p>
          <a:p>
            <a:pPr lvl="2"/>
            <a:r>
              <a:rPr lang="sv-SE" dirty="0">
                <a:solidFill>
                  <a:schemeClr val="tx1"/>
                </a:solidFill>
              </a:rPr>
              <a:t>Vad gör jag om jag inte är nöjd?</a:t>
            </a:r>
          </a:p>
          <a:p>
            <a:pPr lvl="1"/>
            <a:r>
              <a:rPr lang="sv-SE" dirty="0">
                <a:solidFill>
                  <a:schemeClr val="tx1"/>
                </a:solidFill>
              </a:rPr>
              <a:t>Läkemedelslista</a:t>
            </a:r>
          </a:p>
          <a:p>
            <a:pPr lvl="2"/>
            <a:r>
              <a:rPr lang="sv-SE" dirty="0">
                <a:solidFill>
                  <a:schemeClr val="tx1"/>
                </a:solidFill>
              </a:rPr>
              <a:t>Lista över läkemedel som används för psoriasis och psoriasisartrit i Sverige</a:t>
            </a:r>
          </a:p>
          <a:p>
            <a:pPr marL="462600" lvl="2" indent="0">
              <a:buNone/>
            </a:pPr>
            <a:endParaRPr lang="sv-SE" dirty="0"/>
          </a:p>
        </p:txBody>
      </p:sp>
      <p:pic>
        <p:nvPicPr>
          <p:cNvPr id="8" name="Bildobjekt 7">
            <a:extLst>
              <a:ext uri="{FF2B5EF4-FFF2-40B4-BE49-F238E27FC236}">
                <a16:creationId xmlns:a16="http://schemas.microsoft.com/office/drawing/2014/main" id="{5D4A9D7E-C7D3-401B-A4F4-537C37CDC1E0}"/>
              </a:ext>
            </a:extLst>
          </p:cNvPr>
          <p:cNvPicPr>
            <a:picLocks noChangeAspect="1"/>
          </p:cNvPicPr>
          <p:nvPr/>
        </p:nvPicPr>
        <p:blipFill>
          <a:blip r:embed="rId2"/>
          <a:srcRect t="64" b="64"/>
          <a:stretch/>
        </p:blipFill>
        <p:spPr>
          <a:xfrm>
            <a:off x="7475864" y="333374"/>
            <a:ext cx="4411336" cy="6231926"/>
          </a:xfrm>
          <a:prstGeom prst="rect">
            <a:avLst/>
          </a:prstGeom>
          <a:noFill/>
          <a:ln w="12700">
            <a:solidFill>
              <a:schemeClr val="bg1"/>
            </a:solidFill>
          </a:ln>
        </p:spPr>
      </p:pic>
    </p:spTree>
    <p:extLst>
      <p:ext uri="{BB962C8B-B14F-4D97-AF65-F5344CB8AC3E}">
        <p14:creationId xmlns:p14="http://schemas.microsoft.com/office/powerpoint/2010/main" val="247038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957BE7-929C-40CB-8148-B504C19E9733}"/>
              </a:ext>
            </a:extLst>
          </p:cNvPr>
          <p:cNvSpPr>
            <a:spLocks noGrp="1"/>
          </p:cNvSpPr>
          <p:nvPr>
            <p:ph type="title"/>
          </p:nvPr>
        </p:nvSpPr>
        <p:spPr>
          <a:xfrm>
            <a:off x="658813" y="147219"/>
            <a:ext cx="11015616" cy="827088"/>
          </a:xfrm>
        </p:spPr>
        <p:txBody>
          <a:bodyPr/>
          <a:lstStyle/>
          <a:p>
            <a:r>
              <a:rPr lang="sv-SE" dirty="0">
                <a:solidFill>
                  <a:schemeClr val="accent3"/>
                </a:solidFill>
              </a:rPr>
              <a:t>Inför läkarbesöket - foldrar</a:t>
            </a:r>
          </a:p>
        </p:txBody>
      </p:sp>
      <p:pic>
        <p:nvPicPr>
          <p:cNvPr id="16" name="Bildobjekt 15">
            <a:extLst>
              <a:ext uri="{FF2B5EF4-FFF2-40B4-BE49-F238E27FC236}">
                <a16:creationId xmlns:a16="http://schemas.microsoft.com/office/drawing/2014/main" id="{36D5CCA3-2897-DBEF-B161-6270220FFEA6}"/>
              </a:ext>
            </a:extLst>
          </p:cNvPr>
          <p:cNvPicPr>
            <a:picLocks noChangeAspect="1"/>
          </p:cNvPicPr>
          <p:nvPr/>
        </p:nvPicPr>
        <p:blipFill rotWithShape="1">
          <a:blip r:embed="rId2"/>
          <a:srcRect l="48641" t="11539" r="14125" b="1410"/>
          <a:stretch/>
        </p:blipFill>
        <p:spPr>
          <a:xfrm>
            <a:off x="8367279" y="1346619"/>
            <a:ext cx="3442224" cy="4888524"/>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965028D2-C7C2-8246-0DBB-63DEEC363FE7}"/>
              </a:ext>
            </a:extLst>
          </p:cNvPr>
          <p:cNvPicPr>
            <a:picLocks noChangeAspect="1"/>
          </p:cNvPicPr>
          <p:nvPr/>
        </p:nvPicPr>
        <p:blipFill rotWithShape="1">
          <a:blip r:embed="rId3"/>
          <a:srcRect l="48641" t="11795" r="14280" b="1154"/>
          <a:stretch/>
        </p:blipFill>
        <p:spPr>
          <a:xfrm>
            <a:off x="6032696" y="1160463"/>
            <a:ext cx="3427825" cy="4888524"/>
          </a:xfrm>
          <a:prstGeom prst="rect">
            <a:avLst/>
          </a:prstGeom>
        </p:spPr>
      </p:pic>
      <p:sp>
        <p:nvSpPr>
          <p:cNvPr id="3" name="Platshållare för innehåll 2">
            <a:extLst>
              <a:ext uri="{FF2B5EF4-FFF2-40B4-BE49-F238E27FC236}">
                <a16:creationId xmlns:a16="http://schemas.microsoft.com/office/drawing/2014/main" id="{22D2BA5A-87A8-FA4F-7CE4-2DEC291C5826}"/>
              </a:ext>
            </a:extLst>
          </p:cNvPr>
          <p:cNvSpPr txBox="1">
            <a:spLocks/>
          </p:cNvSpPr>
          <p:nvPr/>
        </p:nvSpPr>
        <p:spPr>
          <a:xfrm>
            <a:off x="438412" y="1381973"/>
            <a:ext cx="5359138"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sv-SE" dirty="0">
                <a:solidFill>
                  <a:schemeClr val="tx1"/>
                </a:solidFill>
              </a:rPr>
              <a:t>Vad ska jag tänka på inför läkarbesöket?</a:t>
            </a:r>
          </a:p>
          <a:p>
            <a:pPr lvl="1"/>
            <a:r>
              <a:rPr lang="sv-SE" dirty="0">
                <a:solidFill>
                  <a:schemeClr val="tx1"/>
                </a:solidFill>
              </a:rPr>
              <a:t>Tips till själva besöket</a:t>
            </a:r>
          </a:p>
          <a:p>
            <a:pPr lvl="1"/>
            <a:r>
              <a:rPr lang="sv-SE" dirty="0">
                <a:solidFill>
                  <a:schemeClr val="tx1"/>
                </a:solidFill>
              </a:rPr>
              <a:t>Efter besöket – vad är viktigt då?</a:t>
            </a:r>
          </a:p>
          <a:p>
            <a:pPr lvl="1"/>
            <a:r>
              <a:rPr lang="sv-SE" dirty="0">
                <a:solidFill>
                  <a:schemeClr val="tx1"/>
                </a:solidFill>
              </a:rPr>
              <a:t>Behandlingsmål</a:t>
            </a:r>
          </a:p>
          <a:p>
            <a:pPr lvl="1"/>
            <a:r>
              <a:rPr lang="sv-SE" dirty="0">
                <a:solidFill>
                  <a:schemeClr val="tx1"/>
                </a:solidFill>
              </a:rPr>
              <a:t>Utvärdering</a:t>
            </a:r>
          </a:p>
          <a:p>
            <a:pPr lvl="1"/>
            <a:r>
              <a:rPr lang="sv-SE" dirty="0">
                <a:solidFill>
                  <a:schemeClr val="tx1"/>
                </a:solidFill>
              </a:rPr>
              <a:t>Var kan jag läsa mer?</a:t>
            </a:r>
          </a:p>
          <a:p>
            <a:pPr lvl="1"/>
            <a:endParaRPr lang="sv-SE" dirty="0">
              <a:solidFill>
                <a:schemeClr val="tx1"/>
              </a:solidFill>
            </a:endParaRPr>
          </a:p>
          <a:p>
            <a:pPr marL="232200" lvl="1" indent="0">
              <a:buNone/>
            </a:pPr>
            <a:r>
              <a:rPr lang="sv-SE" dirty="0">
                <a:solidFill>
                  <a:schemeClr val="tx1"/>
                </a:solidFill>
              </a:rPr>
              <a:t>Foldrarna ingår i välkomstpaketet man får som ny medlem och går även att ladda ned via Mina sidor på hemsidan.</a:t>
            </a:r>
          </a:p>
          <a:p>
            <a:pPr marL="232200" lvl="1" indent="0">
              <a:buNone/>
            </a:pPr>
            <a:endParaRPr lang="sv-SE" dirty="0">
              <a:solidFill>
                <a:schemeClr val="tx1"/>
              </a:solidFill>
            </a:endParaRPr>
          </a:p>
          <a:p>
            <a:pPr marL="232200" lvl="1" indent="0">
              <a:buNone/>
            </a:pPr>
            <a:r>
              <a:rPr lang="sv-SE" dirty="0">
                <a:solidFill>
                  <a:schemeClr val="tx1"/>
                </a:solidFill>
              </a:rPr>
              <a:t>På Mina sidor hittar du även en filmad föreläsning på temat.</a:t>
            </a:r>
          </a:p>
          <a:p>
            <a:pPr marL="462600" lvl="2" indent="0">
              <a:buNone/>
            </a:pPr>
            <a:endParaRPr lang="sv-SE" dirty="0"/>
          </a:p>
        </p:txBody>
      </p:sp>
    </p:spTree>
    <p:extLst>
      <p:ext uri="{BB962C8B-B14F-4D97-AF65-F5344CB8AC3E}">
        <p14:creationId xmlns:p14="http://schemas.microsoft.com/office/powerpoint/2010/main" val="138836177"/>
      </p:ext>
    </p:extLst>
  </p:cSld>
  <p:clrMapOvr>
    <a:masterClrMapping/>
  </p:clrMapOvr>
</p:sld>
</file>

<file path=ppt/theme/theme1.xml><?xml version="1.0" encoding="utf-8"?>
<a:theme xmlns:a="http://schemas.openxmlformats.org/drawingml/2006/main" name="Psoriasisförbundet">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soriasisförbundet.potx" id="{6C9B883A-A05C-49D9-807E-B9624B74D3FB}" vid="{7F52774F-1C9C-4563-895E-DA25AFD69D77}"/>
    </a:ext>
  </a:extLst>
</a:theme>
</file>

<file path=ppt/theme/theme2.xml><?xml version="1.0" encoding="utf-8"?>
<a:theme xmlns:a="http://schemas.openxmlformats.org/drawingml/2006/main" name="1_Psoriasisförbundet">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soriasisförbundet.potx" id="{6C9B883A-A05C-49D9-807E-B9624B74D3FB}" vid="{7F52774F-1C9C-4563-895E-DA25AFD69D77}"/>
    </a:ext>
  </a:extLst>
</a:theme>
</file>

<file path=ppt/theme/theme3.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39dff20-20ef-4806-b3b0-68cbf22252a6">PFH4NYD5VE5P-1217133162-177197</_dlc_DocId>
    <_dlc_DocIdUrl xmlns="839dff20-20ef-4806-b3b0-68cbf22252a6">
      <Url>https://psoriasisforbundet553.sharepoint.com/_layouts/15/DocIdRedir.aspx?ID=PFH4NYD5VE5P-1217133162-177197</Url>
      <Description>PFH4NYD5VE5P-1217133162-177197</Description>
    </_dlc_DocIdUrl>
    <PublishingExpirationDate xmlns="http://schemas.microsoft.com/sharepoint/v3" xsi:nil="true"/>
    <PublishingStartDate xmlns="http://schemas.microsoft.com/sharepoint/v3" xsi:nil="true"/>
    <TaxCatchAll xmlns="839dff20-20ef-4806-b3b0-68cbf22252a6" xsi:nil="true"/>
    <lcf76f155ced4ddcb4097134ff3c332f xmlns="17096c49-7827-4640-b289-fa1b79424ee5">
      <Terms xmlns="http://schemas.microsoft.com/office/infopath/2007/PartnerControls"/>
    </lcf76f155ced4ddcb4097134ff3c332f>
    <SharedWithUsers xmlns="839dff20-20ef-4806-b3b0-68cbf22252a6">
      <UserInfo>
        <DisplayName>Barbra Bohannan</DisplayName>
        <AccountId>89</AccountId>
        <AccountType/>
      </UserInfo>
      <UserInfo>
        <DisplayName>Maria Björklund</DisplayName>
        <AccountId>22</AccountId>
        <AccountType/>
      </UserInfo>
      <UserInfo>
        <DisplayName>Leo Askeland</DisplayName>
        <AccountId>335</AccountId>
        <AccountType/>
      </UserInfo>
    </SharedWithUser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8EE8AF44E0E5F84A926CF3C7C3FB12B0" ma:contentTypeVersion="21" ma:contentTypeDescription="Skapa ett nytt dokument." ma:contentTypeScope="" ma:versionID="2dc58a2d66d5d4f175134b6a46bff03f">
  <xsd:schema xmlns:xsd="http://www.w3.org/2001/XMLSchema" xmlns:xs="http://www.w3.org/2001/XMLSchema" xmlns:p="http://schemas.microsoft.com/office/2006/metadata/properties" xmlns:ns1="http://schemas.microsoft.com/sharepoint/v3" xmlns:ns2="839dff20-20ef-4806-b3b0-68cbf22252a6" xmlns:ns3="17096c49-7827-4640-b289-fa1b79424ee5" targetNamespace="http://schemas.microsoft.com/office/2006/metadata/properties" ma:root="true" ma:fieldsID="8d40591457520bec5bd969109a708b86" ns1:_="" ns2:_="" ns3:_="">
    <xsd:import namespace="http://schemas.microsoft.com/sharepoint/v3"/>
    <xsd:import namespace="839dff20-20ef-4806-b3b0-68cbf22252a6"/>
    <xsd:import namespace="17096c49-7827-4640-b289-fa1b79424ee5"/>
    <xsd:element name="properties">
      <xsd:complexType>
        <xsd:sequence>
          <xsd:element name="documentManagement">
            <xsd:complexType>
              <xsd:all>
                <xsd:element ref="ns2:SharedWithUsers" minOccurs="0"/>
                <xsd:element ref="ns2:SharedWithDetails" minOccurs="0"/>
                <xsd:element ref="ns1:PublishingStartDate" minOccurs="0"/>
                <xsd:element ref="ns1:PublishingExpirationDate" minOccurs="0"/>
                <xsd:element ref="ns2:_dlc_DocId" minOccurs="0"/>
                <xsd:element ref="ns2:_dlc_DocIdUrl" minOccurs="0"/>
                <xsd:element ref="ns2:_dlc_DocIdPersistId"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malagt startdatum" ma:description="Schemalagt startdatum är en webbplatskolumn som skapas via publiceringsfunktionen. Den används för att ange datum och tid för när sidan ska visas för besökare på webbplatsen för första gången." ma:internalName="PublishingStartDate">
      <xsd:simpleType>
        <xsd:restriction base="dms:Unknown"/>
      </xsd:simpleType>
    </xsd:element>
    <xsd:element name="PublishingExpirationDate" ma:index="11" nillable="true" ma:displayName="Schemalagt slutdatum" ma:description="Schemalagt slutdatum är en webbplatskolumn som skapas via publiceringsfunktionen. Den används för att ange datum och tid för när sidan inte längre ska visas för besökare på webbplatse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9dff20-20ef-4806-b3b0-68cbf22252a6"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_dlc_DocId" ma:index="12" nillable="true" ma:displayName="Dokument-ID-värde" ma:description="Värdet för dokument-ID som tilldelats till det här objektet." ma:internalName="_dlc_DocId" ma:readOnly="true">
      <xsd:simpleType>
        <xsd:restriction base="dms:Text"/>
      </xsd:simpleType>
    </xsd:element>
    <xsd:element name="_dlc_DocIdUrl" ma:index="13"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LastSharedByUser" ma:index="15" nillable="true" ma:displayName="Senast delad per användare" ma:description="" ma:internalName="LastSharedByUser" ma:readOnly="true">
      <xsd:simpleType>
        <xsd:restriction base="dms:Note">
          <xsd:maxLength value="255"/>
        </xsd:restriction>
      </xsd:simpleType>
    </xsd:element>
    <xsd:element name="LastSharedByTime" ma:index="16" nillable="true" ma:displayName="Senast delad per tid" ma:description="" ma:internalName="LastSharedByTime" ma:readOnly="true">
      <xsd:simpleType>
        <xsd:restriction base="dms:DateTime"/>
      </xsd:simpleType>
    </xsd:element>
    <xsd:element name="TaxCatchAll" ma:index="30" nillable="true" ma:displayName="Taxonomy Catch All Column" ma:hidden="true" ma:list="{a14c48a7-37fd-4349-bd88-a98b5e6c24c6}" ma:internalName="TaxCatchAll" ma:showField="CatchAllData" ma:web="839dff20-20ef-4806-b3b0-68cbf22252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7096c49-7827-4640-b289-fa1b79424ee5" elementFormDefault="qualified">
    <xsd:import namespace="http://schemas.microsoft.com/office/2006/documentManagement/types"/>
    <xsd:import namespace="http://schemas.microsoft.com/office/infopath/2007/PartnerControls"/>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AutoTags" ma:index="20" nillable="true" ma:displayName="MediaServiceAutoTags" ma:description="" ma:internalName="MediaServiceAutoTags" ma:readOnly="true">
      <xsd:simpleType>
        <xsd:restriction base="dms:Text"/>
      </xsd:simpleType>
    </xsd:element>
    <xsd:element name="MediaServiceLocation" ma:index="21" nillable="true" ma:displayName="MediaServiceLocation" ma:description="" ma:internalName="MediaServiceLocation"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Bildmarkeringar" ma:readOnly="false" ma:fieldId="{5cf76f15-5ced-4ddc-b409-7134ff3c332f}" ma:taxonomyMulti="true" ma:sspId="3bcca405-05af-46bf-80d0-0881c8688bd8" ma:termSetId="09814cd3-568e-fe90-9814-8d621ff8fb84" ma:anchorId="fba54fb3-c3e1-fe81-a776-ca4b69148c4d" ma:open="true" ma:isKeyword="false">
      <xsd:complexType>
        <xsd:sequence>
          <xsd:element ref="pc:Terms" minOccurs="0" maxOccurs="1"/>
        </xsd:sequence>
      </xsd:complex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54A691-7B13-40FA-8426-F8D772060BB0}">
  <ds:schemaRefs>
    <ds:schemaRef ds:uri="http://schemas.microsoft.com/office/2006/metadata/properties"/>
    <ds:schemaRef ds:uri="http://schemas.microsoft.com/office/infopath/2007/PartnerControls"/>
    <ds:schemaRef ds:uri="839dff20-20ef-4806-b3b0-68cbf22252a6"/>
    <ds:schemaRef ds:uri="http://schemas.microsoft.com/sharepoint/v3"/>
    <ds:schemaRef ds:uri="17096c49-7827-4640-b289-fa1b79424ee5"/>
  </ds:schemaRefs>
</ds:datastoreItem>
</file>

<file path=customXml/itemProps2.xml><?xml version="1.0" encoding="utf-8"?>
<ds:datastoreItem xmlns:ds="http://schemas.openxmlformats.org/officeDocument/2006/customXml" ds:itemID="{D8EFAA6A-D912-4991-89C1-3FB398974E70}">
  <ds:schemaRefs>
    <ds:schemaRef ds:uri="http://schemas.microsoft.com/sharepoint/events"/>
  </ds:schemaRefs>
</ds:datastoreItem>
</file>

<file path=customXml/itemProps3.xml><?xml version="1.0" encoding="utf-8"?>
<ds:datastoreItem xmlns:ds="http://schemas.openxmlformats.org/officeDocument/2006/customXml" ds:itemID="{95583287-4F28-481D-BF94-21962EEE72D4}">
  <ds:schemaRefs>
    <ds:schemaRef ds:uri="http://schemas.microsoft.com/sharepoint/v3/contenttype/forms"/>
  </ds:schemaRefs>
</ds:datastoreItem>
</file>

<file path=customXml/itemProps4.xml><?xml version="1.0" encoding="utf-8"?>
<ds:datastoreItem xmlns:ds="http://schemas.openxmlformats.org/officeDocument/2006/customXml" ds:itemID="{6C2DE78F-D576-4CCA-9303-1B8373F26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9dff20-20ef-4806-b3b0-68cbf22252a6"/>
    <ds:schemaRef ds:uri="17096c49-7827-4640-b289-fa1b79424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Nya och nyfikna medlemmar 24 november</Template>
  <TotalTime>462</TotalTime>
  <Words>1935</Words>
  <Application>Microsoft Office PowerPoint</Application>
  <PresentationFormat>Bredbild</PresentationFormat>
  <Paragraphs>268</Paragraphs>
  <Slides>24</Slides>
  <Notes>7</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24</vt:i4>
      </vt:variant>
    </vt:vector>
  </HeadingPairs>
  <TitlesOfParts>
    <vt:vector size="30" baseType="lpstr">
      <vt:lpstr>Arial</vt:lpstr>
      <vt:lpstr>Calibri</vt:lpstr>
      <vt:lpstr>Courier New</vt:lpstr>
      <vt:lpstr>Roboto</vt:lpstr>
      <vt:lpstr>Psoriasisförbundet</vt:lpstr>
      <vt:lpstr>1_Psoriasisförbundet</vt:lpstr>
      <vt:lpstr>Välkommen till Psoriasisförbundet!</vt:lpstr>
      <vt:lpstr>”Ett bra liv för alla med psoriasis och psoriasisartrit”</vt:lpstr>
      <vt:lpstr>Värdeord </vt:lpstr>
      <vt:lpstr>Förbundsstyrelsen</vt:lpstr>
      <vt:lpstr>Framtidsarbetet inom Psoriasisförbundet</vt:lpstr>
      <vt:lpstr>Medlemskap i Psoriasisförbundet – vad ingår?</vt:lpstr>
      <vt:lpstr>Mina sidor – för medlemmar</vt:lpstr>
      <vt:lpstr>Psoriasiskompassen</vt:lpstr>
      <vt:lpstr>Inför läkarbesöket - foldrar</vt:lpstr>
      <vt:lpstr>Psoriasis – en översikt</vt:lpstr>
      <vt:lpstr>Psoriasis – en inflammatorisk systemsjukdom</vt:lpstr>
      <vt:lpstr>Behandling psoriasis</vt:lpstr>
      <vt:lpstr>Hitta information om behandling på hemsidan</vt:lpstr>
      <vt:lpstr>Föreläsningar om behandling av psoriasis/PsA</vt:lpstr>
      <vt:lpstr>Nationella riktlinjerna för vård vid psoriasis</vt:lpstr>
      <vt:lpstr>Nationellt system för kunskapsstyrning</vt:lpstr>
      <vt:lpstr>Nationell arbetsgrupp psoriasis</vt:lpstr>
      <vt:lpstr>Varför ett vårdförlopp för psoriasis?</vt:lpstr>
      <vt:lpstr>Vårdförloppets mål</vt:lpstr>
      <vt:lpstr>Vad innehåller vårdförloppet?</vt:lpstr>
      <vt:lpstr>Vad gör Psoriasisförbundet?</vt:lpstr>
      <vt:lpstr>Förbundets vårdpolitiska program</vt:lpstr>
      <vt:lpstr>Hur kan jag lära mig mer om psoriasis?</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Dold sida, visas inte vid utskrift</dc:title>
  <dc:creator>Barbra Bohannan</dc:creator>
  <cp:lastModifiedBy>Barbra Bohannan</cp:lastModifiedBy>
  <cp:revision>33</cp:revision>
  <dcterms:created xsi:type="dcterms:W3CDTF">2021-11-17T14:53:35Z</dcterms:created>
  <dcterms:modified xsi:type="dcterms:W3CDTF">2025-03-25T09:04:46Z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5ac69ea2-0201-49e1-a77e-69362f140e42</vt:lpwstr>
  </property>
  <property fmtid="{D5CDD505-2E9C-101B-9397-08002B2CF9AE}" pid="3" name="ContentTypeId">
    <vt:lpwstr>0x0101008EE8AF44E0E5F84A926CF3C7C3FB12B0</vt:lpwstr>
  </property>
  <property fmtid="{D5CDD505-2E9C-101B-9397-08002B2CF9AE}" pid="4" name="MediaServiceImageTags">
    <vt:lpwstr/>
  </property>
</Properties>
</file>