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png&amp;ehk=9rWC4UbOMDYm4lg8Vpwb5Q&amp;r=0&amp;pid=OfficeInsert"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661" r:id="rId6"/>
  </p:sldMasterIdLst>
  <p:notesMasterIdLst>
    <p:notesMasterId r:id="rId46"/>
  </p:notesMasterIdLst>
  <p:handoutMasterIdLst>
    <p:handoutMasterId r:id="rId47"/>
  </p:handoutMasterIdLst>
  <p:sldIdLst>
    <p:sldId id="272" r:id="rId7"/>
    <p:sldId id="290" r:id="rId8"/>
    <p:sldId id="385" r:id="rId9"/>
    <p:sldId id="388" r:id="rId10"/>
    <p:sldId id="383" r:id="rId11"/>
    <p:sldId id="387" r:id="rId12"/>
    <p:sldId id="292" r:id="rId13"/>
    <p:sldId id="369" r:id="rId14"/>
    <p:sldId id="345" r:id="rId15"/>
    <p:sldId id="391" r:id="rId16"/>
    <p:sldId id="321" r:id="rId17"/>
    <p:sldId id="390" r:id="rId18"/>
    <p:sldId id="447" r:id="rId19"/>
    <p:sldId id="446" r:id="rId20"/>
    <p:sldId id="313" r:id="rId21"/>
    <p:sldId id="320" r:id="rId22"/>
    <p:sldId id="306" r:id="rId23"/>
    <p:sldId id="307" r:id="rId24"/>
    <p:sldId id="308" r:id="rId25"/>
    <p:sldId id="309" r:id="rId26"/>
    <p:sldId id="310" r:id="rId27"/>
    <p:sldId id="311" r:id="rId28"/>
    <p:sldId id="312" r:id="rId29"/>
    <p:sldId id="314" r:id="rId30"/>
    <p:sldId id="289" r:id="rId31"/>
    <p:sldId id="288" r:id="rId32"/>
    <p:sldId id="291" r:id="rId33"/>
    <p:sldId id="389" r:id="rId34"/>
    <p:sldId id="294" r:id="rId35"/>
    <p:sldId id="392" r:id="rId36"/>
    <p:sldId id="377" r:id="rId37"/>
    <p:sldId id="379" r:id="rId38"/>
    <p:sldId id="459" r:id="rId39"/>
    <p:sldId id="462" r:id="rId40"/>
    <p:sldId id="457" r:id="rId41"/>
    <p:sldId id="373" r:id="rId42"/>
    <p:sldId id="378" r:id="rId43"/>
    <p:sldId id="393" r:id="rId44"/>
    <p:sldId id="463" r:id="rId45"/>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150" d="100"/>
          <a:sy n="150" d="100"/>
        </p:scale>
        <p:origin x="702" y="132"/>
      </p:cViewPr>
      <p:guideLst/>
    </p:cSldViewPr>
  </p:slideViewPr>
  <p:notesTextViewPr>
    <p:cViewPr>
      <p:scale>
        <a:sx n="3" d="2"/>
        <a:sy n="3" d="2"/>
      </p:scale>
      <p:origin x="0" y="0"/>
    </p:cViewPr>
  </p:notesTextViewPr>
  <p:notesViewPr>
    <p:cSldViewPr snapToGrid="0" showGuides="1">
      <p:cViewPr varScale="1">
        <p:scale>
          <a:sx n="96" d="100"/>
          <a:sy n="96" d="100"/>
        </p:scale>
        <p:origin x="261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bra Bohannan" userId="7bc89e86-9479-4b77-bfa7-1d55c6d8c35a" providerId="ADAL" clId="{951CC527-6734-42E1-926F-47028D861D17}"/>
    <pc:docChg chg="delSld modSld sldOrd">
      <pc:chgData name="Barbra Bohannan" userId="7bc89e86-9479-4b77-bfa7-1d55c6d8c35a" providerId="ADAL" clId="{951CC527-6734-42E1-926F-47028D861D17}" dt="2025-03-25T09:07:39.984" v="3" actId="2696"/>
      <pc:docMkLst>
        <pc:docMk/>
      </pc:docMkLst>
      <pc:sldChg chg="modSp mod">
        <pc:chgData name="Barbra Bohannan" userId="7bc89e86-9479-4b77-bfa7-1d55c6d8c35a" providerId="ADAL" clId="{951CC527-6734-42E1-926F-47028D861D17}" dt="2025-03-25T09:06:46.073" v="0" actId="1076"/>
        <pc:sldMkLst>
          <pc:docMk/>
          <pc:sldMk cId="3405695689" sldId="272"/>
        </pc:sldMkLst>
        <pc:spChg chg="mod">
          <ac:chgData name="Barbra Bohannan" userId="7bc89e86-9479-4b77-bfa7-1d55c6d8c35a" providerId="ADAL" clId="{951CC527-6734-42E1-926F-47028D861D17}" dt="2025-03-25T09:06:46.073" v="0" actId="1076"/>
          <ac:spMkLst>
            <pc:docMk/>
            <pc:sldMk cId="3405695689" sldId="272"/>
            <ac:spMk id="2" creationId="{00000000-0000-0000-0000-000000000000}"/>
          </ac:spMkLst>
        </pc:spChg>
      </pc:sldChg>
      <pc:sldChg chg="ord">
        <pc:chgData name="Barbra Bohannan" userId="7bc89e86-9479-4b77-bfa7-1d55c6d8c35a" providerId="ADAL" clId="{951CC527-6734-42E1-926F-47028D861D17}" dt="2025-03-25T09:06:55.171" v="2"/>
        <pc:sldMkLst>
          <pc:docMk/>
          <pc:sldMk cId="1013954926" sldId="292"/>
        </pc:sldMkLst>
      </pc:sldChg>
      <pc:sldChg chg="del">
        <pc:chgData name="Barbra Bohannan" userId="7bc89e86-9479-4b77-bfa7-1d55c6d8c35a" providerId="ADAL" clId="{951CC527-6734-42E1-926F-47028D861D17}" dt="2025-03-25T09:07:39.984" v="3" actId="2696"/>
        <pc:sldMkLst>
          <pc:docMk/>
          <pc:sldMk cId="570464963" sldId="382"/>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8BE8AD-52C4-4626-A589-0E93FF83261F}"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sv-SE"/>
        </a:p>
      </dgm:t>
    </dgm:pt>
    <dgm:pt modelId="{84CD544A-ACD8-4E93-850F-FD0B2667741D}">
      <dgm:prSet phldrT="[Text]"/>
      <dgm:spPr/>
      <dgm:t>
        <a:bodyPr/>
        <a:lstStyle/>
        <a:p>
          <a:r>
            <a:rPr lang="sv-SE" dirty="0"/>
            <a:t>3 383</a:t>
          </a:r>
        </a:p>
      </dgm:t>
    </dgm:pt>
    <dgm:pt modelId="{8E5392C3-3D3D-472D-890A-71B792AB0540}" type="parTrans" cxnId="{42281A6E-FC42-4D44-936A-2057574520A3}">
      <dgm:prSet/>
      <dgm:spPr/>
      <dgm:t>
        <a:bodyPr/>
        <a:lstStyle/>
        <a:p>
          <a:endParaRPr lang="sv-SE"/>
        </a:p>
      </dgm:t>
    </dgm:pt>
    <dgm:pt modelId="{EA36FC21-D357-437F-BFB6-90F6BB3BAE71}" type="sibTrans" cxnId="{42281A6E-FC42-4D44-936A-2057574520A3}">
      <dgm:prSet/>
      <dgm:spPr/>
      <dgm:t>
        <a:bodyPr/>
        <a:lstStyle/>
        <a:p>
          <a:endParaRPr lang="sv-SE"/>
        </a:p>
      </dgm:t>
    </dgm:pt>
    <dgm:pt modelId="{171946D0-C04A-460E-9E0F-AC272DB8D77B}">
      <dgm:prSet phldrT="[Text]" custT="1"/>
      <dgm:spPr/>
      <dgm:t>
        <a:bodyPr/>
        <a:lstStyle/>
        <a:p>
          <a:r>
            <a:rPr lang="sv-SE" sz="3600" dirty="0"/>
            <a:t>5 307</a:t>
          </a:r>
        </a:p>
      </dgm:t>
    </dgm:pt>
    <dgm:pt modelId="{E6433CE6-6E38-40D7-AADB-8CEEC91EB1F1}" type="parTrans" cxnId="{F1AFBCC6-E237-418F-A614-6194ABAE9A1B}">
      <dgm:prSet/>
      <dgm:spPr/>
      <dgm:t>
        <a:bodyPr/>
        <a:lstStyle/>
        <a:p>
          <a:endParaRPr lang="sv-SE"/>
        </a:p>
      </dgm:t>
    </dgm:pt>
    <dgm:pt modelId="{465A3052-B5F6-466E-84C6-240A640F87B3}" type="sibTrans" cxnId="{F1AFBCC6-E237-418F-A614-6194ABAE9A1B}">
      <dgm:prSet/>
      <dgm:spPr/>
      <dgm:t>
        <a:bodyPr/>
        <a:lstStyle/>
        <a:p>
          <a:endParaRPr lang="sv-SE"/>
        </a:p>
      </dgm:t>
    </dgm:pt>
    <dgm:pt modelId="{358F7126-D530-4968-B033-F338586DBA6C}">
      <dgm:prSet phldrT="[Text]" custT="1"/>
      <dgm:spPr/>
      <dgm:t>
        <a:bodyPr/>
        <a:lstStyle/>
        <a:p>
          <a:r>
            <a:rPr lang="sv-SE" sz="3200" dirty="0"/>
            <a:t>   13 872</a:t>
          </a:r>
        </a:p>
      </dgm:t>
    </dgm:pt>
    <dgm:pt modelId="{5C32BFF6-1318-4967-8CF7-98E42511192A}" type="parTrans" cxnId="{29FA4B62-2063-4632-9AB8-18BDE21991D5}">
      <dgm:prSet/>
      <dgm:spPr/>
      <dgm:t>
        <a:bodyPr/>
        <a:lstStyle/>
        <a:p>
          <a:endParaRPr lang="sv-SE"/>
        </a:p>
      </dgm:t>
    </dgm:pt>
    <dgm:pt modelId="{1D349059-197F-446C-9416-F900F7608590}" type="sibTrans" cxnId="{29FA4B62-2063-4632-9AB8-18BDE21991D5}">
      <dgm:prSet/>
      <dgm:spPr/>
      <dgm:t>
        <a:bodyPr/>
        <a:lstStyle/>
        <a:p>
          <a:endParaRPr lang="sv-SE"/>
        </a:p>
      </dgm:t>
    </dgm:pt>
    <dgm:pt modelId="{5F9AD081-8708-4C5C-96CF-E3DC3C5B3EEB}" type="pres">
      <dgm:prSet presAssocID="{C78BE8AD-52C4-4626-A589-0E93FF83261F}" presName="arrowDiagram" presStyleCnt="0">
        <dgm:presLayoutVars>
          <dgm:chMax val="5"/>
          <dgm:dir/>
          <dgm:resizeHandles val="exact"/>
        </dgm:presLayoutVars>
      </dgm:prSet>
      <dgm:spPr/>
    </dgm:pt>
    <dgm:pt modelId="{3D202DDC-1F99-4562-8D7F-DB8F0008CE11}" type="pres">
      <dgm:prSet presAssocID="{C78BE8AD-52C4-4626-A589-0E93FF83261F}" presName="arrow" presStyleLbl="bgShp" presStyleIdx="0" presStyleCnt="1" custLinFactNeighborX="1314" custLinFactNeighborY="15371"/>
      <dgm:spPr/>
    </dgm:pt>
    <dgm:pt modelId="{4FB25429-120F-473A-A2DE-94E5135EC03D}" type="pres">
      <dgm:prSet presAssocID="{C78BE8AD-52C4-4626-A589-0E93FF83261F}" presName="arrowDiagram3" presStyleCnt="0"/>
      <dgm:spPr/>
    </dgm:pt>
    <dgm:pt modelId="{9DFE460E-8493-438F-9047-6AE929AFB928}" type="pres">
      <dgm:prSet presAssocID="{84CD544A-ACD8-4E93-850F-FD0B2667741D}" presName="bullet3a" presStyleLbl="node1" presStyleIdx="0" presStyleCnt="3"/>
      <dgm:spPr/>
    </dgm:pt>
    <dgm:pt modelId="{70C7B137-0792-409B-8967-3AB7F36A8472}" type="pres">
      <dgm:prSet presAssocID="{84CD544A-ACD8-4E93-850F-FD0B2667741D}" presName="textBox3a" presStyleLbl="revTx" presStyleIdx="0" presStyleCnt="3">
        <dgm:presLayoutVars>
          <dgm:bulletEnabled val="1"/>
        </dgm:presLayoutVars>
      </dgm:prSet>
      <dgm:spPr/>
    </dgm:pt>
    <dgm:pt modelId="{B0A6A632-4226-4B14-88D7-2F5F1ABA3F3A}" type="pres">
      <dgm:prSet presAssocID="{171946D0-C04A-460E-9E0F-AC272DB8D77B}" presName="bullet3b" presStyleLbl="node1" presStyleIdx="1" presStyleCnt="3"/>
      <dgm:spPr/>
    </dgm:pt>
    <dgm:pt modelId="{225CA949-CABA-401D-BC52-AB96B131BABD}" type="pres">
      <dgm:prSet presAssocID="{171946D0-C04A-460E-9E0F-AC272DB8D77B}" presName="textBox3b" presStyleLbl="revTx" presStyleIdx="1" presStyleCnt="3">
        <dgm:presLayoutVars>
          <dgm:bulletEnabled val="1"/>
        </dgm:presLayoutVars>
      </dgm:prSet>
      <dgm:spPr/>
    </dgm:pt>
    <dgm:pt modelId="{598BA2FF-4FCD-4EBB-8EF7-F92754A96FA8}" type="pres">
      <dgm:prSet presAssocID="{358F7126-D530-4968-B033-F338586DBA6C}" presName="bullet3c" presStyleLbl="node1" presStyleIdx="2" presStyleCnt="3"/>
      <dgm:spPr/>
    </dgm:pt>
    <dgm:pt modelId="{EB4F5A25-932D-4B36-B3F9-F903DC294CBB}" type="pres">
      <dgm:prSet presAssocID="{358F7126-D530-4968-B033-F338586DBA6C}" presName="textBox3c" presStyleLbl="revTx" presStyleIdx="2" presStyleCnt="3" custScaleX="164376" custLinFactNeighborX="26265" custLinFactNeighborY="-2164">
        <dgm:presLayoutVars>
          <dgm:bulletEnabled val="1"/>
        </dgm:presLayoutVars>
      </dgm:prSet>
      <dgm:spPr/>
    </dgm:pt>
  </dgm:ptLst>
  <dgm:cxnLst>
    <dgm:cxn modelId="{29FA4B62-2063-4632-9AB8-18BDE21991D5}" srcId="{C78BE8AD-52C4-4626-A589-0E93FF83261F}" destId="{358F7126-D530-4968-B033-F338586DBA6C}" srcOrd="2" destOrd="0" parTransId="{5C32BFF6-1318-4967-8CF7-98E42511192A}" sibTransId="{1D349059-197F-446C-9416-F900F7608590}"/>
    <dgm:cxn modelId="{42281A6E-FC42-4D44-936A-2057574520A3}" srcId="{C78BE8AD-52C4-4626-A589-0E93FF83261F}" destId="{84CD544A-ACD8-4E93-850F-FD0B2667741D}" srcOrd="0" destOrd="0" parTransId="{8E5392C3-3D3D-472D-890A-71B792AB0540}" sibTransId="{EA36FC21-D357-437F-BFB6-90F6BB3BAE71}"/>
    <dgm:cxn modelId="{62AFA674-7B39-43B9-9369-FC7F4CED5360}" type="presOf" srcId="{84CD544A-ACD8-4E93-850F-FD0B2667741D}" destId="{70C7B137-0792-409B-8967-3AB7F36A8472}" srcOrd="0" destOrd="0" presId="urn:microsoft.com/office/officeart/2005/8/layout/arrow2"/>
    <dgm:cxn modelId="{86A79977-B572-4060-A5CC-33982403F735}" type="presOf" srcId="{171946D0-C04A-460E-9E0F-AC272DB8D77B}" destId="{225CA949-CABA-401D-BC52-AB96B131BABD}" srcOrd="0" destOrd="0" presId="urn:microsoft.com/office/officeart/2005/8/layout/arrow2"/>
    <dgm:cxn modelId="{E21AC258-5280-4FB3-AC3C-B758F615E7DA}" type="presOf" srcId="{358F7126-D530-4968-B033-F338586DBA6C}" destId="{EB4F5A25-932D-4B36-B3F9-F903DC294CBB}" srcOrd="0" destOrd="0" presId="urn:microsoft.com/office/officeart/2005/8/layout/arrow2"/>
    <dgm:cxn modelId="{1D2C5BC6-4C01-4E8B-ADFC-72D8D61CD59E}" type="presOf" srcId="{C78BE8AD-52C4-4626-A589-0E93FF83261F}" destId="{5F9AD081-8708-4C5C-96CF-E3DC3C5B3EEB}" srcOrd="0" destOrd="0" presId="urn:microsoft.com/office/officeart/2005/8/layout/arrow2"/>
    <dgm:cxn modelId="{F1AFBCC6-E237-418F-A614-6194ABAE9A1B}" srcId="{C78BE8AD-52C4-4626-A589-0E93FF83261F}" destId="{171946D0-C04A-460E-9E0F-AC272DB8D77B}" srcOrd="1" destOrd="0" parTransId="{E6433CE6-6E38-40D7-AADB-8CEEC91EB1F1}" sibTransId="{465A3052-B5F6-466E-84C6-240A640F87B3}"/>
    <dgm:cxn modelId="{D4D0AAB7-1ADB-48E0-8873-74A8B152B015}" type="presParOf" srcId="{5F9AD081-8708-4C5C-96CF-E3DC3C5B3EEB}" destId="{3D202DDC-1F99-4562-8D7F-DB8F0008CE11}" srcOrd="0" destOrd="0" presId="urn:microsoft.com/office/officeart/2005/8/layout/arrow2"/>
    <dgm:cxn modelId="{322234E5-BD93-406E-9367-C2312DDD1D4C}" type="presParOf" srcId="{5F9AD081-8708-4C5C-96CF-E3DC3C5B3EEB}" destId="{4FB25429-120F-473A-A2DE-94E5135EC03D}" srcOrd="1" destOrd="0" presId="urn:microsoft.com/office/officeart/2005/8/layout/arrow2"/>
    <dgm:cxn modelId="{09500B32-0794-4D4F-BD95-480BC87B4218}" type="presParOf" srcId="{4FB25429-120F-473A-A2DE-94E5135EC03D}" destId="{9DFE460E-8493-438F-9047-6AE929AFB928}" srcOrd="0" destOrd="0" presId="urn:microsoft.com/office/officeart/2005/8/layout/arrow2"/>
    <dgm:cxn modelId="{AF6B920C-D4F3-4135-952A-2B81622A143A}" type="presParOf" srcId="{4FB25429-120F-473A-A2DE-94E5135EC03D}" destId="{70C7B137-0792-409B-8967-3AB7F36A8472}" srcOrd="1" destOrd="0" presId="urn:microsoft.com/office/officeart/2005/8/layout/arrow2"/>
    <dgm:cxn modelId="{43E839D0-D18A-428D-A498-C2F6737B20F1}" type="presParOf" srcId="{4FB25429-120F-473A-A2DE-94E5135EC03D}" destId="{B0A6A632-4226-4B14-88D7-2F5F1ABA3F3A}" srcOrd="2" destOrd="0" presId="urn:microsoft.com/office/officeart/2005/8/layout/arrow2"/>
    <dgm:cxn modelId="{D1E2990F-06ED-4BAB-A840-6B57B6F91A3A}" type="presParOf" srcId="{4FB25429-120F-473A-A2DE-94E5135EC03D}" destId="{225CA949-CABA-401D-BC52-AB96B131BABD}" srcOrd="3" destOrd="0" presId="urn:microsoft.com/office/officeart/2005/8/layout/arrow2"/>
    <dgm:cxn modelId="{0570E4F9-1466-4624-9EC0-4E87D83E7E5F}" type="presParOf" srcId="{4FB25429-120F-473A-A2DE-94E5135EC03D}" destId="{598BA2FF-4FCD-4EBB-8EF7-F92754A96FA8}" srcOrd="4" destOrd="0" presId="urn:microsoft.com/office/officeart/2005/8/layout/arrow2"/>
    <dgm:cxn modelId="{831F2852-9F2F-4A4B-A2F3-7EC49C2378B2}" type="presParOf" srcId="{4FB25429-120F-473A-A2DE-94E5135EC03D}" destId="{EB4F5A25-932D-4B36-B3F9-F903DC294CBB}"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202DDC-1F99-4562-8D7F-DB8F0008CE11}">
      <dsp:nvSpPr>
        <dsp:cNvPr id="0" name=""/>
        <dsp:cNvSpPr/>
      </dsp:nvSpPr>
      <dsp:spPr>
        <a:xfrm>
          <a:off x="0" y="1231460"/>
          <a:ext cx="5437187" cy="3398242"/>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FE460E-8493-438F-9047-6AE929AFB928}">
      <dsp:nvSpPr>
        <dsp:cNvPr id="0" name=""/>
        <dsp:cNvSpPr/>
      </dsp:nvSpPr>
      <dsp:spPr>
        <a:xfrm>
          <a:off x="690522" y="3054583"/>
          <a:ext cx="141366" cy="14136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C7B137-0792-409B-8967-3AB7F36A8472}">
      <dsp:nvSpPr>
        <dsp:cNvPr id="0" name=""/>
        <dsp:cNvSpPr/>
      </dsp:nvSpPr>
      <dsp:spPr>
        <a:xfrm>
          <a:off x="761206" y="3125266"/>
          <a:ext cx="1266864" cy="982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907" tIns="0" rIns="0" bIns="0" numCol="1" spcCol="1270" anchor="t" anchorCtr="0">
          <a:noAutofit/>
        </a:bodyPr>
        <a:lstStyle/>
        <a:p>
          <a:pPr marL="0" lvl="0" indent="0" algn="l" defTabSz="1644650">
            <a:lnSpc>
              <a:spcPct val="90000"/>
            </a:lnSpc>
            <a:spcBef>
              <a:spcPct val="0"/>
            </a:spcBef>
            <a:spcAft>
              <a:spcPct val="35000"/>
            </a:spcAft>
            <a:buNone/>
          </a:pPr>
          <a:r>
            <a:rPr lang="sv-SE" sz="3700" kern="1200" dirty="0"/>
            <a:t>3 383</a:t>
          </a:r>
        </a:p>
      </dsp:txBody>
      <dsp:txXfrm>
        <a:off x="761206" y="3125266"/>
        <a:ext cx="1266864" cy="982092"/>
      </dsp:txXfrm>
    </dsp:sp>
    <dsp:sp modelId="{B0A6A632-4226-4B14-88D7-2F5F1ABA3F3A}">
      <dsp:nvSpPr>
        <dsp:cNvPr id="0" name=""/>
        <dsp:cNvSpPr/>
      </dsp:nvSpPr>
      <dsp:spPr>
        <a:xfrm>
          <a:off x="1938357" y="2130940"/>
          <a:ext cx="255547" cy="25554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5CA949-CABA-401D-BC52-AB96B131BABD}">
      <dsp:nvSpPr>
        <dsp:cNvPr id="0" name=""/>
        <dsp:cNvSpPr/>
      </dsp:nvSpPr>
      <dsp:spPr>
        <a:xfrm>
          <a:off x="2066131" y="2258714"/>
          <a:ext cx="1304925" cy="1848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410" tIns="0" rIns="0" bIns="0" numCol="1" spcCol="1270" anchor="t" anchorCtr="0">
          <a:noAutofit/>
        </a:bodyPr>
        <a:lstStyle/>
        <a:p>
          <a:pPr marL="0" lvl="0" indent="0" algn="l" defTabSz="1600200">
            <a:lnSpc>
              <a:spcPct val="90000"/>
            </a:lnSpc>
            <a:spcBef>
              <a:spcPct val="0"/>
            </a:spcBef>
            <a:spcAft>
              <a:spcPct val="35000"/>
            </a:spcAft>
            <a:buNone/>
          </a:pPr>
          <a:r>
            <a:rPr lang="sv-SE" sz="3600" kern="1200" dirty="0"/>
            <a:t>5 307</a:t>
          </a:r>
        </a:p>
      </dsp:txBody>
      <dsp:txXfrm>
        <a:off x="2066131" y="2258714"/>
        <a:ext cx="1304925" cy="1848643"/>
      </dsp:txXfrm>
    </dsp:sp>
    <dsp:sp modelId="{598BA2FF-4FCD-4EBB-8EF7-F92754A96FA8}">
      <dsp:nvSpPr>
        <dsp:cNvPr id="0" name=""/>
        <dsp:cNvSpPr/>
      </dsp:nvSpPr>
      <dsp:spPr>
        <a:xfrm>
          <a:off x="3439021" y="1568871"/>
          <a:ext cx="353417" cy="35341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4F5A25-932D-4B36-B3F9-F903DC294CBB}">
      <dsp:nvSpPr>
        <dsp:cNvPr id="0" name=""/>
        <dsp:cNvSpPr/>
      </dsp:nvSpPr>
      <dsp:spPr>
        <a:xfrm>
          <a:off x="3292204" y="1694471"/>
          <a:ext cx="2144983" cy="2361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268" tIns="0" rIns="0" bIns="0" numCol="1" spcCol="1270" anchor="t" anchorCtr="0">
          <a:noAutofit/>
        </a:bodyPr>
        <a:lstStyle/>
        <a:p>
          <a:pPr marL="0" lvl="0" indent="0" algn="l" defTabSz="1422400">
            <a:lnSpc>
              <a:spcPct val="90000"/>
            </a:lnSpc>
            <a:spcBef>
              <a:spcPct val="0"/>
            </a:spcBef>
            <a:spcAft>
              <a:spcPct val="35000"/>
            </a:spcAft>
            <a:buNone/>
          </a:pPr>
          <a:r>
            <a:rPr lang="sv-SE" sz="3200" kern="1200" dirty="0"/>
            <a:t>   13 872</a:t>
          </a:r>
        </a:p>
      </dsp:txBody>
      <dsp:txXfrm>
        <a:off x="3292204" y="1694471"/>
        <a:ext cx="2144983" cy="2361778"/>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C1949556-38AD-4301-B382-28538AE9E34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C142909F-9109-4698-A6C0-E54B9C129B8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4D41B5D-9871-448D-AFF9-528C5B5EEE90}" type="datetimeFigureOut">
              <a:rPr lang="sv-SE" smtClean="0"/>
              <a:t>2025-03-25</a:t>
            </a:fld>
            <a:endParaRPr lang="sv-SE"/>
          </a:p>
        </p:txBody>
      </p:sp>
      <p:sp>
        <p:nvSpPr>
          <p:cNvPr id="4" name="Platshållare för sidfot 3">
            <a:extLst>
              <a:ext uri="{FF2B5EF4-FFF2-40B4-BE49-F238E27FC236}">
                <a16:creationId xmlns:a16="http://schemas.microsoft.com/office/drawing/2014/main" id="{7B107D92-4680-4591-B70A-B3A70D2674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C4B8EB4A-7767-4658-BA26-6B9FA069078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990E371-07A3-47B4-AC4B-316278DD8235}" type="slidenum">
              <a:rPr lang="sv-SE" smtClean="0"/>
              <a:t>‹#›</a:t>
            </a:fld>
            <a:endParaRPr lang="sv-SE"/>
          </a:p>
        </p:txBody>
      </p:sp>
    </p:spTree>
    <p:extLst>
      <p:ext uri="{BB962C8B-B14F-4D97-AF65-F5344CB8AC3E}">
        <p14:creationId xmlns:p14="http://schemas.microsoft.com/office/powerpoint/2010/main" val="23472803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592141-416E-49B0-82D1-A68B9C506992}" type="datetimeFigureOut">
              <a:rPr lang="sv-SE" smtClean="0"/>
              <a:t>2025-03-25</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B863A3-F6DA-432C-A68C-0B1EB56ED58E}" type="slidenum">
              <a:rPr lang="sv-SE" smtClean="0"/>
              <a:t>‹#›</a:t>
            </a:fld>
            <a:endParaRPr lang="sv-SE"/>
          </a:p>
        </p:txBody>
      </p:sp>
    </p:spTree>
    <p:extLst>
      <p:ext uri="{BB962C8B-B14F-4D97-AF65-F5344CB8AC3E}">
        <p14:creationId xmlns:p14="http://schemas.microsoft.com/office/powerpoint/2010/main" val="506493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D0B863A3-F6DA-432C-A68C-0B1EB56ED58E}" type="slidenum">
              <a:rPr lang="sv-SE" smtClean="0"/>
              <a:t>1</a:t>
            </a:fld>
            <a:endParaRPr lang="sv-SE" dirty="0"/>
          </a:p>
        </p:txBody>
      </p:sp>
    </p:spTree>
    <p:extLst>
      <p:ext uri="{BB962C8B-B14F-4D97-AF65-F5344CB8AC3E}">
        <p14:creationId xmlns:p14="http://schemas.microsoft.com/office/powerpoint/2010/main" val="2349125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Psoriasisförbundets vision ”ett bra liv för alla med psoriasis och psoriasisartrit”</a:t>
            </a:r>
          </a:p>
          <a:p>
            <a:r>
              <a:rPr lang="sv-SE" dirty="0"/>
              <a:t>Vårt uppdrag.</a:t>
            </a:r>
          </a:p>
        </p:txBody>
      </p:sp>
      <p:sp>
        <p:nvSpPr>
          <p:cNvPr id="4" name="Platshållare för bildnummer 3"/>
          <p:cNvSpPr>
            <a:spLocks noGrp="1"/>
          </p:cNvSpPr>
          <p:nvPr>
            <p:ph type="sldNum" sz="quarter" idx="5"/>
          </p:nvPr>
        </p:nvSpPr>
        <p:spPr/>
        <p:txBody>
          <a:bodyPr/>
          <a:lstStyle/>
          <a:p>
            <a:fld id="{D0B863A3-F6DA-432C-A68C-0B1EB56ED58E}" type="slidenum">
              <a:rPr lang="sv-SE" smtClean="0"/>
              <a:t>2</a:t>
            </a:fld>
            <a:endParaRPr lang="sv-SE"/>
          </a:p>
        </p:txBody>
      </p:sp>
    </p:spTree>
    <p:extLst>
      <p:ext uri="{BB962C8B-B14F-4D97-AF65-F5344CB8AC3E}">
        <p14:creationId xmlns:p14="http://schemas.microsoft.com/office/powerpoint/2010/main" val="2041970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3</a:t>
            </a:fld>
            <a:endParaRPr lang="sv-SE"/>
          </a:p>
        </p:txBody>
      </p:sp>
    </p:spTree>
    <p:extLst>
      <p:ext uri="{BB962C8B-B14F-4D97-AF65-F5344CB8AC3E}">
        <p14:creationId xmlns:p14="http://schemas.microsoft.com/office/powerpoint/2010/main" val="4276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7</a:t>
            </a:fld>
            <a:endParaRPr lang="sv-SE"/>
          </a:p>
        </p:txBody>
      </p:sp>
    </p:spTree>
    <p:extLst>
      <p:ext uri="{BB962C8B-B14F-4D97-AF65-F5344CB8AC3E}">
        <p14:creationId xmlns:p14="http://schemas.microsoft.com/office/powerpoint/2010/main" val="3919341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D0B863A3-F6DA-432C-A68C-0B1EB56ED58E}" type="slidenum">
              <a:rPr lang="sv-SE" smtClean="0"/>
              <a:t>11</a:t>
            </a:fld>
            <a:endParaRPr lang="sv-SE" dirty="0"/>
          </a:p>
        </p:txBody>
      </p:sp>
    </p:spTree>
    <p:extLst>
      <p:ext uri="{BB962C8B-B14F-4D97-AF65-F5344CB8AC3E}">
        <p14:creationId xmlns:p14="http://schemas.microsoft.com/office/powerpoint/2010/main" val="3977565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På Psoriasisförbundets hemsida finns information om både psoriasis och psoriasisartrit. Hur ställs diagnos, vad finns det för behandlingar, vad kan jag göra själv för att må bättre – och mycket mer.</a:t>
            </a:r>
          </a:p>
        </p:txBody>
      </p:sp>
      <p:sp>
        <p:nvSpPr>
          <p:cNvPr id="4" name="Platshållare för bildnummer 3"/>
          <p:cNvSpPr>
            <a:spLocks noGrp="1"/>
          </p:cNvSpPr>
          <p:nvPr>
            <p:ph type="sldNum" sz="quarter" idx="5"/>
          </p:nvPr>
        </p:nvSpPr>
        <p:spPr/>
        <p:txBody>
          <a:bodyPr/>
          <a:lstStyle/>
          <a:p>
            <a:fld id="{D0B863A3-F6DA-432C-A68C-0B1EB56ED58E}" type="slidenum">
              <a:rPr lang="sv-SE" smtClean="0"/>
              <a:t>13</a:t>
            </a:fld>
            <a:endParaRPr lang="sv-SE"/>
          </a:p>
        </p:txBody>
      </p:sp>
    </p:spTree>
    <p:extLst>
      <p:ext uri="{BB962C8B-B14F-4D97-AF65-F5344CB8AC3E}">
        <p14:creationId xmlns:p14="http://schemas.microsoft.com/office/powerpoint/2010/main" val="2306022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14</a:t>
            </a:fld>
            <a:endParaRPr lang="sv-SE"/>
          </a:p>
        </p:txBody>
      </p:sp>
    </p:spTree>
    <p:extLst>
      <p:ext uri="{BB962C8B-B14F-4D97-AF65-F5344CB8AC3E}">
        <p14:creationId xmlns:p14="http://schemas.microsoft.com/office/powerpoint/2010/main" val="1944655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17</a:t>
            </a:fld>
            <a:endParaRPr lang="sv-SE"/>
          </a:p>
        </p:txBody>
      </p:sp>
    </p:spTree>
    <p:extLst>
      <p:ext uri="{BB962C8B-B14F-4D97-AF65-F5344CB8AC3E}">
        <p14:creationId xmlns:p14="http://schemas.microsoft.com/office/powerpoint/2010/main" val="8064465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4000" b="1"/>
            </a:lvl1pPr>
          </a:lstStyle>
          <a:p>
            <a:r>
              <a:rPr lang="sv-SE"/>
              <a:t>Klicka här för att ändra mall för rubrikformat</a:t>
            </a:r>
            <a:endParaRPr lang="sv-SE" dirty="0"/>
          </a:p>
        </p:txBody>
      </p:sp>
      <p:sp>
        <p:nvSpPr>
          <p:cNvPr id="3" name="Underrubrik 2"/>
          <p:cNvSpPr>
            <a:spLocks noGrp="1"/>
          </p:cNvSpPr>
          <p:nvPr>
            <p:ph type="subTitle" idx="1"/>
          </p:nvPr>
        </p:nvSpPr>
        <p:spPr>
          <a:xfrm>
            <a:off x="1524000" y="3602038"/>
            <a:ext cx="9144000" cy="1655762"/>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pic>
        <p:nvPicPr>
          <p:cNvPr id="4" name="Bildobjekt 3">
            <a:extLst>
              <a:ext uri="{FF2B5EF4-FFF2-40B4-BE49-F238E27FC236}">
                <a16:creationId xmlns:a16="http://schemas.microsoft.com/office/drawing/2014/main" id="{0CC23C41-9E36-4D05-A4E2-1D76DEF4E1AB}"/>
              </a:ext>
            </a:extLst>
          </p:cNvPr>
          <p:cNvPicPr>
            <a:picLocks noChangeAspect="1"/>
          </p:cNvPicPr>
          <p:nvPr userDrawn="1"/>
        </p:nvPicPr>
        <p:blipFill>
          <a:blip r:embed="rId2"/>
          <a:stretch>
            <a:fillRect/>
          </a:stretch>
        </p:blipFill>
        <p:spPr>
          <a:xfrm>
            <a:off x="4926000" y="5886994"/>
            <a:ext cx="2340000" cy="537756"/>
          </a:xfrm>
          <a:prstGeom prst="rect">
            <a:avLst/>
          </a:prstGeom>
        </p:spPr>
      </p:pic>
      <p:pic>
        <p:nvPicPr>
          <p:cNvPr id="7" name="Bildobjekt 6">
            <a:extLst>
              <a:ext uri="{FF2B5EF4-FFF2-40B4-BE49-F238E27FC236}">
                <a16:creationId xmlns:a16="http://schemas.microsoft.com/office/drawing/2014/main" id="{2B94D791-BACB-4AF4-A601-748765F78019}"/>
              </a:ext>
            </a:extLst>
          </p:cNvPr>
          <p:cNvPicPr>
            <a:picLocks noChangeAspect="1"/>
          </p:cNvPicPr>
          <p:nvPr userDrawn="1"/>
        </p:nvPicPr>
        <p:blipFill rotWithShape="1">
          <a:blip r:embed="rId3"/>
          <a:srcRect r="4914" b="5238"/>
          <a:stretch/>
        </p:blipFill>
        <p:spPr>
          <a:xfrm rot="10800000">
            <a:off x="-13626" y="-15640"/>
            <a:ext cx="3209112" cy="3682860"/>
          </a:xfrm>
          <a:prstGeom prst="rect">
            <a:avLst/>
          </a:prstGeom>
        </p:spPr>
      </p:pic>
      <p:grpSp>
        <p:nvGrpSpPr>
          <p:cNvPr id="6" name="Grupp 5">
            <a:extLst>
              <a:ext uri="{FF2B5EF4-FFF2-40B4-BE49-F238E27FC236}">
                <a16:creationId xmlns:a16="http://schemas.microsoft.com/office/drawing/2014/main" id="{7A8578DE-3D48-4D99-AC83-CE5E8B916395}"/>
              </a:ext>
            </a:extLst>
          </p:cNvPr>
          <p:cNvGrpSpPr/>
          <p:nvPr userDrawn="1"/>
        </p:nvGrpSpPr>
        <p:grpSpPr>
          <a:xfrm>
            <a:off x="0" y="0"/>
            <a:ext cx="12205855" cy="6871855"/>
            <a:chOff x="0" y="0"/>
            <a:chExt cx="12205855" cy="6871855"/>
          </a:xfrm>
        </p:grpSpPr>
        <p:sp>
          <p:nvSpPr>
            <p:cNvPr id="5" name="Rektangel 4">
              <a:extLst>
                <a:ext uri="{FF2B5EF4-FFF2-40B4-BE49-F238E27FC236}">
                  <a16:creationId xmlns:a16="http://schemas.microsoft.com/office/drawing/2014/main" id="{746E6A99-5217-42A1-95B9-1795ADD08382}"/>
                </a:ext>
              </a:extLst>
            </p:cNvPr>
            <p:cNvSpPr/>
            <p:nvPr userDrawn="1"/>
          </p:nvSpPr>
          <p:spPr>
            <a:xfrm>
              <a:off x="0"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BC2662EE-621B-422E-AC22-B063FF1959F2}"/>
                </a:ext>
              </a:extLst>
            </p:cNvPr>
            <p:cNvSpPr/>
            <p:nvPr userDrawn="1"/>
          </p:nvSpPr>
          <p:spPr>
            <a:xfrm>
              <a:off x="12061855"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id="{2C3D2EBA-76A8-4FBB-B3EE-A152CEF3FAB1}"/>
                </a:ext>
              </a:extLst>
            </p:cNvPr>
            <p:cNvSpPr/>
            <p:nvPr userDrawn="1"/>
          </p:nvSpPr>
          <p:spPr>
            <a:xfrm>
              <a:off x="0" y="0"/>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ktangel 9">
              <a:extLst>
                <a:ext uri="{FF2B5EF4-FFF2-40B4-BE49-F238E27FC236}">
                  <a16:creationId xmlns:a16="http://schemas.microsoft.com/office/drawing/2014/main" id="{8521C785-DE1E-4C30-A46B-A02770644DC8}"/>
                </a:ext>
              </a:extLst>
            </p:cNvPr>
            <p:cNvSpPr/>
            <p:nvPr userDrawn="1"/>
          </p:nvSpPr>
          <p:spPr>
            <a:xfrm>
              <a:off x="0" y="6727855"/>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51211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Utfallande bild">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71756179-AF91-4717-A155-C1B2C108BD06}"/>
              </a:ext>
            </a:extLst>
          </p:cNvPr>
          <p:cNvSpPr>
            <a:spLocks noGrp="1"/>
          </p:cNvSpPr>
          <p:nvPr>
            <p:ph type="pic" sz="quarter" idx="10"/>
          </p:nvPr>
        </p:nvSpPr>
        <p:spPr>
          <a:xfrm>
            <a:off x="144000" y="144000"/>
            <a:ext cx="11917855" cy="6583855"/>
          </a:xfrm>
        </p:spPr>
        <p:txBody>
          <a:bodyPr/>
          <a:lstStyle/>
          <a:p>
            <a:r>
              <a:rPr lang="sv-SE"/>
              <a:t>Klicka på ikonen för att lägga till en bild</a:t>
            </a:r>
          </a:p>
        </p:txBody>
      </p:sp>
      <p:grpSp>
        <p:nvGrpSpPr>
          <p:cNvPr id="4" name="Grupp 3">
            <a:extLst>
              <a:ext uri="{FF2B5EF4-FFF2-40B4-BE49-F238E27FC236}">
                <a16:creationId xmlns:a16="http://schemas.microsoft.com/office/drawing/2014/main" id="{09DD4D45-64BD-4C43-B293-29CE04146F56}"/>
              </a:ext>
            </a:extLst>
          </p:cNvPr>
          <p:cNvGrpSpPr/>
          <p:nvPr userDrawn="1"/>
        </p:nvGrpSpPr>
        <p:grpSpPr>
          <a:xfrm>
            <a:off x="0" y="0"/>
            <a:ext cx="12205855" cy="6871855"/>
            <a:chOff x="0" y="0"/>
            <a:chExt cx="12205855" cy="6871855"/>
          </a:xfrm>
        </p:grpSpPr>
        <p:sp>
          <p:nvSpPr>
            <p:cNvPr id="5" name="Rektangel 4">
              <a:extLst>
                <a:ext uri="{FF2B5EF4-FFF2-40B4-BE49-F238E27FC236}">
                  <a16:creationId xmlns:a16="http://schemas.microsoft.com/office/drawing/2014/main" id="{EF3DF00A-C3E6-4959-9C5F-CE6AF74EB6FD}"/>
                </a:ext>
              </a:extLst>
            </p:cNvPr>
            <p:cNvSpPr/>
            <p:nvPr userDrawn="1"/>
          </p:nvSpPr>
          <p:spPr>
            <a:xfrm>
              <a:off x="0"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ektangel 5">
              <a:extLst>
                <a:ext uri="{FF2B5EF4-FFF2-40B4-BE49-F238E27FC236}">
                  <a16:creationId xmlns:a16="http://schemas.microsoft.com/office/drawing/2014/main" id="{8D482C33-3704-4485-94AA-3CAAD31D4C42}"/>
                </a:ext>
              </a:extLst>
            </p:cNvPr>
            <p:cNvSpPr/>
            <p:nvPr userDrawn="1"/>
          </p:nvSpPr>
          <p:spPr>
            <a:xfrm>
              <a:off x="12061855"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ektangel 6">
              <a:extLst>
                <a:ext uri="{FF2B5EF4-FFF2-40B4-BE49-F238E27FC236}">
                  <a16:creationId xmlns:a16="http://schemas.microsoft.com/office/drawing/2014/main" id="{8F36B64D-F97B-4827-91D0-DCD37849F14D}"/>
                </a:ext>
              </a:extLst>
            </p:cNvPr>
            <p:cNvSpPr/>
            <p:nvPr userDrawn="1"/>
          </p:nvSpPr>
          <p:spPr>
            <a:xfrm>
              <a:off x="0" y="0"/>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45DA1BB7-6F30-4B24-9070-81D5F671B7A0}"/>
                </a:ext>
              </a:extLst>
            </p:cNvPr>
            <p:cNvSpPr/>
            <p:nvPr userDrawn="1"/>
          </p:nvSpPr>
          <p:spPr>
            <a:xfrm>
              <a:off x="0" y="6727855"/>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1575683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Avslutning">
    <p:bg>
      <p:bgPr>
        <a:solidFill>
          <a:schemeClr val="accent1"/>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4000" b="1">
                <a:solidFill>
                  <a:schemeClr val="bg1"/>
                </a:solidFill>
              </a:defRPr>
            </a:lvl1pPr>
          </a:lstStyle>
          <a:p>
            <a:r>
              <a:rPr lang="sv-SE"/>
              <a:t>Klicka här för att ändra mall för rubrikformat</a:t>
            </a:r>
            <a:endParaRPr lang="sv-SE" dirty="0"/>
          </a:p>
        </p:txBody>
      </p:sp>
      <p:sp>
        <p:nvSpPr>
          <p:cNvPr id="3" name="Underrubrik 2"/>
          <p:cNvSpPr>
            <a:spLocks noGrp="1"/>
          </p:cNvSpPr>
          <p:nvPr>
            <p:ph type="subTitle" idx="1"/>
          </p:nvPr>
        </p:nvSpPr>
        <p:spPr>
          <a:xfrm>
            <a:off x="1524000" y="3602038"/>
            <a:ext cx="9144000" cy="1655762"/>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pic>
        <p:nvPicPr>
          <p:cNvPr id="6" name="Bildobjekt 5">
            <a:extLst>
              <a:ext uri="{FF2B5EF4-FFF2-40B4-BE49-F238E27FC236}">
                <a16:creationId xmlns:a16="http://schemas.microsoft.com/office/drawing/2014/main" id="{9FAC663C-B9B5-41CC-A0F9-E090F55EEF2E}"/>
              </a:ext>
            </a:extLst>
          </p:cNvPr>
          <p:cNvPicPr>
            <a:picLocks noChangeAspect="1"/>
          </p:cNvPicPr>
          <p:nvPr userDrawn="1"/>
        </p:nvPicPr>
        <p:blipFill>
          <a:blip r:embed="rId2"/>
          <a:stretch>
            <a:fillRect/>
          </a:stretch>
        </p:blipFill>
        <p:spPr>
          <a:xfrm>
            <a:off x="4926000" y="5886993"/>
            <a:ext cx="2340000" cy="537748"/>
          </a:xfrm>
          <a:prstGeom prst="rect">
            <a:avLst/>
          </a:prstGeom>
        </p:spPr>
      </p:pic>
      <p:pic>
        <p:nvPicPr>
          <p:cNvPr id="10" name="Bildobjekt 9">
            <a:extLst>
              <a:ext uri="{FF2B5EF4-FFF2-40B4-BE49-F238E27FC236}">
                <a16:creationId xmlns:a16="http://schemas.microsoft.com/office/drawing/2014/main" id="{76C3DCFF-9DCD-4BBB-BC2C-E825379600C8}"/>
              </a:ext>
            </a:extLst>
          </p:cNvPr>
          <p:cNvPicPr>
            <a:picLocks noChangeAspect="1"/>
          </p:cNvPicPr>
          <p:nvPr userDrawn="1"/>
        </p:nvPicPr>
        <p:blipFill rotWithShape="1">
          <a:blip r:embed="rId3">
            <a:lum bright="-10000"/>
          </a:blip>
          <a:srcRect r="5247" b="5570"/>
          <a:stretch/>
        </p:blipFill>
        <p:spPr>
          <a:xfrm rot="10800000">
            <a:off x="-1" y="-2"/>
            <a:ext cx="3195487" cy="3667221"/>
          </a:xfrm>
          <a:prstGeom prst="rect">
            <a:avLst/>
          </a:prstGeom>
          <a:noFill/>
        </p:spPr>
      </p:pic>
      <p:grpSp>
        <p:nvGrpSpPr>
          <p:cNvPr id="7" name="Grupp 6">
            <a:extLst>
              <a:ext uri="{FF2B5EF4-FFF2-40B4-BE49-F238E27FC236}">
                <a16:creationId xmlns:a16="http://schemas.microsoft.com/office/drawing/2014/main" id="{66479B5F-4A28-489A-B4AE-90E591AD5625}"/>
              </a:ext>
            </a:extLst>
          </p:cNvPr>
          <p:cNvGrpSpPr/>
          <p:nvPr userDrawn="1"/>
        </p:nvGrpSpPr>
        <p:grpSpPr>
          <a:xfrm>
            <a:off x="0" y="0"/>
            <a:ext cx="12205855" cy="6871855"/>
            <a:chOff x="0" y="0"/>
            <a:chExt cx="12205855" cy="6871855"/>
          </a:xfrm>
        </p:grpSpPr>
        <p:sp>
          <p:nvSpPr>
            <p:cNvPr id="8" name="Rektangel 7">
              <a:extLst>
                <a:ext uri="{FF2B5EF4-FFF2-40B4-BE49-F238E27FC236}">
                  <a16:creationId xmlns:a16="http://schemas.microsoft.com/office/drawing/2014/main" id="{53851989-B206-414E-9192-0B4AF0D52BA1}"/>
                </a:ext>
              </a:extLst>
            </p:cNvPr>
            <p:cNvSpPr/>
            <p:nvPr userDrawn="1"/>
          </p:nvSpPr>
          <p:spPr>
            <a:xfrm>
              <a:off x="0"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id="{AD1C501B-E7BE-41B7-938C-5CF5EA4D43C3}"/>
                </a:ext>
              </a:extLst>
            </p:cNvPr>
            <p:cNvSpPr/>
            <p:nvPr userDrawn="1"/>
          </p:nvSpPr>
          <p:spPr>
            <a:xfrm>
              <a:off x="12061855"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A349E1C4-9DB6-4826-9683-0742CE27AFA8}"/>
                </a:ext>
              </a:extLst>
            </p:cNvPr>
            <p:cNvSpPr/>
            <p:nvPr userDrawn="1"/>
          </p:nvSpPr>
          <p:spPr>
            <a:xfrm>
              <a:off x="0" y="0"/>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49023ADD-5B16-4C0A-BDA6-E149B0D5D971}"/>
                </a:ext>
              </a:extLst>
            </p:cNvPr>
            <p:cNvSpPr/>
            <p:nvPr userDrawn="1"/>
          </p:nvSpPr>
          <p:spPr>
            <a:xfrm>
              <a:off x="0" y="6727855"/>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3182045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Rubrikbild">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4000" b="1"/>
            </a:lvl1pPr>
          </a:lstStyle>
          <a:p>
            <a:r>
              <a:rPr lang="sv-SE"/>
              <a:t>Klicka här för att ändra mall för rubrikformat</a:t>
            </a:r>
            <a:endParaRPr lang="sv-SE" dirty="0"/>
          </a:p>
        </p:txBody>
      </p:sp>
      <p:sp>
        <p:nvSpPr>
          <p:cNvPr id="3" name="Underrubrik 2"/>
          <p:cNvSpPr>
            <a:spLocks noGrp="1"/>
          </p:cNvSpPr>
          <p:nvPr>
            <p:ph type="subTitle" idx="1"/>
          </p:nvPr>
        </p:nvSpPr>
        <p:spPr>
          <a:xfrm>
            <a:off x="1524000" y="3602038"/>
            <a:ext cx="9144000" cy="1655762"/>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pic>
        <p:nvPicPr>
          <p:cNvPr id="4" name="Bildobjekt 3">
            <a:extLst>
              <a:ext uri="{FF2B5EF4-FFF2-40B4-BE49-F238E27FC236}">
                <a16:creationId xmlns:a16="http://schemas.microsoft.com/office/drawing/2014/main" id="{0CC23C41-9E36-4D05-A4E2-1D76DEF4E1AB}"/>
              </a:ext>
            </a:extLst>
          </p:cNvPr>
          <p:cNvPicPr>
            <a:picLocks noChangeAspect="1"/>
          </p:cNvPicPr>
          <p:nvPr userDrawn="1"/>
        </p:nvPicPr>
        <p:blipFill>
          <a:blip r:embed="rId2"/>
          <a:stretch>
            <a:fillRect/>
          </a:stretch>
        </p:blipFill>
        <p:spPr>
          <a:xfrm>
            <a:off x="4926000" y="5886994"/>
            <a:ext cx="2340000" cy="537756"/>
          </a:xfrm>
          <a:prstGeom prst="rect">
            <a:avLst/>
          </a:prstGeom>
        </p:spPr>
      </p:pic>
      <p:pic>
        <p:nvPicPr>
          <p:cNvPr id="7" name="Bildobjekt 6">
            <a:extLst>
              <a:ext uri="{FF2B5EF4-FFF2-40B4-BE49-F238E27FC236}">
                <a16:creationId xmlns:a16="http://schemas.microsoft.com/office/drawing/2014/main" id="{2B94D791-BACB-4AF4-A601-748765F78019}"/>
              </a:ext>
            </a:extLst>
          </p:cNvPr>
          <p:cNvPicPr>
            <a:picLocks noChangeAspect="1"/>
          </p:cNvPicPr>
          <p:nvPr userDrawn="1"/>
        </p:nvPicPr>
        <p:blipFill rotWithShape="1">
          <a:blip r:embed="rId3"/>
          <a:srcRect r="4914" b="5238"/>
          <a:stretch/>
        </p:blipFill>
        <p:spPr>
          <a:xfrm rot="10800000">
            <a:off x="-13626" y="-15640"/>
            <a:ext cx="3209112" cy="3682860"/>
          </a:xfrm>
          <a:prstGeom prst="rect">
            <a:avLst/>
          </a:prstGeom>
        </p:spPr>
      </p:pic>
      <p:grpSp>
        <p:nvGrpSpPr>
          <p:cNvPr id="6" name="Grupp 5">
            <a:extLst>
              <a:ext uri="{FF2B5EF4-FFF2-40B4-BE49-F238E27FC236}">
                <a16:creationId xmlns:a16="http://schemas.microsoft.com/office/drawing/2014/main" id="{7A8578DE-3D48-4D99-AC83-CE5E8B916395}"/>
              </a:ext>
            </a:extLst>
          </p:cNvPr>
          <p:cNvGrpSpPr/>
          <p:nvPr userDrawn="1"/>
        </p:nvGrpSpPr>
        <p:grpSpPr>
          <a:xfrm>
            <a:off x="0" y="0"/>
            <a:ext cx="12205855" cy="6871855"/>
            <a:chOff x="0" y="0"/>
            <a:chExt cx="12205855" cy="6871855"/>
          </a:xfrm>
        </p:grpSpPr>
        <p:sp>
          <p:nvSpPr>
            <p:cNvPr id="5" name="Rektangel 4">
              <a:extLst>
                <a:ext uri="{FF2B5EF4-FFF2-40B4-BE49-F238E27FC236}">
                  <a16:creationId xmlns:a16="http://schemas.microsoft.com/office/drawing/2014/main" id="{746E6A99-5217-42A1-95B9-1795ADD08382}"/>
                </a:ext>
              </a:extLst>
            </p:cNvPr>
            <p:cNvSpPr/>
            <p:nvPr userDrawn="1"/>
          </p:nvSpPr>
          <p:spPr>
            <a:xfrm>
              <a:off x="0"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BC2662EE-621B-422E-AC22-B063FF1959F2}"/>
                </a:ext>
              </a:extLst>
            </p:cNvPr>
            <p:cNvSpPr/>
            <p:nvPr userDrawn="1"/>
          </p:nvSpPr>
          <p:spPr>
            <a:xfrm>
              <a:off x="12061855"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id="{2C3D2EBA-76A8-4FBB-B3EE-A152CEF3FAB1}"/>
                </a:ext>
              </a:extLst>
            </p:cNvPr>
            <p:cNvSpPr/>
            <p:nvPr userDrawn="1"/>
          </p:nvSpPr>
          <p:spPr>
            <a:xfrm>
              <a:off x="0" y="0"/>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ktangel 9">
              <a:extLst>
                <a:ext uri="{FF2B5EF4-FFF2-40B4-BE49-F238E27FC236}">
                  <a16:creationId xmlns:a16="http://schemas.microsoft.com/office/drawing/2014/main" id="{8521C785-DE1E-4C30-A46B-A02770644DC8}"/>
                </a:ext>
              </a:extLst>
            </p:cNvPr>
            <p:cNvSpPr/>
            <p:nvPr userDrawn="1"/>
          </p:nvSpPr>
          <p:spPr>
            <a:xfrm>
              <a:off x="0" y="6727855"/>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32906221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7" name="Rubrik 6"/>
          <p:cNvSpPr>
            <a:spLocks noGrp="1"/>
          </p:cNvSpPr>
          <p:nvPr>
            <p:ph type="title"/>
          </p:nvPr>
        </p:nvSpPr>
        <p:spPr/>
        <p:txBody>
          <a:bodyPr/>
          <a:lstStyle/>
          <a:p>
            <a:r>
              <a:rPr lang="sv-SE"/>
              <a:t>Klicka här för att ändra mall för rubrikformat</a:t>
            </a:r>
            <a:endParaRPr lang="sv-SE" dirty="0"/>
          </a:p>
        </p:txBody>
      </p:sp>
      <p:sp>
        <p:nvSpPr>
          <p:cNvPr id="8" name="Platshållare för datum 7"/>
          <p:cNvSpPr>
            <a:spLocks noGrp="1"/>
          </p:cNvSpPr>
          <p:nvPr>
            <p:ph type="dt" sz="half" idx="10"/>
          </p:nvPr>
        </p:nvSpPr>
        <p:spPr/>
        <p:txBody>
          <a:bodyPr/>
          <a:lstStyle/>
          <a:p>
            <a:fld id="{B5A72DC6-9127-4675-B525-71FAC93A3328}" type="datetime1">
              <a:rPr lang="sv-SE" smtClean="0"/>
              <a:t>2025-03-25</a:t>
            </a:fld>
            <a:endParaRPr lang="sv-SE" dirty="0"/>
          </a:p>
        </p:txBody>
      </p:sp>
      <p:sp>
        <p:nvSpPr>
          <p:cNvPr id="9" name="Platshållare för sidfot 8"/>
          <p:cNvSpPr>
            <a:spLocks noGrp="1"/>
          </p:cNvSpPr>
          <p:nvPr>
            <p:ph type="ftr" sz="quarter" idx="11"/>
          </p:nvPr>
        </p:nvSpPr>
        <p:spPr/>
        <p:txBody>
          <a:bodyPr/>
          <a:lstStyle/>
          <a:p>
            <a:endParaRPr lang="sv-SE" dirty="0"/>
          </a:p>
        </p:txBody>
      </p:sp>
      <p:sp>
        <p:nvSpPr>
          <p:cNvPr id="10" name="Platshållare för bildnummer 9"/>
          <p:cNvSpPr>
            <a:spLocks noGrp="1"/>
          </p:cNvSpPr>
          <p:nvPr>
            <p:ph type="sldNum" sz="quarter" idx="12"/>
          </p:nvPr>
        </p:nvSpPr>
        <p:spPr/>
        <p:txBody>
          <a:bodyPr/>
          <a:lstStyle/>
          <a:p>
            <a:fld id="{E8645303-2AAE-45D1-913A-B06AE6474513}" type="slidenum">
              <a:rPr lang="sv-SE" smtClean="0"/>
              <a:t>‹#›</a:t>
            </a:fld>
            <a:endParaRPr lang="sv-SE" dirty="0"/>
          </a:p>
        </p:txBody>
      </p:sp>
      <p:sp>
        <p:nvSpPr>
          <p:cNvPr id="12" name="Platshållare för innehåll 11"/>
          <p:cNvSpPr>
            <a:spLocks noGrp="1"/>
          </p:cNvSpPr>
          <p:nvPr>
            <p:ph sz="quarter" idx="13"/>
          </p:nvPr>
        </p:nvSpPr>
        <p:spPr>
          <a:xfrm>
            <a:off x="658786" y="1167063"/>
            <a:ext cx="11017278" cy="4817812"/>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1417675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a:xfrm>
            <a:off x="658813" y="333374"/>
            <a:ext cx="11015615" cy="827088"/>
          </a:xfrm>
        </p:spPr>
        <p:txBody>
          <a:bodyPr/>
          <a:lstStyle/>
          <a:p>
            <a:r>
              <a:rPr lang="sv-SE"/>
              <a:t>Klicka här för att ändra mall för rubrikformat</a:t>
            </a:r>
            <a:endParaRPr lang="sv-SE" dirty="0"/>
          </a:p>
        </p:txBody>
      </p:sp>
      <p:sp>
        <p:nvSpPr>
          <p:cNvPr id="3" name="Platshållare för innehåll 2"/>
          <p:cNvSpPr>
            <a:spLocks noGrp="1"/>
          </p:cNvSpPr>
          <p:nvPr>
            <p:ph sz="half" idx="1"/>
          </p:nvPr>
        </p:nvSpPr>
        <p:spPr>
          <a:xfrm>
            <a:off x="658787" y="1167064"/>
            <a:ext cx="5437214" cy="4817812"/>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635750" y="1167064"/>
            <a:ext cx="5040313" cy="4817811"/>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2050A08B-CBFC-40B9-895E-14A77798D9EC}" type="datetime1">
              <a:rPr lang="sv-SE" smtClean="0"/>
              <a:t>2025-03-25</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E8645303-2AAE-45D1-913A-B06AE6474513}" type="slidenum">
              <a:rPr lang="sv-SE" smtClean="0"/>
              <a:t>‹#›</a:t>
            </a:fld>
            <a:endParaRPr lang="sv-SE" dirty="0"/>
          </a:p>
        </p:txBody>
      </p:sp>
    </p:spTree>
    <p:extLst>
      <p:ext uri="{BB962C8B-B14F-4D97-AF65-F5344CB8AC3E}">
        <p14:creationId xmlns:p14="http://schemas.microsoft.com/office/powerpoint/2010/main" val="1602744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med bild - Vit">
    <p:spTree>
      <p:nvGrpSpPr>
        <p:cNvPr id="1" name=""/>
        <p:cNvGrpSpPr/>
        <p:nvPr/>
      </p:nvGrpSpPr>
      <p:grpSpPr>
        <a:xfrm>
          <a:off x="0" y="0"/>
          <a:ext cx="0" cy="0"/>
          <a:chOff x="0" y="0"/>
          <a:chExt cx="0" cy="0"/>
        </a:xfrm>
      </p:grpSpPr>
      <p:sp>
        <p:nvSpPr>
          <p:cNvPr id="2" name="Rubrik 1"/>
          <p:cNvSpPr>
            <a:spLocks noGrp="1"/>
          </p:cNvSpPr>
          <p:nvPr>
            <p:ph type="title"/>
          </p:nvPr>
        </p:nvSpPr>
        <p:spPr>
          <a:xfrm>
            <a:off x="658814" y="333374"/>
            <a:ext cx="5437188" cy="827088"/>
          </a:xfrm>
        </p:spPr>
        <p:txBody>
          <a:bodyPr/>
          <a:lstStyle/>
          <a:p>
            <a:r>
              <a:rPr lang="sv-SE"/>
              <a:t>Klicka här för att ändra mall för rubrikformat</a:t>
            </a:r>
            <a:endParaRPr lang="sv-SE" dirty="0"/>
          </a:p>
        </p:txBody>
      </p:sp>
      <p:sp>
        <p:nvSpPr>
          <p:cNvPr id="3" name="Platshållare för innehåll 2"/>
          <p:cNvSpPr>
            <a:spLocks noGrp="1"/>
          </p:cNvSpPr>
          <p:nvPr>
            <p:ph sz="half" idx="1"/>
          </p:nvPr>
        </p:nvSpPr>
        <p:spPr>
          <a:xfrm>
            <a:off x="658787" y="1167064"/>
            <a:ext cx="5437214" cy="4817812"/>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1340E057-7916-4327-B304-9A9005A324CF}" type="datetime1">
              <a:rPr lang="sv-SE" smtClean="0"/>
              <a:t>2025-03-25</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E8645303-2AAE-45D1-913A-B06AE6474513}" type="slidenum">
              <a:rPr lang="sv-SE" smtClean="0"/>
              <a:t>‹#›</a:t>
            </a:fld>
            <a:endParaRPr lang="sv-SE" dirty="0"/>
          </a:p>
        </p:txBody>
      </p:sp>
      <p:sp>
        <p:nvSpPr>
          <p:cNvPr id="9" name="Platshållare för bild 8">
            <a:extLst>
              <a:ext uri="{FF2B5EF4-FFF2-40B4-BE49-F238E27FC236}">
                <a16:creationId xmlns:a16="http://schemas.microsoft.com/office/drawing/2014/main" id="{99C31FD2-D0DA-4168-84AF-2C1CBCE68D71}"/>
              </a:ext>
            </a:extLst>
          </p:cNvPr>
          <p:cNvSpPr>
            <a:spLocks noGrp="1"/>
          </p:cNvSpPr>
          <p:nvPr>
            <p:ph type="pic" sz="quarter" idx="13"/>
          </p:nvPr>
        </p:nvSpPr>
        <p:spPr>
          <a:xfrm>
            <a:off x="6635749" y="541420"/>
            <a:ext cx="5040314" cy="5443453"/>
          </a:xfrm>
        </p:spPr>
        <p:txBody>
          <a:bodyPr/>
          <a:lstStyle/>
          <a:p>
            <a:r>
              <a:rPr lang="sv-SE"/>
              <a:t>Klicka på ikonen för att lägga till en bild</a:t>
            </a:r>
          </a:p>
        </p:txBody>
      </p:sp>
    </p:spTree>
    <p:extLst>
      <p:ext uri="{BB962C8B-B14F-4D97-AF65-F5344CB8AC3E}">
        <p14:creationId xmlns:p14="http://schemas.microsoft.com/office/powerpoint/2010/main" val="7719456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med bild - Grå">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58814" y="333373"/>
            <a:ext cx="5437188" cy="827088"/>
          </a:xfrm>
        </p:spPr>
        <p:txBody>
          <a:bodyPr/>
          <a:lstStyle/>
          <a:p>
            <a:r>
              <a:rPr lang="sv-SE"/>
              <a:t>Klicka här för att ändra mall för rubrikformat</a:t>
            </a:r>
            <a:endParaRPr lang="sv-SE" dirty="0"/>
          </a:p>
        </p:txBody>
      </p:sp>
      <p:sp>
        <p:nvSpPr>
          <p:cNvPr id="3" name="Platshållare för innehåll 2"/>
          <p:cNvSpPr>
            <a:spLocks noGrp="1"/>
          </p:cNvSpPr>
          <p:nvPr>
            <p:ph sz="half" idx="1"/>
          </p:nvPr>
        </p:nvSpPr>
        <p:spPr>
          <a:xfrm>
            <a:off x="658787" y="1167064"/>
            <a:ext cx="5437214" cy="4817812"/>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0527D02E-A272-460E-BA6E-F677A4842FF4}" type="datetime1">
              <a:rPr lang="sv-SE" smtClean="0"/>
              <a:t>2025-03-25</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E8645303-2AAE-45D1-913A-B06AE6474513}" type="slidenum">
              <a:rPr lang="sv-SE" smtClean="0"/>
              <a:t>‹#›</a:t>
            </a:fld>
            <a:endParaRPr lang="sv-SE" dirty="0"/>
          </a:p>
        </p:txBody>
      </p:sp>
      <p:sp>
        <p:nvSpPr>
          <p:cNvPr id="9" name="Platshållare för bild 8">
            <a:extLst>
              <a:ext uri="{FF2B5EF4-FFF2-40B4-BE49-F238E27FC236}">
                <a16:creationId xmlns:a16="http://schemas.microsoft.com/office/drawing/2014/main" id="{99C31FD2-D0DA-4168-84AF-2C1CBCE68D71}"/>
              </a:ext>
            </a:extLst>
          </p:cNvPr>
          <p:cNvSpPr>
            <a:spLocks noGrp="1"/>
          </p:cNvSpPr>
          <p:nvPr>
            <p:ph type="pic" sz="quarter" idx="13"/>
          </p:nvPr>
        </p:nvSpPr>
        <p:spPr>
          <a:xfrm>
            <a:off x="6635748" y="541420"/>
            <a:ext cx="5040314" cy="5443452"/>
          </a:xfrm>
        </p:spPr>
        <p:txBody>
          <a:bodyPr/>
          <a:lstStyle/>
          <a:p>
            <a:r>
              <a:rPr lang="sv-SE"/>
              <a:t>Klicka på ikonen för att lägga till en bild</a:t>
            </a:r>
          </a:p>
        </p:txBody>
      </p:sp>
      <p:grpSp>
        <p:nvGrpSpPr>
          <p:cNvPr id="8" name="Grupp 7">
            <a:extLst>
              <a:ext uri="{FF2B5EF4-FFF2-40B4-BE49-F238E27FC236}">
                <a16:creationId xmlns:a16="http://schemas.microsoft.com/office/drawing/2014/main" id="{60532345-F85D-4DDE-9F6B-D9BD822505BB}"/>
              </a:ext>
            </a:extLst>
          </p:cNvPr>
          <p:cNvGrpSpPr/>
          <p:nvPr userDrawn="1"/>
        </p:nvGrpSpPr>
        <p:grpSpPr>
          <a:xfrm>
            <a:off x="0" y="0"/>
            <a:ext cx="12205855" cy="6871855"/>
            <a:chOff x="0" y="0"/>
            <a:chExt cx="12205855" cy="6871855"/>
          </a:xfrm>
        </p:grpSpPr>
        <p:sp>
          <p:nvSpPr>
            <p:cNvPr id="10" name="Rektangel 9">
              <a:extLst>
                <a:ext uri="{FF2B5EF4-FFF2-40B4-BE49-F238E27FC236}">
                  <a16:creationId xmlns:a16="http://schemas.microsoft.com/office/drawing/2014/main" id="{69703B7B-79B3-4AA8-8798-0E10F80656A2}"/>
                </a:ext>
              </a:extLst>
            </p:cNvPr>
            <p:cNvSpPr/>
            <p:nvPr userDrawn="1"/>
          </p:nvSpPr>
          <p:spPr>
            <a:xfrm>
              <a:off x="0"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C037E822-EA66-4D83-B0B8-21C92E7E699F}"/>
                </a:ext>
              </a:extLst>
            </p:cNvPr>
            <p:cNvSpPr/>
            <p:nvPr userDrawn="1"/>
          </p:nvSpPr>
          <p:spPr>
            <a:xfrm>
              <a:off x="12061855"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D359B182-40AF-46A0-9F2D-BB52CF53B944}"/>
                </a:ext>
              </a:extLst>
            </p:cNvPr>
            <p:cNvSpPr/>
            <p:nvPr userDrawn="1"/>
          </p:nvSpPr>
          <p:spPr>
            <a:xfrm>
              <a:off x="0" y="0"/>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a:extLst>
                <a:ext uri="{FF2B5EF4-FFF2-40B4-BE49-F238E27FC236}">
                  <a16:creationId xmlns:a16="http://schemas.microsoft.com/office/drawing/2014/main" id="{E5CF7AA6-9955-4F88-906A-AC7E993E8AB9}"/>
                </a:ext>
              </a:extLst>
            </p:cNvPr>
            <p:cNvSpPr/>
            <p:nvPr userDrawn="1"/>
          </p:nvSpPr>
          <p:spPr>
            <a:xfrm>
              <a:off x="0" y="6727855"/>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19520790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58812" y="1160463"/>
            <a:ext cx="5437187" cy="49897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58787" y="1710980"/>
            <a:ext cx="5437214" cy="427389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6635750" y="1160464"/>
            <a:ext cx="5038679" cy="49897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6635750" y="1710981"/>
            <a:ext cx="5038679" cy="4273893"/>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3AA6C462-8591-488A-9FD3-BBDCD7DD01DB}" type="datetime1">
              <a:rPr lang="sv-SE" smtClean="0"/>
              <a:t>2025-03-25</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E8645303-2AAE-45D1-913A-B06AE6474513}" type="slidenum">
              <a:rPr lang="sv-SE" smtClean="0"/>
              <a:t>‹#›</a:t>
            </a:fld>
            <a:endParaRPr lang="sv-SE" dirty="0"/>
          </a:p>
        </p:txBody>
      </p:sp>
      <p:sp>
        <p:nvSpPr>
          <p:cNvPr id="10" name="Rubrik 9"/>
          <p:cNvSpPr>
            <a:spLocks noGrp="1"/>
          </p:cNvSpPr>
          <p:nvPr>
            <p:ph type="title"/>
          </p:nvPr>
        </p:nvSpPr>
        <p:spPr/>
        <p:txBody>
          <a:bodyPr/>
          <a:lstStyle/>
          <a:p>
            <a:r>
              <a:rPr lang="sv-SE"/>
              <a:t>Klicka här för att ändra mall för rubrikformat</a:t>
            </a:r>
            <a:endParaRPr lang="sv-SE" dirty="0"/>
          </a:p>
        </p:txBody>
      </p:sp>
    </p:spTree>
    <p:extLst>
      <p:ext uri="{BB962C8B-B14F-4D97-AF65-F5344CB8AC3E}">
        <p14:creationId xmlns:p14="http://schemas.microsoft.com/office/powerpoint/2010/main" val="26809714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Endast rubrik - Vi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sv-SE" dirty="0"/>
          </a:p>
        </p:txBody>
      </p:sp>
      <p:sp>
        <p:nvSpPr>
          <p:cNvPr id="3" name="Platshållare för datum 2"/>
          <p:cNvSpPr>
            <a:spLocks noGrp="1"/>
          </p:cNvSpPr>
          <p:nvPr>
            <p:ph type="dt" sz="half" idx="10"/>
          </p:nvPr>
        </p:nvSpPr>
        <p:spPr/>
        <p:txBody>
          <a:bodyPr/>
          <a:lstStyle/>
          <a:p>
            <a:fld id="{6617330A-5AFB-4151-B356-0C3F24EDB60E}" type="datetime1">
              <a:rPr lang="sv-SE" smtClean="0"/>
              <a:t>2025-03-25</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E8645303-2AAE-45D1-913A-B06AE6474513}" type="slidenum">
              <a:rPr lang="sv-SE" smtClean="0"/>
              <a:t>‹#›</a:t>
            </a:fld>
            <a:endParaRPr lang="sv-SE" dirty="0"/>
          </a:p>
        </p:txBody>
      </p:sp>
    </p:spTree>
    <p:extLst>
      <p:ext uri="{BB962C8B-B14F-4D97-AF65-F5344CB8AC3E}">
        <p14:creationId xmlns:p14="http://schemas.microsoft.com/office/powerpoint/2010/main" val="20840604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Endast rubrik - Grå">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sv-SE" dirty="0"/>
          </a:p>
        </p:txBody>
      </p:sp>
      <p:sp>
        <p:nvSpPr>
          <p:cNvPr id="3" name="Platshållare för datum 2"/>
          <p:cNvSpPr>
            <a:spLocks noGrp="1"/>
          </p:cNvSpPr>
          <p:nvPr>
            <p:ph type="dt" sz="half" idx="10"/>
          </p:nvPr>
        </p:nvSpPr>
        <p:spPr/>
        <p:txBody>
          <a:bodyPr/>
          <a:lstStyle/>
          <a:p>
            <a:fld id="{172DD188-E850-4F9A-977D-1B79F1917EC7}" type="datetime1">
              <a:rPr lang="sv-SE" smtClean="0"/>
              <a:t>2025-03-25</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a:xfrm>
            <a:off x="5735424" y="6421299"/>
            <a:ext cx="432000" cy="144000"/>
          </a:xfrm>
        </p:spPr>
        <p:txBody>
          <a:bodyPr/>
          <a:lstStyle/>
          <a:p>
            <a:fld id="{E8645303-2AAE-45D1-913A-B06AE6474513}" type="slidenum">
              <a:rPr lang="sv-SE" smtClean="0"/>
              <a:t>‹#›</a:t>
            </a:fld>
            <a:endParaRPr lang="sv-SE" dirty="0"/>
          </a:p>
        </p:txBody>
      </p:sp>
      <p:grpSp>
        <p:nvGrpSpPr>
          <p:cNvPr id="6" name="Grupp 5">
            <a:extLst>
              <a:ext uri="{FF2B5EF4-FFF2-40B4-BE49-F238E27FC236}">
                <a16:creationId xmlns:a16="http://schemas.microsoft.com/office/drawing/2014/main" id="{D4BD8A53-AB0A-405E-BE59-65253FF50999}"/>
              </a:ext>
            </a:extLst>
          </p:cNvPr>
          <p:cNvGrpSpPr/>
          <p:nvPr userDrawn="1"/>
        </p:nvGrpSpPr>
        <p:grpSpPr>
          <a:xfrm>
            <a:off x="0" y="0"/>
            <a:ext cx="12205855" cy="6871855"/>
            <a:chOff x="0" y="0"/>
            <a:chExt cx="12205855" cy="6871855"/>
          </a:xfrm>
        </p:grpSpPr>
        <p:sp>
          <p:nvSpPr>
            <p:cNvPr id="7" name="Rektangel 6">
              <a:extLst>
                <a:ext uri="{FF2B5EF4-FFF2-40B4-BE49-F238E27FC236}">
                  <a16:creationId xmlns:a16="http://schemas.microsoft.com/office/drawing/2014/main" id="{A4335AB5-4A90-410A-BAA4-C465680A2356}"/>
                </a:ext>
              </a:extLst>
            </p:cNvPr>
            <p:cNvSpPr/>
            <p:nvPr userDrawn="1"/>
          </p:nvSpPr>
          <p:spPr>
            <a:xfrm>
              <a:off x="0"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A54E34EF-F78C-438C-8F56-42CF10EA9523}"/>
                </a:ext>
              </a:extLst>
            </p:cNvPr>
            <p:cNvSpPr/>
            <p:nvPr userDrawn="1"/>
          </p:nvSpPr>
          <p:spPr>
            <a:xfrm>
              <a:off x="12061855"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id="{E47C5FC4-4B65-4F02-A460-4FF76F6AADA0}"/>
                </a:ext>
              </a:extLst>
            </p:cNvPr>
            <p:cNvSpPr/>
            <p:nvPr userDrawn="1"/>
          </p:nvSpPr>
          <p:spPr>
            <a:xfrm>
              <a:off x="0" y="0"/>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ktangel 9">
              <a:extLst>
                <a:ext uri="{FF2B5EF4-FFF2-40B4-BE49-F238E27FC236}">
                  <a16:creationId xmlns:a16="http://schemas.microsoft.com/office/drawing/2014/main" id="{8453CD52-B97D-4763-8676-0E084A72B0B9}"/>
                </a:ext>
              </a:extLst>
            </p:cNvPr>
            <p:cNvSpPr/>
            <p:nvPr userDrawn="1"/>
          </p:nvSpPr>
          <p:spPr>
            <a:xfrm>
              <a:off x="0" y="6727855"/>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170671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7" name="Rubrik 6"/>
          <p:cNvSpPr>
            <a:spLocks noGrp="1"/>
          </p:cNvSpPr>
          <p:nvPr>
            <p:ph type="title"/>
          </p:nvPr>
        </p:nvSpPr>
        <p:spPr/>
        <p:txBody>
          <a:bodyPr/>
          <a:lstStyle/>
          <a:p>
            <a:r>
              <a:rPr lang="sv-SE"/>
              <a:t>Klicka här för att ändra mall för rubrikformat</a:t>
            </a:r>
            <a:endParaRPr lang="sv-SE" dirty="0"/>
          </a:p>
        </p:txBody>
      </p:sp>
      <p:sp>
        <p:nvSpPr>
          <p:cNvPr id="8" name="Platshållare för datum 7"/>
          <p:cNvSpPr>
            <a:spLocks noGrp="1"/>
          </p:cNvSpPr>
          <p:nvPr>
            <p:ph type="dt" sz="half" idx="10"/>
          </p:nvPr>
        </p:nvSpPr>
        <p:spPr/>
        <p:txBody>
          <a:bodyPr/>
          <a:lstStyle/>
          <a:p>
            <a:fld id="{2606BE13-C926-4A0E-B5EC-BAB08E616682}" type="datetime1">
              <a:rPr lang="sv-SE" smtClean="0"/>
              <a:t>2025-03-25</a:t>
            </a:fld>
            <a:endParaRPr lang="sv-SE" dirty="0"/>
          </a:p>
        </p:txBody>
      </p:sp>
      <p:sp>
        <p:nvSpPr>
          <p:cNvPr id="9" name="Platshållare för sidfot 8"/>
          <p:cNvSpPr>
            <a:spLocks noGrp="1"/>
          </p:cNvSpPr>
          <p:nvPr>
            <p:ph type="ftr" sz="quarter" idx="11"/>
          </p:nvPr>
        </p:nvSpPr>
        <p:spPr/>
        <p:txBody>
          <a:bodyPr/>
          <a:lstStyle/>
          <a:p>
            <a:endParaRPr lang="sv-SE" dirty="0"/>
          </a:p>
        </p:txBody>
      </p:sp>
      <p:sp>
        <p:nvSpPr>
          <p:cNvPr id="10" name="Platshållare för bildnummer 9"/>
          <p:cNvSpPr>
            <a:spLocks noGrp="1"/>
          </p:cNvSpPr>
          <p:nvPr>
            <p:ph type="sldNum" sz="quarter" idx="12"/>
          </p:nvPr>
        </p:nvSpPr>
        <p:spPr/>
        <p:txBody>
          <a:bodyPr/>
          <a:lstStyle/>
          <a:p>
            <a:fld id="{E8645303-2AAE-45D1-913A-B06AE6474513}" type="slidenum">
              <a:rPr lang="sv-SE" smtClean="0"/>
              <a:t>‹#›</a:t>
            </a:fld>
            <a:endParaRPr lang="sv-SE" dirty="0"/>
          </a:p>
        </p:txBody>
      </p:sp>
      <p:sp>
        <p:nvSpPr>
          <p:cNvPr id="12" name="Platshållare för innehåll 11"/>
          <p:cNvSpPr>
            <a:spLocks noGrp="1"/>
          </p:cNvSpPr>
          <p:nvPr>
            <p:ph sz="quarter" idx="13"/>
          </p:nvPr>
        </p:nvSpPr>
        <p:spPr>
          <a:xfrm>
            <a:off x="658786" y="1167063"/>
            <a:ext cx="11017278" cy="48178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6909222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93897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Utfallande bild">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71756179-AF91-4717-A155-C1B2C108BD06}"/>
              </a:ext>
            </a:extLst>
          </p:cNvPr>
          <p:cNvSpPr>
            <a:spLocks noGrp="1"/>
          </p:cNvSpPr>
          <p:nvPr>
            <p:ph type="pic" sz="quarter" idx="10"/>
          </p:nvPr>
        </p:nvSpPr>
        <p:spPr>
          <a:xfrm>
            <a:off x="144000" y="144000"/>
            <a:ext cx="11917855" cy="6583855"/>
          </a:xfrm>
        </p:spPr>
        <p:txBody>
          <a:bodyPr/>
          <a:lstStyle/>
          <a:p>
            <a:r>
              <a:rPr lang="sv-SE"/>
              <a:t>Klicka på ikonen för att lägga till en bild</a:t>
            </a:r>
          </a:p>
        </p:txBody>
      </p:sp>
      <p:grpSp>
        <p:nvGrpSpPr>
          <p:cNvPr id="4" name="Grupp 3">
            <a:extLst>
              <a:ext uri="{FF2B5EF4-FFF2-40B4-BE49-F238E27FC236}">
                <a16:creationId xmlns:a16="http://schemas.microsoft.com/office/drawing/2014/main" id="{09DD4D45-64BD-4C43-B293-29CE04146F56}"/>
              </a:ext>
            </a:extLst>
          </p:cNvPr>
          <p:cNvGrpSpPr/>
          <p:nvPr userDrawn="1"/>
        </p:nvGrpSpPr>
        <p:grpSpPr>
          <a:xfrm>
            <a:off x="0" y="0"/>
            <a:ext cx="12205855" cy="6871855"/>
            <a:chOff x="0" y="0"/>
            <a:chExt cx="12205855" cy="6871855"/>
          </a:xfrm>
        </p:grpSpPr>
        <p:sp>
          <p:nvSpPr>
            <p:cNvPr id="5" name="Rektangel 4">
              <a:extLst>
                <a:ext uri="{FF2B5EF4-FFF2-40B4-BE49-F238E27FC236}">
                  <a16:creationId xmlns:a16="http://schemas.microsoft.com/office/drawing/2014/main" id="{EF3DF00A-C3E6-4959-9C5F-CE6AF74EB6FD}"/>
                </a:ext>
              </a:extLst>
            </p:cNvPr>
            <p:cNvSpPr/>
            <p:nvPr userDrawn="1"/>
          </p:nvSpPr>
          <p:spPr>
            <a:xfrm>
              <a:off x="0"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ektangel 5">
              <a:extLst>
                <a:ext uri="{FF2B5EF4-FFF2-40B4-BE49-F238E27FC236}">
                  <a16:creationId xmlns:a16="http://schemas.microsoft.com/office/drawing/2014/main" id="{8D482C33-3704-4485-94AA-3CAAD31D4C42}"/>
                </a:ext>
              </a:extLst>
            </p:cNvPr>
            <p:cNvSpPr/>
            <p:nvPr userDrawn="1"/>
          </p:nvSpPr>
          <p:spPr>
            <a:xfrm>
              <a:off x="12061855"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ektangel 6">
              <a:extLst>
                <a:ext uri="{FF2B5EF4-FFF2-40B4-BE49-F238E27FC236}">
                  <a16:creationId xmlns:a16="http://schemas.microsoft.com/office/drawing/2014/main" id="{8F36B64D-F97B-4827-91D0-DCD37849F14D}"/>
                </a:ext>
              </a:extLst>
            </p:cNvPr>
            <p:cNvSpPr/>
            <p:nvPr userDrawn="1"/>
          </p:nvSpPr>
          <p:spPr>
            <a:xfrm>
              <a:off x="0" y="0"/>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45DA1BB7-6F30-4B24-9070-81D5F671B7A0}"/>
                </a:ext>
              </a:extLst>
            </p:cNvPr>
            <p:cNvSpPr/>
            <p:nvPr userDrawn="1"/>
          </p:nvSpPr>
          <p:spPr>
            <a:xfrm>
              <a:off x="0" y="6727855"/>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42171614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Avslutning">
    <p:bg>
      <p:bgPr>
        <a:solidFill>
          <a:schemeClr val="accent1"/>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4000" b="1">
                <a:solidFill>
                  <a:schemeClr val="bg1"/>
                </a:solidFill>
              </a:defRPr>
            </a:lvl1pPr>
          </a:lstStyle>
          <a:p>
            <a:r>
              <a:rPr lang="sv-SE"/>
              <a:t>Klicka här för att ändra mall för rubrikformat</a:t>
            </a:r>
            <a:endParaRPr lang="sv-SE" dirty="0"/>
          </a:p>
        </p:txBody>
      </p:sp>
      <p:sp>
        <p:nvSpPr>
          <p:cNvPr id="3" name="Underrubrik 2"/>
          <p:cNvSpPr>
            <a:spLocks noGrp="1"/>
          </p:cNvSpPr>
          <p:nvPr>
            <p:ph type="subTitle" idx="1"/>
          </p:nvPr>
        </p:nvSpPr>
        <p:spPr>
          <a:xfrm>
            <a:off x="1524000" y="3602038"/>
            <a:ext cx="9144000" cy="1655762"/>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pic>
        <p:nvPicPr>
          <p:cNvPr id="6" name="Bildobjekt 5">
            <a:extLst>
              <a:ext uri="{FF2B5EF4-FFF2-40B4-BE49-F238E27FC236}">
                <a16:creationId xmlns:a16="http://schemas.microsoft.com/office/drawing/2014/main" id="{9FAC663C-B9B5-41CC-A0F9-E090F55EEF2E}"/>
              </a:ext>
            </a:extLst>
          </p:cNvPr>
          <p:cNvPicPr>
            <a:picLocks noChangeAspect="1"/>
          </p:cNvPicPr>
          <p:nvPr userDrawn="1"/>
        </p:nvPicPr>
        <p:blipFill>
          <a:blip r:embed="rId2"/>
          <a:stretch>
            <a:fillRect/>
          </a:stretch>
        </p:blipFill>
        <p:spPr>
          <a:xfrm>
            <a:off x="4926000" y="5886993"/>
            <a:ext cx="2340000" cy="537748"/>
          </a:xfrm>
          <a:prstGeom prst="rect">
            <a:avLst/>
          </a:prstGeom>
        </p:spPr>
      </p:pic>
      <p:pic>
        <p:nvPicPr>
          <p:cNvPr id="10" name="Bildobjekt 9">
            <a:extLst>
              <a:ext uri="{FF2B5EF4-FFF2-40B4-BE49-F238E27FC236}">
                <a16:creationId xmlns:a16="http://schemas.microsoft.com/office/drawing/2014/main" id="{76C3DCFF-9DCD-4BBB-BC2C-E825379600C8}"/>
              </a:ext>
            </a:extLst>
          </p:cNvPr>
          <p:cNvPicPr>
            <a:picLocks noChangeAspect="1"/>
          </p:cNvPicPr>
          <p:nvPr userDrawn="1"/>
        </p:nvPicPr>
        <p:blipFill rotWithShape="1">
          <a:blip r:embed="rId3">
            <a:lum bright="-10000"/>
          </a:blip>
          <a:srcRect r="5247" b="5570"/>
          <a:stretch/>
        </p:blipFill>
        <p:spPr>
          <a:xfrm rot="10800000">
            <a:off x="-1" y="-2"/>
            <a:ext cx="3195487" cy="3667221"/>
          </a:xfrm>
          <a:prstGeom prst="rect">
            <a:avLst/>
          </a:prstGeom>
          <a:noFill/>
        </p:spPr>
      </p:pic>
      <p:grpSp>
        <p:nvGrpSpPr>
          <p:cNvPr id="7" name="Grupp 6">
            <a:extLst>
              <a:ext uri="{FF2B5EF4-FFF2-40B4-BE49-F238E27FC236}">
                <a16:creationId xmlns:a16="http://schemas.microsoft.com/office/drawing/2014/main" id="{66479B5F-4A28-489A-B4AE-90E591AD5625}"/>
              </a:ext>
            </a:extLst>
          </p:cNvPr>
          <p:cNvGrpSpPr/>
          <p:nvPr userDrawn="1"/>
        </p:nvGrpSpPr>
        <p:grpSpPr>
          <a:xfrm>
            <a:off x="0" y="0"/>
            <a:ext cx="12205855" cy="6871855"/>
            <a:chOff x="0" y="0"/>
            <a:chExt cx="12205855" cy="6871855"/>
          </a:xfrm>
        </p:grpSpPr>
        <p:sp>
          <p:nvSpPr>
            <p:cNvPr id="8" name="Rektangel 7">
              <a:extLst>
                <a:ext uri="{FF2B5EF4-FFF2-40B4-BE49-F238E27FC236}">
                  <a16:creationId xmlns:a16="http://schemas.microsoft.com/office/drawing/2014/main" id="{53851989-B206-414E-9192-0B4AF0D52BA1}"/>
                </a:ext>
              </a:extLst>
            </p:cNvPr>
            <p:cNvSpPr/>
            <p:nvPr userDrawn="1"/>
          </p:nvSpPr>
          <p:spPr>
            <a:xfrm>
              <a:off x="0"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id="{AD1C501B-E7BE-41B7-938C-5CF5EA4D43C3}"/>
                </a:ext>
              </a:extLst>
            </p:cNvPr>
            <p:cNvSpPr/>
            <p:nvPr userDrawn="1"/>
          </p:nvSpPr>
          <p:spPr>
            <a:xfrm>
              <a:off x="12061855"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A349E1C4-9DB6-4826-9683-0742CE27AFA8}"/>
                </a:ext>
              </a:extLst>
            </p:cNvPr>
            <p:cNvSpPr/>
            <p:nvPr userDrawn="1"/>
          </p:nvSpPr>
          <p:spPr>
            <a:xfrm>
              <a:off x="0" y="0"/>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49023ADD-5B16-4C0A-BDA6-E149B0D5D971}"/>
                </a:ext>
              </a:extLst>
            </p:cNvPr>
            <p:cNvSpPr/>
            <p:nvPr userDrawn="1"/>
          </p:nvSpPr>
          <p:spPr>
            <a:xfrm>
              <a:off x="0" y="6727855"/>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731185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a:xfrm>
            <a:off x="658813" y="333374"/>
            <a:ext cx="11015615" cy="827088"/>
          </a:xfrm>
        </p:spPr>
        <p:txBody>
          <a:bodyPr/>
          <a:lstStyle/>
          <a:p>
            <a:r>
              <a:rPr lang="sv-SE"/>
              <a:t>Klicka här för att ändra mall för rubrikformat</a:t>
            </a:r>
            <a:endParaRPr lang="sv-SE" dirty="0"/>
          </a:p>
        </p:txBody>
      </p:sp>
      <p:sp>
        <p:nvSpPr>
          <p:cNvPr id="3" name="Platshållare för innehåll 2"/>
          <p:cNvSpPr>
            <a:spLocks noGrp="1"/>
          </p:cNvSpPr>
          <p:nvPr>
            <p:ph sz="half" idx="1"/>
          </p:nvPr>
        </p:nvSpPr>
        <p:spPr>
          <a:xfrm>
            <a:off x="658787" y="1167064"/>
            <a:ext cx="5437214" cy="48178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635750" y="1167064"/>
            <a:ext cx="5040313" cy="4817811"/>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B09B2D93-3759-47EA-9D99-E3FD6D171E0B}" type="datetime1">
              <a:rPr lang="sv-SE" smtClean="0"/>
              <a:t>2025-03-25</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E8645303-2AAE-45D1-913A-B06AE6474513}" type="slidenum">
              <a:rPr lang="sv-SE" smtClean="0"/>
              <a:t>‹#›</a:t>
            </a:fld>
            <a:endParaRPr lang="sv-SE" dirty="0"/>
          </a:p>
        </p:txBody>
      </p:sp>
    </p:spTree>
    <p:extLst>
      <p:ext uri="{BB962C8B-B14F-4D97-AF65-F5344CB8AC3E}">
        <p14:creationId xmlns:p14="http://schemas.microsoft.com/office/powerpoint/2010/main" val="1807760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med bild - Vit">
    <p:spTree>
      <p:nvGrpSpPr>
        <p:cNvPr id="1" name=""/>
        <p:cNvGrpSpPr/>
        <p:nvPr/>
      </p:nvGrpSpPr>
      <p:grpSpPr>
        <a:xfrm>
          <a:off x="0" y="0"/>
          <a:ext cx="0" cy="0"/>
          <a:chOff x="0" y="0"/>
          <a:chExt cx="0" cy="0"/>
        </a:xfrm>
      </p:grpSpPr>
      <p:sp>
        <p:nvSpPr>
          <p:cNvPr id="2" name="Rubrik 1"/>
          <p:cNvSpPr>
            <a:spLocks noGrp="1"/>
          </p:cNvSpPr>
          <p:nvPr>
            <p:ph type="title"/>
          </p:nvPr>
        </p:nvSpPr>
        <p:spPr>
          <a:xfrm>
            <a:off x="658814" y="333374"/>
            <a:ext cx="5437188" cy="827088"/>
          </a:xfrm>
        </p:spPr>
        <p:txBody>
          <a:bodyPr/>
          <a:lstStyle/>
          <a:p>
            <a:r>
              <a:rPr lang="sv-SE"/>
              <a:t>Klicka här för att ändra mall för rubrikformat</a:t>
            </a:r>
            <a:endParaRPr lang="sv-SE" dirty="0"/>
          </a:p>
        </p:txBody>
      </p:sp>
      <p:sp>
        <p:nvSpPr>
          <p:cNvPr id="3" name="Platshållare för innehåll 2"/>
          <p:cNvSpPr>
            <a:spLocks noGrp="1"/>
          </p:cNvSpPr>
          <p:nvPr>
            <p:ph sz="half" idx="1"/>
          </p:nvPr>
        </p:nvSpPr>
        <p:spPr>
          <a:xfrm>
            <a:off x="658787" y="1167064"/>
            <a:ext cx="5437214" cy="48178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C0A04333-20F2-4ED6-AE45-E5EEB815C371}" type="datetime1">
              <a:rPr lang="sv-SE" smtClean="0"/>
              <a:t>2025-03-25</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E8645303-2AAE-45D1-913A-B06AE6474513}" type="slidenum">
              <a:rPr lang="sv-SE" smtClean="0"/>
              <a:t>‹#›</a:t>
            </a:fld>
            <a:endParaRPr lang="sv-SE" dirty="0"/>
          </a:p>
        </p:txBody>
      </p:sp>
      <p:sp>
        <p:nvSpPr>
          <p:cNvPr id="9" name="Platshållare för bild 8">
            <a:extLst>
              <a:ext uri="{FF2B5EF4-FFF2-40B4-BE49-F238E27FC236}">
                <a16:creationId xmlns:a16="http://schemas.microsoft.com/office/drawing/2014/main" id="{99C31FD2-D0DA-4168-84AF-2C1CBCE68D71}"/>
              </a:ext>
            </a:extLst>
          </p:cNvPr>
          <p:cNvSpPr>
            <a:spLocks noGrp="1"/>
          </p:cNvSpPr>
          <p:nvPr>
            <p:ph type="pic" sz="quarter" idx="13"/>
          </p:nvPr>
        </p:nvSpPr>
        <p:spPr>
          <a:xfrm>
            <a:off x="6635749" y="541420"/>
            <a:ext cx="5040314" cy="5443453"/>
          </a:xfrm>
        </p:spPr>
        <p:txBody>
          <a:bodyPr/>
          <a:lstStyle/>
          <a:p>
            <a:r>
              <a:rPr lang="sv-SE"/>
              <a:t>Klicka på ikonen för att lägga till en bild</a:t>
            </a:r>
          </a:p>
        </p:txBody>
      </p:sp>
    </p:spTree>
    <p:extLst>
      <p:ext uri="{BB962C8B-B14F-4D97-AF65-F5344CB8AC3E}">
        <p14:creationId xmlns:p14="http://schemas.microsoft.com/office/powerpoint/2010/main" val="2560394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med bild - Grå">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58814" y="333373"/>
            <a:ext cx="5437188" cy="827088"/>
          </a:xfrm>
        </p:spPr>
        <p:txBody>
          <a:bodyPr/>
          <a:lstStyle/>
          <a:p>
            <a:r>
              <a:rPr lang="sv-SE"/>
              <a:t>Klicka här för att ändra mall för rubrikformat</a:t>
            </a:r>
            <a:endParaRPr lang="sv-SE" dirty="0"/>
          </a:p>
        </p:txBody>
      </p:sp>
      <p:sp>
        <p:nvSpPr>
          <p:cNvPr id="3" name="Platshållare för innehåll 2"/>
          <p:cNvSpPr>
            <a:spLocks noGrp="1"/>
          </p:cNvSpPr>
          <p:nvPr>
            <p:ph sz="half" idx="1"/>
          </p:nvPr>
        </p:nvSpPr>
        <p:spPr>
          <a:xfrm>
            <a:off x="658787" y="1167064"/>
            <a:ext cx="5437214" cy="48178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C196889E-5A22-4C35-81FB-1DD5C8A2B82C}" type="datetime1">
              <a:rPr lang="sv-SE" smtClean="0"/>
              <a:t>2025-03-25</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E8645303-2AAE-45D1-913A-B06AE6474513}" type="slidenum">
              <a:rPr lang="sv-SE" smtClean="0"/>
              <a:t>‹#›</a:t>
            </a:fld>
            <a:endParaRPr lang="sv-SE" dirty="0"/>
          </a:p>
        </p:txBody>
      </p:sp>
      <p:sp>
        <p:nvSpPr>
          <p:cNvPr id="9" name="Platshållare för bild 8">
            <a:extLst>
              <a:ext uri="{FF2B5EF4-FFF2-40B4-BE49-F238E27FC236}">
                <a16:creationId xmlns:a16="http://schemas.microsoft.com/office/drawing/2014/main" id="{99C31FD2-D0DA-4168-84AF-2C1CBCE68D71}"/>
              </a:ext>
            </a:extLst>
          </p:cNvPr>
          <p:cNvSpPr>
            <a:spLocks noGrp="1"/>
          </p:cNvSpPr>
          <p:nvPr>
            <p:ph type="pic" sz="quarter" idx="13"/>
          </p:nvPr>
        </p:nvSpPr>
        <p:spPr>
          <a:xfrm>
            <a:off x="6635748" y="541420"/>
            <a:ext cx="5040314" cy="5443452"/>
          </a:xfrm>
        </p:spPr>
        <p:txBody>
          <a:bodyPr/>
          <a:lstStyle/>
          <a:p>
            <a:r>
              <a:rPr lang="sv-SE"/>
              <a:t>Klicka på ikonen för att lägga till en bild</a:t>
            </a:r>
          </a:p>
        </p:txBody>
      </p:sp>
      <p:grpSp>
        <p:nvGrpSpPr>
          <p:cNvPr id="8" name="Grupp 7">
            <a:extLst>
              <a:ext uri="{FF2B5EF4-FFF2-40B4-BE49-F238E27FC236}">
                <a16:creationId xmlns:a16="http://schemas.microsoft.com/office/drawing/2014/main" id="{60532345-F85D-4DDE-9F6B-D9BD822505BB}"/>
              </a:ext>
            </a:extLst>
          </p:cNvPr>
          <p:cNvGrpSpPr/>
          <p:nvPr userDrawn="1"/>
        </p:nvGrpSpPr>
        <p:grpSpPr>
          <a:xfrm>
            <a:off x="0" y="0"/>
            <a:ext cx="12205855" cy="6871855"/>
            <a:chOff x="0" y="0"/>
            <a:chExt cx="12205855" cy="6871855"/>
          </a:xfrm>
        </p:grpSpPr>
        <p:sp>
          <p:nvSpPr>
            <p:cNvPr id="10" name="Rektangel 9">
              <a:extLst>
                <a:ext uri="{FF2B5EF4-FFF2-40B4-BE49-F238E27FC236}">
                  <a16:creationId xmlns:a16="http://schemas.microsoft.com/office/drawing/2014/main" id="{69703B7B-79B3-4AA8-8798-0E10F80656A2}"/>
                </a:ext>
              </a:extLst>
            </p:cNvPr>
            <p:cNvSpPr/>
            <p:nvPr userDrawn="1"/>
          </p:nvSpPr>
          <p:spPr>
            <a:xfrm>
              <a:off x="0"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C037E822-EA66-4D83-B0B8-21C92E7E699F}"/>
                </a:ext>
              </a:extLst>
            </p:cNvPr>
            <p:cNvSpPr/>
            <p:nvPr userDrawn="1"/>
          </p:nvSpPr>
          <p:spPr>
            <a:xfrm>
              <a:off x="12061855"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D359B182-40AF-46A0-9F2D-BB52CF53B944}"/>
                </a:ext>
              </a:extLst>
            </p:cNvPr>
            <p:cNvSpPr/>
            <p:nvPr userDrawn="1"/>
          </p:nvSpPr>
          <p:spPr>
            <a:xfrm>
              <a:off x="0" y="0"/>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a:extLst>
                <a:ext uri="{FF2B5EF4-FFF2-40B4-BE49-F238E27FC236}">
                  <a16:creationId xmlns:a16="http://schemas.microsoft.com/office/drawing/2014/main" id="{E5CF7AA6-9955-4F88-906A-AC7E993E8AB9}"/>
                </a:ext>
              </a:extLst>
            </p:cNvPr>
            <p:cNvSpPr/>
            <p:nvPr userDrawn="1"/>
          </p:nvSpPr>
          <p:spPr>
            <a:xfrm>
              <a:off x="0" y="6727855"/>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1000099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58812" y="1160463"/>
            <a:ext cx="5437187" cy="49897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658787" y="1710980"/>
            <a:ext cx="5437214" cy="427389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6635750" y="1160464"/>
            <a:ext cx="5038679" cy="49897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635750" y="1710981"/>
            <a:ext cx="5038679" cy="427389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2E121448-2CA6-496E-8FC9-514680116CDD}" type="datetime1">
              <a:rPr lang="sv-SE" smtClean="0"/>
              <a:t>2025-03-25</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E8645303-2AAE-45D1-913A-B06AE6474513}" type="slidenum">
              <a:rPr lang="sv-SE" smtClean="0"/>
              <a:t>‹#›</a:t>
            </a:fld>
            <a:endParaRPr lang="sv-SE" dirty="0"/>
          </a:p>
        </p:txBody>
      </p:sp>
      <p:sp>
        <p:nvSpPr>
          <p:cNvPr id="10" name="Rubrik 9"/>
          <p:cNvSpPr>
            <a:spLocks noGrp="1"/>
          </p:cNvSpPr>
          <p:nvPr>
            <p:ph type="title"/>
          </p:nvPr>
        </p:nvSpPr>
        <p:spPr/>
        <p:txBody>
          <a:bodyPr/>
          <a:lstStyle/>
          <a:p>
            <a:r>
              <a:rPr lang="sv-SE"/>
              <a:t>Klicka här för att ändra mall för rubrikformat</a:t>
            </a:r>
            <a:endParaRPr lang="sv-SE" dirty="0"/>
          </a:p>
        </p:txBody>
      </p:sp>
    </p:spTree>
    <p:extLst>
      <p:ext uri="{BB962C8B-B14F-4D97-AF65-F5344CB8AC3E}">
        <p14:creationId xmlns:p14="http://schemas.microsoft.com/office/powerpoint/2010/main" val="1638976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Endast rubrik - Vi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sv-SE" dirty="0"/>
          </a:p>
        </p:txBody>
      </p:sp>
      <p:sp>
        <p:nvSpPr>
          <p:cNvPr id="3" name="Platshållare för datum 2"/>
          <p:cNvSpPr>
            <a:spLocks noGrp="1"/>
          </p:cNvSpPr>
          <p:nvPr>
            <p:ph type="dt" sz="half" idx="10"/>
          </p:nvPr>
        </p:nvSpPr>
        <p:spPr/>
        <p:txBody>
          <a:bodyPr/>
          <a:lstStyle/>
          <a:p>
            <a:fld id="{4B958B05-1CCC-4740-A5C5-EC4EBC589CBD}" type="datetime1">
              <a:rPr lang="sv-SE" smtClean="0"/>
              <a:t>2025-03-25</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E8645303-2AAE-45D1-913A-B06AE6474513}" type="slidenum">
              <a:rPr lang="sv-SE" smtClean="0"/>
              <a:t>‹#›</a:t>
            </a:fld>
            <a:endParaRPr lang="sv-SE" dirty="0"/>
          </a:p>
        </p:txBody>
      </p:sp>
    </p:spTree>
    <p:extLst>
      <p:ext uri="{BB962C8B-B14F-4D97-AF65-F5344CB8AC3E}">
        <p14:creationId xmlns:p14="http://schemas.microsoft.com/office/powerpoint/2010/main" val="2582784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Endast rubrik - Grå">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sv-SE" dirty="0"/>
          </a:p>
        </p:txBody>
      </p:sp>
      <p:sp>
        <p:nvSpPr>
          <p:cNvPr id="3" name="Platshållare för datum 2"/>
          <p:cNvSpPr>
            <a:spLocks noGrp="1"/>
          </p:cNvSpPr>
          <p:nvPr>
            <p:ph type="dt" sz="half" idx="10"/>
          </p:nvPr>
        </p:nvSpPr>
        <p:spPr/>
        <p:txBody>
          <a:bodyPr/>
          <a:lstStyle/>
          <a:p>
            <a:fld id="{B47DBAC3-F7B8-42A6-ACBD-D25CA7E7F875}" type="datetime1">
              <a:rPr lang="sv-SE" smtClean="0"/>
              <a:t>2025-03-25</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a:xfrm>
            <a:off x="5735424" y="6421299"/>
            <a:ext cx="432000" cy="144000"/>
          </a:xfrm>
        </p:spPr>
        <p:txBody>
          <a:bodyPr/>
          <a:lstStyle/>
          <a:p>
            <a:fld id="{E8645303-2AAE-45D1-913A-B06AE6474513}" type="slidenum">
              <a:rPr lang="sv-SE" smtClean="0"/>
              <a:t>‹#›</a:t>
            </a:fld>
            <a:endParaRPr lang="sv-SE" dirty="0"/>
          </a:p>
        </p:txBody>
      </p:sp>
      <p:grpSp>
        <p:nvGrpSpPr>
          <p:cNvPr id="6" name="Grupp 5">
            <a:extLst>
              <a:ext uri="{FF2B5EF4-FFF2-40B4-BE49-F238E27FC236}">
                <a16:creationId xmlns:a16="http://schemas.microsoft.com/office/drawing/2014/main" id="{D4BD8A53-AB0A-405E-BE59-65253FF50999}"/>
              </a:ext>
            </a:extLst>
          </p:cNvPr>
          <p:cNvGrpSpPr/>
          <p:nvPr userDrawn="1"/>
        </p:nvGrpSpPr>
        <p:grpSpPr>
          <a:xfrm>
            <a:off x="0" y="0"/>
            <a:ext cx="12205855" cy="6871855"/>
            <a:chOff x="0" y="0"/>
            <a:chExt cx="12205855" cy="6871855"/>
          </a:xfrm>
        </p:grpSpPr>
        <p:sp>
          <p:nvSpPr>
            <p:cNvPr id="7" name="Rektangel 6">
              <a:extLst>
                <a:ext uri="{FF2B5EF4-FFF2-40B4-BE49-F238E27FC236}">
                  <a16:creationId xmlns:a16="http://schemas.microsoft.com/office/drawing/2014/main" id="{A4335AB5-4A90-410A-BAA4-C465680A2356}"/>
                </a:ext>
              </a:extLst>
            </p:cNvPr>
            <p:cNvSpPr/>
            <p:nvPr userDrawn="1"/>
          </p:nvSpPr>
          <p:spPr>
            <a:xfrm>
              <a:off x="0"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A54E34EF-F78C-438C-8F56-42CF10EA9523}"/>
                </a:ext>
              </a:extLst>
            </p:cNvPr>
            <p:cNvSpPr/>
            <p:nvPr userDrawn="1"/>
          </p:nvSpPr>
          <p:spPr>
            <a:xfrm>
              <a:off x="12061855" y="0"/>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id="{E47C5FC4-4B65-4F02-A460-4FF76F6AADA0}"/>
                </a:ext>
              </a:extLst>
            </p:cNvPr>
            <p:cNvSpPr/>
            <p:nvPr userDrawn="1"/>
          </p:nvSpPr>
          <p:spPr>
            <a:xfrm>
              <a:off x="0" y="0"/>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ktangel 9">
              <a:extLst>
                <a:ext uri="{FF2B5EF4-FFF2-40B4-BE49-F238E27FC236}">
                  <a16:creationId xmlns:a16="http://schemas.microsoft.com/office/drawing/2014/main" id="{8453CD52-B97D-4763-8676-0E084A72B0B9}"/>
                </a:ext>
              </a:extLst>
            </p:cNvPr>
            <p:cNvSpPr/>
            <p:nvPr userDrawn="1"/>
          </p:nvSpPr>
          <p:spPr>
            <a:xfrm>
              <a:off x="0" y="6727855"/>
              <a:ext cx="121932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1576128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007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58813" y="333375"/>
            <a:ext cx="11015616" cy="827088"/>
          </a:xfrm>
          <a:prstGeom prst="rect">
            <a:avLst/>
          </a:prstGeom>
        </p:spPr>
        <p:txBody>
          <a:bodyPr vert="horz" lIns="0" tIns="0" rIns="0" bIns="0" rtlCol="0" anchor="b" anchorCtr="0">
            <a:noAutofit/>
          </a:bodyPr>
          <a:lstStyle/>
          <a:p>
            <a:r>
              <a:rPr lang="sv-SE" dirty="0"/>
              <a:t>Klicka här för att ändra format</a:t>
            </a:r>
          </a:p>
        </p:txBody>
      </p:sp>
      <p:sp>
        <p:nvSpPr>
          <p:cNvPr id="3" name="Platshållare för text 2"/>
          <p:cNvSpPr>
            <a:spLocks noGrp="1"/>
          </p:cNvSpPr>
          <p:nvPr>
            <p:ph type="body" idx="1"/>
          </p:nvPr>
        </p:nvSpPr>
        <p:spPr>
          <a:xfrm>
            <a:off x="658786" y="1167063"/>
            <a:ext cx="11017278" cy="4817812"/>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0400" y="6421299"/>
            <a:ext cx="684000" cy="144000"/>
          </a:xfrm>
          <a:prstGeom prst="rect">
            <a:avLst/>
          </a:prstGeom>
        </p:spPr>
        <p:txBody>
          <a:bodyPr vert="horz" lIns="0" tIns="0" rIns="0" bIns="0" rtlCol="0" anchor="ctr"/>
          <a:lstStyle>
            <a:lvl1pPr algn="l">
              <a:defRPr sz="900">
                <a:solidFill>
                  <a:schemeClr val="tx1">
                    <a:tint val="75000"/>
                  </a:schemeClr>
                </a:solidFill>
              </a:defRPr>
            </a:lvl1pPr>
          </a:lstStyle>
          <a:p>
            <a:fld id="{3C8D8D96-4247-4D0E-BCC6-7947AA94CFFF}" type="datetime1">
              <a:rPr lang="sv-SE" smtClean="0"/>
              <a:t>2025-03-25</a:t>
            </a:fld>
            <a:endParaRPr lang="sv-SE" dirty="0"/>
          </a:p>
        </p:txBody>
      </p:sp>
      <p:sp>
        <p:nvSpPr>
          <p:cNvPr id="5" name="Platshållare för sidfot 4"/>
          <p:cNvSpPr>
            <a:spLocks noGrp="1"/>
          </p:cNvSpPr>
          <p:nvPr>
            <p:ph type="ftr" sz="quarter" idx="3"/>
          </p:nvPr>
        </p:nvSpPr>
        <p:spPr>
          <a:xfrm>
            <a:off x="1367586" y="6421299"/>
            <a:ext cx="4114800" cy="144000"/>
          </a:xfrm>
          <a:prstGeom prst="rect">
            <a:avLst/>
          </a:prstGeom>
        </p:spPr>
        <p:txBody>
          <a:bodyPr vert="horz" lIns="0" tIns="0" rIns="0" bIns="0" rtlCol="0" anchor="ctr"/>
          <a:lstStyle>
            <a:lvl1pPr algn="l">
              <a:defRPr sz="900">
                <a:solidFill>
                  <a:schemeClr val="tx1">
                    <a:tint val="75000"/>
                  </a:schemeClr>
                </a:solidFill>
              </a:defRPr>
            </a:lvl1pPr>
          </a:lstStyle>
          <a:p>
            <a:endParaRPr lang="sv-SE" dirty="0"/>
          </a:p>
        </p:txBody>
      </p:sp>
      <p:sp>
        <p:nvSpPr>
          <p:cNvPr id="6" name="Platshållare för bildnummer 5"/>
          <p:cNvSpPr>
            <a:spLocks noGrp="1"/>
          </p:cNvSpPr>
          <p:nvPr>
            <p:ph type="sldNum" sz="quarter" idx="4"/>
          </p:nvPr>
        </p:nvSpPr>
        <p:spPr>
          <a:xfrm>
            <a:off x="5735424" y="6421299"/>
            <a:ext cx="432000" cy="144000"/>
          </a:xfrm>
          <a:prstGeom prst="rect">
            <a:avLst/>
          </a:prstGeom>
        </p:spPr>
        <p:txBody>
          <a:bodyPr vert="horz" lIns="0" tIns="0" rIns="0" bIns="0" rtlCol="0" anchor="ctr"/>
          <a:lstStyle>
            <a:lvl1pPr algn="r">
              <a:defRPr sz="900">
                <a:solidFill>
                  <a:schemeClr val="tx1">
                    <a:tint val="75000"/>
                  </a:schemeClr>
                </a:solidFill>
              </a:defRPr>
            </a:lvl1pPr>
          </a:lstStyle>
          <a:p>
            <a:fld id="{E8645303-2AAE-45D1-913A-B06AE6474513}" type="slidenum">
              <a:rPr lang="sv-SE" smtClean="0"/>
              <a:pPr/>
              <a:t>‹#›</a:t>
            </a:fld>
            <a:endParaRPr lang="sv-SE" dirty="0"/>
          </a:p>
        </p:txBody>
      </p:sp>
      <p:pic>
        <p:nvPicPr>
          <p:cNvPr id="8" name="Bildobjekt 7">
            <a:extLst>
              <a:ext uri="{FF2B5EF4-FFF2-40B4-BE49-F238E27FC236}">
                <a16:creationId xmlns:a16="http://schemas.microsoft.com/office/drawing/2014/main" id="{D3155758-7115-459E-B22B-432BB798CAF7}"/>
              </a:ext>
            </a:extLst>
          </p:cNvPr>
          <p:cNvPicPr>
            <a:picLocks noChangeAspect="1"/>
          </p:cNvPicPr>
          <p:nvPr userDrawn="1"/>
        </p:nvPicPr>
        <p:blipFill>
          <a:blip r:embed="rId13"/>
          <a:stretch>
            <a:fillRect/>
          </a:stretch>
        </p:blipFill>
        <p:spPr>
          <a:xfrm>
            <a:off x="9966121" y="6172711"/>
            <a:ext cx="1708308" cy="392587"/>
          </a:xfrm>
          <a:prstGeom prst="rect">
            <a:avLst/>
          </a:prstGeom>
        </p:spPr>
      </p:pic>
    </p:spTree>
    <p:extLst>
      <p:ext uri="{BB962C8B-B14F-4D97-AF65-F5344CB8AC3E}">
        <p14:creationId xmlns:p14="http://schemas.microsoft.com/office/powerpoint/2010/main" val="24928161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6" r:id="rId4"/>
    <p:sldLayoutId id="2147483657" r:id="rId5"/>
    <p:sldLayoutId id="2147483653" r:id="rId6"/>
    <p:sldLayoutId id="2147483654" r:id="rId7"/>
    <p:sldLayoutId id="2147483658" r:id="rId8"/>
    <p:sldLayoutId id="2147483655" r:id="rId9"/>
    <p:sldLayoutId id="2147483659" r:id="rId10"/>
    <p:sldLayoutId id="2147483660" r:id="rId11"/>
  </p:sldLayoutIdLst>
  <p:hf hdr="0"/>
  <p:txStyles>
    <p:titleStyle>
      <a:lvl1pPr algn="l" defTabSz="914400" rtl="0" eaLnBrk="1" latinLnBrk="0" hangingPunct="1">
        <a:lnSpc>
          <a:spcPct val="90000"/>
        </a:lnSpc>
        <a:spcBef>
          <a:spcPct val="0"/>
        </a:spcBef>
        <a:buNone/>
        <a:defRPr sz="3600" b="1" kern="1200" spc="-100" baseline="0">
          <a:solidFill>
            <a:schemeClr val="tx1">
              <a:lumMod val="75000"/>
              <a:lumOff val="25000"/>
            </a:schemeClr>
          </a:solidFill>
          <a:latin typeface="+mj-lt"/>
          <a:ea typeface="+mj-ea"/>
          <a:cs typeface="+mj-cs"/>
        </a:defRPr>
      </a:lvl1pPr>
    </p:titleStyle>
    <p:bodyStyle>
      <a:lvl1pPr marL="228600" indent="-228600" algn="l" defTabSz="914400" rtl="0" eaLnBrk="1" latinLnBrk="0" hangingPunct="1">
        <a:lnSpc>
          <a:spcPct val="100000"/>
        </a:lnSpc>
        <a:spcBef>
          <a:spcPts val="24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4608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2pPr>
      <a:lvl3pPr marL="6912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800" kern="1200">
          <a:solidFill>
            <a:schemeClr val="tx1">
              <a:lumMod val="75000"/>
              <a:lumOff val="25000"/>
            </a:schemeClr>
          </a:solidFill>
          <a:latin typeface="+mn-lt"/>
          <a:ea typeface="+mn-ea"/>
          <a:cs typeface="+mn-cs"/>
        </a:defRPr>
      </a:lvl3pPr>
      <a:lvl4pPr marL="9216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4pPr>
      <a:lvl5pPr marL="11160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415" userDrawn="1">
          <p15:clr>
            <a:srgbClr val="F26B43"/>
          </p15:clr>
        </p15:guide>
        <p15:guide id="4" pos="7355" userDrawn="1">
          <p15:clr>
            <a:srgbClr val="F26B43"/>
          </p15:clr>
        </p15:guide>
        <p15:guide id="5" orient="horz" pos="3997" userDrawn="1">
          <p15:clr>
            <a:srgbClr val="F26B43"/>
          </p15:clr>
        </p15:guide>
        <p15:guide id="6" orient="horz" pos="3770" userDrawn="1">
          <p15:clr>
            <a:srgbClr val="F26B43"/>
          </p15:clr>
        </p15:guide>
        <p15:guide id="7" orient="horz" pos="731" userDrawn="1">
          <p15:clr>
            <a:srgbClr val="F26B43"/>
          </p15:clr>
        </p15:guide>
        <p15:guide id="8" orient="horz" pos="663" userDrawn="1">
          <p15:clr>
            <a:srgbClr val="F26B43"/>
          </p15:clr>
        </p15:guide>
        <p15:guide id="9" orient="horz" pos="210" userDrawn="1">
          <p15:clr>
            <a:srgbClr val="F26B43"/>
          </p15:clr>
        </p15:guide>
        <p15:guide id="10" orient="horz" pos="4133" userDrawn="1">
          <p15:clr>
            <a:srgbClr val="F26B43"/>
          </p15:clr>
        </p15:guide>
        <p15:guide id="11" pos="41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58813" y="333375"/>
            <a:ext cx="11015616" cy="827088"/>
          </a:xfrm>
          <a:prstGeom prst="rect">
            <a:avLst/>
          </a:prstGeom>
        </p:spPr>
        <p:txBody>
          <a:bodyPr vert="horz" lIns="0" tIns="0" rIns="0" bIns="0" rtlCol="0" anchor="b" anchorCtr="0">
            <a:noAutofit/>
          </a:bodyPr>
          <a:lstStyle/>
          <a:p>
            <a:r>
              <a:rPr lang="sv-SE" dirty="0"/>
              <a:t>Klicka här för att ändra format</a:t>
            </a:r>
          </a:p>
        </p:txBody>
      </p:sp>
      <p:sp>
        <p:nvSpPr>
          <p:cNvPr id="3" name="Platshållare för text 2"/>
          <p:cNvSpPr>
            <a:spLocks noGrp="1"/>
          </p:cNvSpPr>
          <p:nvPr>
            <p:ph type="body" idx="1"/>
          </p:nvPr>
        </p:nvSpPr>
        <p:spPr>
          <a:xfrm>
            <a:off x="658786" y="1167063"/>
            <a:ext cx="11017278" cy="4817812"/>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0400" y="6421299"/>
            <a:ext cx="684000" cy="144000"/>
          </a:xfrm>
          <a:prstGeom prst="rect">
            <a:avLst/>
          </a:prstGeom>
        </p:spPr>
        <p:txBody>
          <a:bodyPr vert="horz" lIns="0" tIns="0" rIns="0" bIns="0" rtlCol="0" anchor="ctr"/>
          <a:lstStyle>
            <a:lvl1pPr algn="l">
              <a:defRPr sz="900">
                <a:solidFill>
                  <a:schemeClr val="tx1">
                    <a:tint val="75000"/>
                  </a:schemeClr>
                </a:solidFill>
              </a:defRPr>
            </a:lvl1pPr>
          </a:lstStyle>
          <a:p>
            <a:fld id="{52C2E470-72DB-47C3-BB88-FB1E50A3C7E3}" type="datetime1">
              <a:rPr lang="sv-SE" smtClean="0"/>
              <a:t>2025-03-25</a:t>
            </a:fld>
            <a:endParaRPr lang="sv-SE" dirty="0"/>
          </a:p>
        </p:txBody>
      </p:sp>
      <p:sp>
        <p:nvSpPr>
          <p:cNvPr id="5" name="Platshållare för sidfot 4"/>
          <p:cNvSpPr>
            <a:spLocks noGrp="1"/>
          </p:cNvSpPr>
          <p:nvPr>
            <p:ph type="ftr" sz="quarter" idx="3"/>
          </p:nvPr>
        </p:nvSpPr>
        <p:spPr>
          <a:xfrm>
            <a:off x="1367586" y="6421299"/>
            <a:ext cx="4114800" cy="144000"/>
          </a:xfrm>
          <a:prstGeom prst="rect">
            <a:avLst/>
          </a:prstGeom>
        </p:spPr>
        <p:txBody>
          <a:bodyPr vert="horz" lIns="0" tIns="0" rIns="0" bIns="0" rtlCol="0" anchor="ctr"/>
          <a:lstStyle>
            <a:lvl1pPr algn="l">
              <a:defRPr sz="900">
                <a:solidFill>
                  <a:schemeClr val="tx1">
                    <a:tint val="75000"/>
                  </a:schemeClr>
                </a:solidFill>
              </a:defRPr>
            </a:lvl1pPr>
          </a:lstStyle>
          <a:p>
            <a:endParaRPr lang="sv-SE" dirty="0"/>
          </a:p>
        </p:txBody>
      </p:sp>
      <p:sp>
        <p:nvSpPr>
          <p:cNvPr id="6" name="Platshållare för bildnummer 5"/>
          <p:cNvSpPr>
            <a:spLocks noGrp="1"/>
          </p:cNvSpPr>
          <p:nvPr>
            <p:ph type="sldNum" sz="quarter" idx="4"/>
          </p:nvPr>
        </p:nvSpPr>
        <p:spPr>
          <a:xfrm>
            <a:off x="5735424" y="6421299"/>
            <a:ext cx="432000" cy="144000"/>
          </a:xfrm>
          <a:prstGeom prst="rect">
            <a:avLst/>
          </a:prstGeom>
        </p:spPr>
        <p:txBody>
          <a:bodyPr vert="horz" lIns="0" tIns="0" rIns="0" bIns="0" rtlCol="0" anchor="ctr"/>
          <a:lstStyle>
            <a:lvl1pPr algn="r">
              <a:defRPr sz="900">
                <a:solidFill>
                  <a:schemeClr val="tx1">
                    <a:tint val="75000"/>
                  </a:schemeClr>
                </a:solidFill>
              </a:defRPr>
            </a:lvl1pPr>
          </a:lstStyle>
          <a:p>
            <a:fld id="{E8645303-2AAE-45D1-913A-B06AE6474513}" type="slidenum">
              <a:rPr lang="sv-SE" smtClean="0"/>
              <a:pPr/>
              <a:t>‹#›</a:t>
            </a:fld>
            <a:endParaRPr lang="sv-SE" dirty="0"/>
          </a:p>
        </p:txBody>
      </p:sp>
      <p:pic>
        <p:nvPicPr>
          <p:cNvPr id="8" name="Bildobjekt 7">
            <a:extLst>
              <a:ext uri="{FF2B5EF4-FFF2-40B4-BE49-F238E27FC236}">
                <a16:creationId xmlns:a16="http://schemas.microsoft.com/office/drawing/2014/main" id="{D3155758-7115-459E-B22B-432BB798CAF7}"/>
              </a:ext>
            </a:extLst>
          </p:cNvPr>
          <p:cNvPicPr>
            <a:picLocks noChangeAspect="1"/>
          </p:cNvPicPr>
          <p:nvPr userDrawn="1"/>
        </p:nvPicPr>
        <p:blipFill>
          <a:blip r:embed="rId13"/>
          <a:stretch>
            <a:fillRect/>
          </a:stretch>
        </p:blipFill>
        <p:spPr>
          <a:xfrm>
            <a:off x="9966121" y="6172711"/>
            <a:ext cx="1708308" cy="392587"/>
          </a:xfrm>
          <a:prstGeom prst="rect">
            <a:avLst/>
          </a:prstGeom>
        </p:spPr>
      </p:pic>
    </p:spTree>
    <p:extLst>
      <p:ext uri="{BB962C8B-B14F-4D97-AF65-F5344CB8AC3E}">
        <p14:creationId xmlns:p14="http://schemas.microsoft.com/office/powerpoint/2010/main" val="306560096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lvl1pPr algn="l" defTabSz="914400" rtl="0" eaLnBrk="1" latinLnBrk="0" hangingPunct="1">
        <a:lnSpc>
          <a:spcPct val="90000"/>
        </a:lnSpc>
        <a:spcBef>
          <a:spcPct val="0"/>
        </a:spcBef>
        <a:buNone/>
        <a:defRPr sz="3600" b="1" kern="1200" spc="-100" baseline="0">
          <a:solidFill>
            <a:schemeClr val="tx1">
              <a:lumMod val="75000"/>
              <a:lumOff val="25000"/>
            </a:schemeClr>
          </a:solidFill>
          <a:latin typeface="+mj-lt"/>
          <a:ea typeface="+mj-ea"/>
          <a:cs typeface="+mj-cs"/>
        </a:defRPr>
      </a:lvl1pPr>
    </p:titleStyle>
    <p:bodyStyle>
      <a:lvl1pPr marL="228600" indent="-228600" algn="l" defTabSz="914400" rtl="0" eaLnBrk="1" latinLnBrk="0" hangingPunct="1">
        <a:lnSpc>
          <a:spcPct val="100000"/>
        </a:lnSpc>
        <a:spcBef>
          <a:spcPts val="24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4608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2pPr>
      <a:lvl3pPr marL="6912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800" kern="1200">
          <a:solidFill>
            <a:schemeClr val="tx1">
              <a:lumMod val="75000"/>
              <a:lumOff val="25000"/>
            </a:schemeClr>
          </a:solidFill>
          <a:latin typeface="+mn-lt"/>
          <a:ea typeface="+mn-ea"/>
          <a:cs typeface="+mn-cs"/>
        </a:defRPr>
      </a:lvl3pPr>
      <a:lvl4pPr marL="9216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4pPr>
      <a:lvl5pPr marL="11160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415">
          <p15:clr>
            <a:srgbClr val="F26B43"/>
          </p15:clr>
        </p15:guide>
        <p15:guide id="4" pos="7355">
          <p15:clr>
            <a:srgbClr val="F26B43"/>
          </p15:clr>
        </p15:guide>
        <p15:guide id="5" orient="horz" pos="3997">
          <p15:clr>
            <a:srgbClr val="F26B43"/>
          </p15:clr>
        </p15:guide>
        <p15:guide id="6" orient="horz" pos="3770">
          <p15:clr>
            <a:srgbClr val="F26B43"/>
          </p15:clr>
        </p15:guide>
        <p15:guide id="7" orient="horz" pos="731">
          <p15:clr>
            <a:srgbClr val="F26B43"/>
          </p15:clr>
        </p15:guide>
        <p15:guide id="8" orient="horz" pos="663">
          <p15:clr>
            <a:srgbClr val="F26B43"/>
          </p15:clr>
        </p15:guide>
        <p15:guide id="9" orient="horz" pos="210">
          <p15:clr>
            <a:srgbClr val="F26B43"/>
          </p15:clr>
        </p15:guide>
        <p15:guide id="10" orient="horz" pos="4133">
          <p15:clr>
            <a:srgbClr val="F26B43"/>
          </p15:clr>
        </p15:guide>
        <p15:guide id="11" pos="41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8.tmp"/></Relationships>
</file>

<file path=ppt/slides/_rels/slide14.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amp;ehk=9rWC4UbOMDYm4lg8Vpwb5Q&amp;r=0&amp;pid=OfficeInsert"/><Relationship Id="rId1" Type="http://schemas.openxmlformats.org/officeDocument/2006/relationships/slideLayout" Target="../slideLayouts/slideLayout8.xml"/><Relationship Id="rId4" Type="http://schemas.openxmlformats.org/officeDocument/2006/relationships/image" Target="../media/image22.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amp;ehk=9rWC4UbOMDYm4lg8Vpwb5Q&amp;r=0&amp;pid=OfficeInsert"/><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0.png&amp;ehk=9rWC4UbOMDYm4lg8Vpwb5Q&amp;r=0&amp;pid=OfficeInsert"/><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amp;ehk=9rWC4UbOMDYm4lg8Vpwb5Q&amp;r=0&amp;pid=OfficeInsert"/><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amp;ehk=9rWC4UbOMDYm4lg8Vpwb5Q&amp;r=0&amp;pid=OfficeInsert"/><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amp;ehk=9rWC4UbOMDYm4lg8Vpwb5Q&amp;r=0&amp;pid=OfficeInsert"/><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amp;ehk=9rWC4UbOMDYm4lg8Vpwb5Q&amp;r=0&amp;pid=OfficeInsert"/><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amp;ehk=9rWC4UbOMDYm4lg8Vpwb5Q&amp;r=0&amp;pid=OfficeInsert"/><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amp;ehk=9rWC4UbOMDYm4lg8Vpwb5Q&amp;r=0&amp;pid=OfficeInsert"/><Relationship Id="rId1" Type="http://schemas.openxmlformats.org/officeDocument/2006/relationships/slideLayout" Target="../slideLayouts/slideLayout19.xml"/><Relationship Id="rId4" Type="http://schemas.openxmlformats.org/officeDocument/2006/relationships/image" Target="../media/image22.sv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5.png"/><Relationship Id="rId2" Type="http://schemas.openxmlformats.org/officeDocument/2006/relationships/image" Target="../media/image20.png&amp;ehk=9rWC4UbOMDYm4lg8Vpwb5Q&amp;r=0&amp;pid=OfficeInsert"/><Relationship Id="rId1" Type="http://schemas.openxmlformats.org/officeDocument/2006/relationships/slideLayout" Target="../slideLayouts/slideLayout1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www.liturgytools.net/2015/09/pictures-27th-sunday-ordinary-time-year-b.html" TargetMode="Externa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hyperlink" Target="https://thestoryreadingapeblog.com/2018/06/02/whatever-possessed-him/" TargetMode="External"/><Relationship Id="rId2" Type="http://schemas.openxmlformats.org/officeDocument/2006/relationships/image" Target="../media/image29.jp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8.jp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image" Target="../media/image36.tmp"/><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image" Target="../media/image14.tmp"/><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763713"/>
            <a:ext cx="9144000" cy="2387600"/>
          </a:xfrm>
        </p:spPr>
        <p:txBody>
          <a:bodyPr/>
          <a:lstStyle/>
          <a:p>
            <a:r>
              <a:rPr lang="sv-SE" dirty="0">
                <a:solidFill>
                  <a:schemeClr val="accent1"/>
                </a:solidFill>
                <a:latin typeface="Roboto" panose="02000000000000000000" pitchFamily="2" charset="0"/>
                <a:ea typeface="Roboto" panose="02000000000000000000" pitchFamily="2" charset="0"/>
              </a:rPr>
              <a:t>Välkommen till Psoriasisförbundet!</a:t>
            </a:r>
            <a:endParaRPr lang="sv-SE" dirty="0">
              <a:solidFill>
                <a:schemeClr val="accent1"/>
              </a:solidFill>
            </a:endParaRPr>
          </a:p>
        </p:txBody>
      </p:sp>
    </p:spTree>
    <p:extLst>
      <p:ext uri="{BB962C8B-B14F-4D97-AF65-F5344CB8AC3E}">
        <p14:creationId xmlns:p14="http://schemas.microsoft.com/office/powerpoint/2010/main" val="3405695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97F2350-5E91-B434-7082-2F8A6E83F63B}"/>
              </a:ext>
            </a:extLst>
          </p:cNvPr>
          <p:cNvSpPr>
            <a:spLocks noGrp="1"/>
          </p:cNvSpPr>
          <p:nvPr>
            <p:ph type="title"/>
          </p:nvPr>
        </p:nvSpPr>
        <p:spPr/>
        <p:txBody>
          <a:bodyPr/>
          <a:lstStyle/>
          <a:p>
            <a:r>
              <a:rPr lang="sv-SE" dirty="0"/>
              <a:t>Psoriasis – en översikt</a:t>
            </a:r>
          </a:p>
        </p:txBody>
      </p:sp>
      <p:sp>
        <p:nvSpPr>
          <p:cNvPr id="5" name="Platshållare för bildnummer 4">
            <a:extLst>
              <a:ext uri="{FF2B5EF4-FFF2-40B4-BE49-F238E27FC236}">
                <a16:creationId xmlns:a16="http://schemas.microsoft.com/office/drawing/2014/main" id="{7063B21E-7B69-2F3F-6FC2-F3764711A507}"/>
              </a:ext>
            </a:extLst>
          </p:cNvPr>
          <p:cNvSpPr>
            <a:spLocks noGrp="1"/>
          </p:cNvSpPr>
          <p:nvPr>
            <p:ph type="sldNum" sz="quarter" idx="12"/>
          </p:nvPr>
        </p:nvSpPr>
        <p:spPr/>
        <p:txBody>
          <a:bodyPr/>
          <a:lstStyle/>
          <a:p>
            <a:fld id="{E8645303-2AAE-45D1-913A-B06AE6474513}" type="slidenum">
              <a:rPr lang="sv-SE" smtClean="0"/>
              <a:t>10</a:t>
            </a:fld>
            <a:endParaRPr lang="sv-SE" dirty="0"/>
          </a:p>
        </p:txBody>
      </p:sp>
      <p:sp>
        <p:nvSpPr>
          <p:cNvPr id="6" name="Platshållare för innehåll 2">
            <a:extLst>
              <a:ext uri="{FF2B5EF4-FFF2-40B4-BE49-F238E27FC236}">
                <a16:creationId xmlns:a16="http://schemas.microsoft.com/office/drawing/2014/main" id="{698747F6-25B8-F718-633E-C8722C161DF5}"/>
              </a:ext>
            </a:extLst>
          </p:cNvPr>
          <p:cNvSpPr txBox="1">
            <a:spLocks/>
          </p:cNvSpPr>
          <p:nvPr/>
        </p:nvSpPr>
        <p:spPr>
          <a:xfrm>
            <a:off x="658813" y="1163929"/>
            <a:ext cx="11017250" cy="5257369"/>
          </a:xfrm>
          <a:prstGeom prst="rect">
            <a:avLst/>
          </a:prstGeom>
        </p:spPr>
        <p:txBody>
          <a:bodyPr vert="horz" lIns="0" tIns="0" rIns="0" bIns="0" rtlCol="0">
            <a:normAutofit fontScale="85000" lnSpcReduction="10000"/>
          </a:bodyPr>
          <a:lstStyle>
            <a:lvl1pPr marL="228600" indent="-228600" algn="l" defTabSz="914400" rtl="0" eaLnBrk="1" latinLnBrk="0" hangingPunct="1">
              <a:lnSpc>
                <a:spcPct val="100000"/>
              </a:lnSpc>
              <a:spcBef>
                <a:spcPts val="24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4608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2pPr>
            <a:lvl3pPr marL="6912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800" kern="1200">
                <a:solidFill>
                  <a:schemeClr val="tx1">
                    <a:lumMod val="75000"/>
                    <a:lumOff val="25000"/>
                  </a:schemeClr>
                </a:solidFill>
                <a:latin typeface="+mn-lt"/>
                <a:ea typeface="+mn-ea"/>
                <a:cs typeface="+mn-cs"/>
              </a:defRPr>
            </a:lvl3pPr>
            <a:lvl4pPr marL="9216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4pPr>
            <a:lvl5pPr marL="11160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endParaRPr lang="sv-SE" dirty="0"/>
          </a:p>
          <a:p>
            <a:pPr>
              <a:lnSpc>
                <a:spcPct val="120000"/>
              </a:lnSpc>
            </a:pPr>
            <a:r>
              <a:rPr lang="sv-SE" dirty="0"/>
              <a:t>Ps</a:t>
            </a:r>
            <a:r>
              <a:rPr lang="sv-SE" sz="2100" dirty="0"/>
              <a:t>oriasis är en </a:t>
            </a:r>
            <a:r>
              <a:rPr lang="sv-SE" sz="2100" b="1" dirty="0"/>
              <a:t>inflammatorisk</a:t>
            </a:r>
            <a:r>
              <a:rPr lang="sv-SE" sz="2100" dirty="0"/>
              <a:t>, </a:t>
            </a:r>
            <a:r>
              <a:rPr lang="sv-SE" sz="2100" b="1" dirty="0"/>
              <a:t>ärftlig</a:t>
            </a:r>
            <a:r>
              <a:rPr lang="sv-SE" sz="2100" dirty="0"/>
              <a:t> sjukdom som kan bryta ut i princip när som helst i livet, men ca hälften får sjukdomen innan 25 års ålder.</a:t>
            </a:r>
          </a:p>
          <a:p>
            <a:pPr>
              <a:lnSpc>
                <a:spcPct val="120000"/>
              </a:lnSpc>
            </a:pPr>
            <a:r>
              <a:rPr lang="sv-SE" sz="2100" dirty="0"/>
              <a:t>Psoriasis är ungefär </a:t>
            </a:r>
            <a:r>
              <a:rPr lang="sv-SE" sz="2100" b="1" dirty="0"/>
              <a:t>lika vanligt förekommande hos män och kvinnor</a:t>
            </a:r>
            <a:r>
              <a:rPr lang="sv-SE" sz="2100" dirty="0"/>
              <a:t>, men något vanligare att män kan bli mer allvarligt sjuka (förmodad koppling till immunförsvaret).</a:t>
            </a:r>
          </a:p>
          <a:p>
            <a:pPr>
              <a:lnSpc>
                <a:spcPct val="120000"/>
              </a:lnSpc>
            </a:pPr>
            <a:r>
              <a:rPr lang="sv-SE" sz="2100" dirty="0"/>
              <a:t>Det finns </a:t>
            </a:r>
            <a:r>
              <a:rPr lang="sv-SE" sz="2100" b="1" dirty="0"/>
              <a:t>olika former av psoriasis </a:t>
            </a:r>
            <a:r>
              <a:rPr lang="sv-SE" sz="2100" dirty="0"/>
              <a:t>– plackpsoriasis (vanligast), </a:t>
            </a:r>
            <a:r>
              <a:rPr lang="sv-SE" sz="2100" dirty="0" err="1"/>
              <a:t>guttat</a:t>
            </a:r>
            <a:r>
              <a:rPr lang="sv-SE" sz="2100" dirty="0"/>
              <a:t> psoriasis (droppformig), invers psoriasis (hudveck och liknande), </a:t>
            </a:r>
            <a:r>
              <a:rPr lang="sv-SE" sz="2100" dirty="0" err="1"/>
              <a:t>erytrodermisk</a:t>
            </a:r>
            <a:r>
              <a:rPr lang="sv-SE" sz="2100" dirty="0"/>
              <a:t> psoriasis (allvarlig och akut form, sällsynt), generaliserad </a:t>
            </a:r>
            <a:r>
              <a:rPr lang="sv-SE" sz="2100" dirty="0" err="1"/>
              <a:t>pustulös</a:t>
            </a:r>
            <a:r>
              <a:rPr lang="sv-SE" sz="2100" dirty="0"/>
              <a:t> psoriasis (allvarlig och akut form, mycket sällsynt). Man kan ha flera former samtidigt.</a:t>
            </a:r>
          </a:p>
          <a:p>
            <a:pPr>
              <a:lnSpc>
                <a:spcPct val="120000"/>
              </a:lnSpc>
            </a:pPr>
            <a:r>
              <a:rPr lang="sv-SE" sz="2100" b="1" dirty="0"/>
              <a:t>Vanligaste ställena </a:t>
            </a:r>
            <a:r>
              <a:rPr lang="sv-SE" sz="2100" dirty="0"/>
              <a:t>att få psoriasis är skalp, bål, armar, ben och rygg men i princip alla delar av hudkostymen samt naglarna kan drabbas</a:t>
            </a:r>
          </a:p>
          <a:p>
            <a:pPr>
              <a:lnSpc>
                <a:spcPct val="120000"/>
              </a:lnSpc>
            </a:pPr>
            <a:r>
              <a:rPr lang="sv-SE" sz="2100" dirty="0"/>
              <a:t>Psoriasis uppkommer oftast i </a:t>
            </a:r>
            <a:r>
              <a:rPr lang="sv-SE" sz="2100" b="1" dirty="0"/>
              <a:t>skov</a:t>
            </a:r>
            <a:r>
              <a:rPr lang="sv-SE" sz="2100" dirty="0"/>
              <a:t>, hos en del kan det gå många år mellan varje skov, andra har mer permanenta besvär.</a:t>
            </a:r>
          </a:p>
          <a:p>
            <a:pPr marL="232200" lvl="1" indent="0">
              <a:lnSpc>
                <a:spcPct val="120000"/>
              </a:lnSpc>
              <a:buNone/>
            </a:pPr>
            <a:endParaRPr lang="sv-SE" dirty="0"/>
          </a:p>
        </p:txBody>
      </p:sp>
    </p:spTree>
    <p:extLst>
      <p:ext uri="{BB962C8B-B14F-4D97-AF65-F5344CB8AC3E}">
        <p14:creationId xmlns:p14="http://schemas.microsoft.com/office/powerpoint/2010/main" val="1378417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58813" y="117189"/>
            <a:ext cx="11015616" cy="827088"/>
          </a:xfrm>
        </p:spPr>
        <p:txBody>
          <a:bodyPr/>
          <a:lstStyle/>
          <a:p>
            <a:r>
              <a:rPr lang="sv-SE" dirty="0"/>
              <a:t>Psoriasis – en inflammatorisk systemsjukdom</a:t>
            </a:r>
          </a:p>
        </p:txBody>
      </p:sp>
      <p:sp>
        <p:nvSpPr>
          <p:cNvPr id="6" name="Platshållare för bildnummer 5"/>
          <p:cNvSpPr>
            <a:spLocks noGrp="1"/>
          </p:cNvSpPr>
          <p:nvPr>
            <p:ph type="sldNum" sz="quarter" idx="12"/>
          </p:nvPr>
        </p:nvSpPr>
        <p:spPr/>
        <p:txBody>
          <a:bodyPr/>
          <a:lstStyle/>
          <a:p>
            <a:fld id="{E8645303-2AAE-45D1-913A-B06AE6474513}" type="slidenum">
              <a:rPr lang="sv-SE" smtClean="0"/>
              <a:pPr/>
              <a:t>11</a:t>
            </a:fld>
            <a:endParaRPr lang="sv-SE" dirty="0"/>
          </a:p>
        </p:txBody>
      </p:sp>
      <p:sp>
        <p:nvSpPr>
          <p:cNvPr id="3" name="Platshållare för innehåll 2">
            <a:extLst>
              <a:ext uri="{FF2B5EF4-FFF2-40B4-BE49-F238E27FC236}">
                <a16:creationId xmlns:a16="http://schemas.microsoft.com/office/drawing/2014/main" id="{E46285C1-91A3-387B-51F5-5F299B6E02AC}"/>
              </a:ext>
            </a:extLst>
          </p:cNvPr>
          <p:cNvSpPr txBox="1">
            <a:spLocks/>
          </p:cNvSpPr>
          <p:nvPr/>
        </p:nvSpPr>
        <p:spPr>
          <a:xfrm>
            <a:off x="658813" y="1163930"/>
            <a:ext cx="11017250" cy="4818062"/>
          </a:xfrm>
          <a:prstGeom prst="rect">
            <a:avLst/>
          </a:prstGeom>
        </p:spPr>
        <p:txBody>
          <a:bodyPr vert="horz" lIns="0" tIns="0" rIns="0" bIns="0" rtlCol="0">
            <a:normAutofit fontScale="92500" lnSpcReduction="10000"/>
          </a:bodyPr>
          <a:lstStyle>
            <a:lvl1pPr marL="228600" indent="-228600" algn="l" defTabSz="914400" rtl="0" eaLnBrk="1" latinLnBrk="0" hangingPunct="1">
              <a:lnSpc>
                <a:spcPct val="100000"/>
              </a:lnSpc>
              <a:spcBef>
                <a:spcPts val="24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4608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2pPr>
            <a:lvl3pPr marL="6912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800" kern="1200">
                <a:solidFill>
                  <a:schemeClr val="tx1">
                    <a:lumMod val="75000"/>
                    <a:lumOff val="25000"/>
                  </a:schemeClr>
                </a:solidFill>
                <a:latin typeface="+mn-lt"/>
                <a:ea typeface="+mn-ea"/>
                <a:cs typeface="+mn-cs"/>
              </a:defRPr>
            </a:lvl3pPr>
            <a:lvl4pPr marL="9216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4pPr>
            <a:lvl5pPr marL="11160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sv-SE" dirty="0"/>
          </a:p>
          <a:p>
            <a:r>
              <a:rPr lang="sv-SE" dirty="0"/>
              <a:t>Vårt </a:t>
            </a:r>
            <a:r>
              <a:rPr lang="sv-SE" b="1" dirty="0"/>
              <a:t>immunförsvar</a:t>
            </a:r>
            <a:r>
              <a:rPr lang="sv-SE" dirty="0"/>
              <a:t> består av två ”delar” – det medfödda och det förvärvade/adaptiva</a:t>
            </a:r>
          </a:p>
          <a:p>
            <a:r>
              <a:rPr lang="sv-SE" dirty="0"/>
              <a:t>Psoriasis är en </a:t>
            </a:r>
            <a:r>
              <a:rPr lang="sv-SE" b="1" dirty="0"/>
              <a:t>immun-medierad genetisk sjukdom </a:t>
            </a:r>
            <a:r>
              <a:rPr lang="sv-SE" dirty="0"/>
              <a:t>– våra gener gör en viss respons mer trolig, i vårt fall ”överreagerar” immunförsvaret, vilket leder till </a:t>
            </a:r>
            <a:r>
              <a:rPr lang="sv-SE" b="1" dirty="0"/>
              <a:t>inflammation</a:t>
            </a:r>
            <a:r>
              <a:rPr lang="sv-SE" dirty="0"/>
              <a:t>: lokaliserad (exempelvis bara vissa områden på huden) eller systemisk (flera delar av kroppen/hela kroppen påverkas)</a:t>
            </a:r>
          </a:p>
          <a:p>
            <a:r>
              <a:rPr lang="sv-SE" b="1" dirty="0"/>
              <a:t>Miljöfaktorer</a:t>
            </a:r>
            <a:r>
              <a:rPr lang="sv-SE" dirty="0"/>
              <a:t> triggar immunresponsen</a:t>
            </a:r>
          </a:p>
          <a:p>
            <a:pPr lvl="1"/>
            <a:r>
              <a:rPr lang="sv-SE" dirty="0"/>
              <a:t>infektioner (särskilt streptokocker)</a:t>
            </a:r>
          </a:p>
          <a:p>
            <a:pPr lvl="1"/>
            <a:r>
              <a:rPr lang="sv-SE" dirty="0"/>
              <a:t>stark stress/trauma (fysisk, psykisk, känslomässig)</a:t>
            </a:r>
          </a:p>
          <a:p>
            <a:pPr lvl="1"/>
            <a:r>
              <a:rPr lang="sv-SE" dirty="0"/>
              <a:t>skador på hud och leder (</a:t>
            </a:r>
            <a:r>
              <a:rPr lang="sv-SE" dirty="0" err="1"/>
              <a:t>Köbnerfenomenet</a:t>
            </a:r>
            <a:r>
              <a:rPr lang="sv-SE" dirty="0"/>
              <a:t>)</a:t>
            </a:r>
          </a:p>
          <a:p>
            <a:pPr lvl="1"/>
            <a:r>
              <a:rPr lang="sv-SE" dirty="0"/>
              <a:t>läkemedel (exempelvis betablockerare, litium, malarialäkemedel)</a:t>
            </a:r>
          </a:p>
          <a:p>
            <a:pPr lvl="1"/>
            <a:r>
              <a:rPr lang="sv-SE" dirty="0"/>
              <a:t>fetma</a:t>
            </a:r>
          </a:p>
          <a:p>
            <a:pPr lvl="1"/>
            <a:r>
              <a:rPr lang="sv-SE" dirty="0"/>
              <a:t>rökning</a:t>
            </a:r>
          </a:p>
          <a:p>
            <a:pPr lvl="1"/>
            <a:r>
              <a:rPr lang="sv-SE" dirty="0"/>
              <a:t>alkohol </a:t>
            </a:r>
          </a:p>
          <a:p>
            <a:pPr marL="232200" lvl="1" indent="0">
              <a:buNone/>
            </a:pPr>
            <a:endParaRPr lang="sv-SE" dirty="0"/>
          </a:p>
        </p:txBody>
      </p:sp>
    </p:spTree>
    <p:extLst>
      <p:ext uri="{BB962C8B-B14F-4D97-AF65-F5344CB8AC3E}">
        <p14:creationId xmlns:p14="http://schemas.microsoft.com/office/powerpoint/2010/main" val="834037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F05D4-966B-1938-AF2C-1BBD373CB7BC}"/>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A47758AE-9CDF-F392-BBE2-9F699E1D5129}"/>
              </a:ext>
            </a:extLst>
          </p:cNvPr>
          <p:cNvSpPr>
            <a:spLocks noGrp="1"/>
          </p:cNvSpPr>
          <p:nvPr>
            <p:ph type="title"/>
          </p:nvPr>
        </p:nvSpPr>
        <p:spPr>
          <a:xfrm>
            <a:off x="658813" y="191363"/>
            <a:ext cx="11015616" cy="827088"/>
          </a:xfrm>
        </p:spPr>
        <p:txBody>
          <a:bodyPr/>
          <a:lstStyle/>
          <a:p>
            <a:r>
              <a:rPr lang="sv-SE" dirty="0"/>
              <a:t>Behandling psoriasis</a:t>
            </a:r>
          </a:p>
        </p:txBody>
      </p:sp>
      <p:sp>
        <p:nvSpPr>
          <p:cNvPr id="5" name="Platshållare för bildnummer 4">
            <a:extLst>
              <a:ext uri="{FF2B5EF4-FFF2-40B4-BE49-F238E27FC236}">
                <a16:creationId xmlns:a16="http://schemas.microsoft.com/office/drawing/2014/main" id="{66487133-2EDA-CE4B-E5AF-F6BEA0F16B2B}"/>
              </a:ext>
            </a:extLst>
          </p:cNvPr>
          <p:cNvSpPr>
            <a:spLocks noGrp="1"/>
          </p:cNvSpPr>
          <p:nvPr>
            <p:ph type="sldNum" sz="quarter" idx="12"/>
          </p:nvPr>
        </p:nvSpPr>
        <p:spPr/>
        <p:txBody>
          <a:bodyPr/>
          <a:lstStyle/>
          <a:p>
            <a:fld id="{E8645303-2AAE-45D1-913A-B06AE6474513}" type="slidenum">
              <a:rPr lang="sv-SE" smtClean="0"/>
              <a:t>12</a:t>
            </a:fld>
            <a:endParaRPr lang="sv-SE" dirty="0"/>
          </a:p>
        </p:txBody>
      </p:sp>
      <p:sp>
        <p:nvSpPr>
          <p:cNvPr id="3" name="Platshållare för innehåll 2">
            <a:extLst>
              <a:ext uri="{FF2B5EF4-FFF2-40B4-BE49-F238E27FC236}">
                <a16:creationId xmlns:a16="http://schemas.microsoft.com/office/drawing/2014/main" id="{72AE9094-0C71-C73A-1AD8-A3FE806A2D70}"/>
              </a:ext>
            </a:extLst>
          </p:cNvPr>
          <p:cNvSpPr>
            <a:spLocks noGrp="1"/>
          </p:cNvSpPr>
          <p:nvPr>
            <p:ph sz="half" idx="4294967295"/>
          </p:nvPr>
        </p:nvSpPr>
        <p:spPr>
          <a:xfrm>
            <a:off x="658812" y="1328668"/>
            <a:ext cx="5834061" cy="5421382"/>
          </a:xfrm>
        </p:spPr>
        <p:txBody>
          <a:bodyPr>
            <a:normAutofit fontScale="70000" lnSpcReduction="20000"/>
          </a:bodyPr>
          <a:lstStyle/>
          <a:p>
            <a:pPr>
              <a:lnSpc>
                <a:spcPct val="120000"/>
              </a:lnSpc>
            </a:pPr>
            <a:r>
              <a:rPr lang="sv-SE" sz="2400" b="1" dirty="0"/>
              <a:t>Topikal behandling</a:t>
            </a:r>
            <a:r>
              <a:rPr lang="sv-SE" sz="2400" dirty="0"/>
              <a:t> – läkemedel som påförs huden, vanligtvis någon form av kortisonpreparat eller kombination av kortison (exempelvis </a:t>
            </a:r>
            <a:r>
              <a:rPr lang="sv-SE" sz="2400" dirty="0" err="1"/>
              <a:t>Betnovat</a:t>
            </a:r>
            <a:r>
              <a:rPr lang="sv-SE" sz="2400" dirty="0"/>
              <a:t>) och D-vitaminderivat (</a:t>
            </a:r>
            <a:r>
              <a:rPr lang="sv-SE" sz="2400" dirty="0" err="1"/>
              <a:t>Daivobet</a:t>
            </a:r>
            <a:r>
              <a:rPr lang="sv-SE" sz="2400" dirty="0"/>
              <a:t>)</a:t>
            </a:r>
          </a:p>
          <a:p>
            <a:pPr>
              <a:lnSpc>
                <a:spcPct val="120000"/>
              </a:lnSpc>
            </a:pPr>
            <a:r>
              <a:rPr lang="sv-SE" sz="2400" b="1" dirty="0"/>
              <a:t>Ljusbehandling</a:t>
            </a:r>
            <a:r>
              <a:rPr lang="sv-SE" sz="2400" dirty="0"/>
              <a:t> – UVB (kortvågigt UV-ljus), PUVA (långvågigt UV-ljus i kombination med </a:t>
            </a:r>
            <a:r>
              <a:rPr lang="sv-SE" sz="2400" dirty="0" err="1"/>
              <a:t>psoralen</a:t>
            </a:r>
            <a:r>
              <a:rPr lang="sv-SE" sz="2400" dirty="0"/>
              <a:t>-tabletter), (klimatvård)</a:t>
            </a:r>
          </a:p>
          <a:p>
            <a:pPr>
              <a:lnSpc>
                <a:spcPct val="120000"/>
              </a:lnSpc>
            </a:pPr>
            <a:r>
              <a:rPr lang="sv-SE" sz="2400" b="1" dirty="0"/>
              <a:t>Läkemedel (syntetiska) </a:t>
            </a:r>
            <a:r>
              <a:rPr lang="sv-SE" sz="2400" dirty="0"/>
              <a:t>– </a:t>
            </a:r>
            <a:r>
              <a:rPr lang="sv-SE" sz="2400" dirty="0" err="1"/>
              <a:t>metotrexat</a:t>
            </a:r>
            <a:r>
              <a:rPr lang="sv-SE" sz="2400" dirty="0"/>
              <a:t>, </a:t>
            </a:r>
            <a:r>
              <a:rPr lang="sv-SE" sz="2400" dirty="0" err="1"/>
              <a:t>acitretin</a:t>
            </a:r>
            <a:r>
              <a:rPr lang="sv-SE" sz="2400" dirty="0"/>
              <a:t> (</a:t>
            </a:r>
            <a:r>
              <a:rPr lang="sv-SE" sz="2400" dirty="0" err="1"/>
              <a:t>Neotigason</a:t>
            </a:r>
            <a:r>
              <a:rPr lang="sv-SE" sz="2400" dirty="0"/>
              <a:t>), </a:t>
            </a:r>
            <a:r>
              <a:rPr lang="sv-SE" sz="2400" dirty="0" err="1"/>
              <a:t>apremilast</a:t>
            </a:r>
            <a:r>
              <a:rPr lang="sv-SE" sz="2400" dirty="0"/>
              <a:t> (</a:t>
            </a:r>
            <a:r>
              <a:rPr lang="sv-SE" sz="2400" dirty="0" err="1"/>
              <a:t>Otezla</a:t>
            </a:r>
            <a:r>
              <a:rPr lang="sv-SE" sz="2400" dirty="0"/>
              <a:t>), </a:t>
            </a:r>
            <a:r>
              <a:rPr lang="sv-SE" sz="2400" dirty="0" err="1"/>
              <a:t>ciklosporin</a:t>
            </a:r>
            <a:r>
              <a:rPr lang="sv-SE" sz="2400" dirty="0"/>
              <a:t> (Sandimmun m </a:t>
            </a:r>
            <a:r>
              <a:rPr lang="sv-SE" sz="2400" dirty="0" err="1"/>
              <a:t>fl</a:t>
            </a:r>
            <a:r>
              <a:rPr lang="sv-SE" sz="2400" dirty="0"/>
              <a:t>), </a:t>
            </a:r>
            <a:r>
              <a:rPr lang="sv-SE" sz="2400" dirty="0" err="1"/>
              <a:t>dimetylfumarat</a:t>
            </a:r>
            <a:r>
              <a:rPr lang="sv-SE" sz="2400" dirty="0"/>
              <a:t> (</a:t>
            </a:r>
            <a:r>
              <a:rPr lang="sv-SE" sz="2400" dirty="0" err="1"/>
              <a:t>Skilarence</a:t>
            </a:r>
            <a:r>
              <a:rPr lang="sv-SE" sz="2400" dirty="0"/>
              <a:t>), </a:t>
            </a:r>
            <a:endParaRPr lang="sv-SE" sz="2400" b="1" dirty="0"/>
          </a:p>
          <a:p>
            <a:pPr>
              <a:lnSpc>
                <a:spcPct val="120000"/>
              </a:lnSpc>
            </a:pPr>
            <a:r>
              <a:rPr lang="sv-SE" sz="2400" b="1" dirty="0"/>
              <a:t>Läkemedel (biologiska) </a:t>
            </a:r>
            <a:r>
              <a:rPr lang="sv-SE" sz="2400" dirty="0"/>
              <a:t>– </a:t>
            </a:r>
            <a:r>
              <a:rPr lang="sv-SE" sz="2400" dirty="0" err="1"/>
              <a:t>adalimumab</a:t>
            </a:r>
            <a:r>
              <a:rPr lang="sv-SE" sz="2400" dirty="0"/>
              <a:t> (flera </a:t>
            </a:r>
            <a:r>
              <a:rPr lang="sv-SE" sz="2400" dirty="0" err="1"/>
              <a:t>biosimilarer</a:t>
            </a:r>
            <a:r>
              <a:rPr lang="sv-SE" sz="2400" dirty="0"/>
              <a:t>), </a:t>
            </a:r>
            <a:r>
              <a:rPr lang="sv-SE" sz="2400" dirty="0" err="1"/>
              <a:t>bimekizumab</a:t>
            </a:r>
            <a:r>
              <a:rPr lang="sv-SE" sz="2400" dirty="0"/>
              <a:t> (</a:t>
            </a:r>
            <a:r>
              <a:rPr lang="sv-SE" sz="2400" dirty="0" err="1"/>
              <a:t>Bimzelx</a:t>
            </a:r>
            <a:r>
              <a:rPr lang="sv-SE" sz="2400" dirty="0"/>
              <a:t>), </a:t>
            </a:r>
            <a:r>
              <a:rPr lang="sv-SE" sz="2400" dirty="0" err="1"/>
              <a:t>brodalumab</a:t>
            </a:r>
            <a:r>
              <a:rPr lang="sv-SE" sz="2400" dirty="0"/>
              <a:t> (</a:t>
            </a:r>
            <a:r>
              <a:rPr lang="sv-SE" sz="2400" dirty="0" err="1"/>
              <a:t>Kyntheum</a:t>
            </a:r>
            <a:r>
              <a:rPr lang="sv-SE" sz="2400" dirty="0"/>
              <a:t>), </a:t>
            </a:r>
            <a:r>
              <a:rPr lang="sv-SE" sz="2400" dirty="0" err="1"/>
              <a:t>certulizumabpegol</a:t>
            </a:r>
            <a:r>
              <a:rPr lang="sv-SE" sz="2400" dirty="0"/>
              <a:t> (</a:t>
            </a:r>
            <a:r>
              <a:rPr lang="sv-SE" sz="2400" dirty="0" err="1"/>
              <a:t>Cimzia</a:t>
            </a:r>
            <a:r>
              <a:rPr lang="sv-SE" sz="2400" dirty="0"/>
              <a:t>), </a:t>
            </a:r>
            <a:r>
              <a:rPr lang="sv-SE" sz="2400" dirty="0" err="1"/>
              <a:t>etanercept</a:t>
            </a:r>
            <a:r>
              <a:rPr lang="sv-SE" sz="2400" dirty="0"/>
              <a:t> (flera </a:t>
            </a:r>
            <a:r>
              <a:rPr lang="sv-SE" sz="2400" dirty="0" err="1"/>
              <a:t>biosimilarer</a:t>
            </a:r>
            <a:r>
              <a:rPr lang="sv-SE" sz="2400" dirty="0"/>
              <a:t>), </a:t>
            </a:r>
            <a:r>
              <a:rPr lang="sv-SE" sz="2400" dirty="0" err="1"/>
              <a:t>guselkumab</a:t>
            </a:r>
            <a:r>
              <a:rPr lang="sv-SE" sz="2400" dirty="0"/>
              <a:t> (</a:t>
            </a:r>
            <a:r>
              <a:rPr lang="sv-SE" sz="2400" dirty="0" err="1"/>
              <a:t>Tremfya</a:t>
            </a:r>
            <a:r>
              <a:rPr lang="sv-SE" sz="2400" dirty="0"/>
              <a:t>), </a:t>
            </a:r>
            <a:r>
              <a:rPr lang="sv-SE" sz="2400" dirty="0" err="1"/>
              <a:t>ixekizumab</a:t>
            </a:r>
            <a:r>
              <a:rPr lang="sv-SE" sz="2400" dirty="0"/>
              <a:t> (</a:t>
            </a:r>
            <a:r>
              <a:rPr lang="sv-SE" sz="2400" dirty="0" err="1"/>
              <a:t>Taltz</a:t>
            </a:r>
            <a:r>
              <a:rPr lang="sv-SE" sz="2400" dirty="0"/>
              <a:t>), </a:t>
            </a:r>
            <a:r>
              <a:rPr lang="sv-SE" sz="2400" dirty="0" err="1"/>
              <a:t>infliximab</a:t>
            </a:r>
            <a:r>
              <a:rPr lang="sv-SE" sz="2400" dirty="0"/>
              <a:t> (</a:t>
            </a:r>
            <a:r>
              <a:rPr lang="sv-SE" sz="2400" dirty="0" err="1"/>
              <a:t>Remicade</a:t>
            </a:r>
            <a:r>
              <a:rPr lang="sv-SE" sz="2400" dirty="0"/>
              <a:t> + </a:t>
            </a:r>
            <a:r>
              <a:rPr lang="sv-SE" sz="2400" dirty="0" err="1"/>
              <a:t>biosimilarer</a:t>
            </a:r>
            <a:r>
              <a:rPr lang="sv-SE" sz="2400" dirty="0"/>
              <a:t>),</a:t>
            </a:r>
            <a:r>
              <a:rPr lang="sv-SE" sz="2400" dirty="0" err="1"/>
              <a:t>risankizumab</a:t>
            </a:r>
            <a:r>
              <a:rPr lang="sv-SE" sz="2400" dirty="0"/>
              <a:t> (</a:t>
            </a:r>
            <a:r>
              <a:rPr lang="sv-SE" sz="2400" dirty="0" err="1"/>
              <a:t>Skyrizi</a:t>
            </a:r>
            <a:r>
              <a:rPr lang="sv-SE" sz="2400" dirty="0"/>
              <a:t>), </a:t>
            </a:r>
            <a:r>
              <a:rPr lang="sv-SE" sz="2400" dirty="0" err="1"/>
              <a:t>sekukinumab</a:t>
            </a:r>
            <a:r>
              <a:rPr lang="sv-SE" sz="2400" dirty="0"/>
              <a:t> (Cosentyx), </a:t>
            </a:r>
            <a:r>
              <a:rPr lang="sv-SE" sz="2400" dirty="0" err="1"/>
              <a:t>ustekinumab</a:t>
            </a:r>
            <a:r>
              <a:rPr lang="sv-SE" sz="2400" dirty="0"/>
              <a:t> (</a:t>
            </a:r>
            <a:r>
              <a:rPr lang="sv-SE" sz="2400" dirty="0" err="1"/>
              <a:t>Stelara</a:t>
            </a:r>
            <a:r>
              <a:rPr lang="sv-SE" sz="2400" dirty="0"/>
              <a:t> + </a:t>
            </a:r>
            <a:r>
              <a:rPr lang="sv-SE" sz="2400" dirty="0" err="1"/>
              <a:t>biosimilarer</a:t>
            </a:r>
            <a:r>
              <a:rPr lang="sv-SE" sz="2400" dirty="0"/>
              <a:t>)</a:t>
            </a:r>
          </a:p>
          <a:p>
            <a:pPr marL="0" indent="0">
              <a:buNone/>
            </a:pPr>
            <a:endParaRPr lang="sv-SE" dirty="0"/>
          </a:p>
        </p:txBody>
      </p:sp>
      <p:sp>
        <p:nvSpPr>
          <p:cNvPr id="4" name="Platshållare för innehåll 3">
            <a:extLst>
              <a:ext uri="{FF2B5EF4-FFF2-40B4-BE49-F238E27FC236}">
                <a16:creationId xmlns:a16="http://schemas.microsoft.com/office/drawing/2014/main" id="{609C2318-5548-8BB3-B239-4145C13B1A8A}"/>
              </a:ext>
            </a:extLst>
          </p:cNvPr>
          <p:cNvSpPr>
            <a:spLocks noGrp="1"/>
          </p:cNvSpPr>
          <p:nvPr>
            <p:ph sz="half" idx="4294967295"/>
          </p:nvPr>
        </p:nvSpPr>
        <p:spPr>
          <a:xfrm>
            <a:off x="6758050" y="1328668"/>
            <a:ext cx="5301019" cy="2868428"/>
          </a:xfrm>
        </p:spPr>
        <p:txBody>
          <a:bodyPr>
            <a:normAutofit/>
          </a:bodyPr>
          <a:lstStyle/>
          <a:p>
            <a:pPr marL="0" indent="0">
              <a:buNone/>
            </a:pPr>
            <a:r>
              <a:rPr lang="sv-SE" sz="1700" b="1" dirty="0"/>
              <a:t>Socialstyrelsen: </a:t>
            </a:r>
            <a:r>
              <a:rPr lang="sv-SE" sz="1700" dirty="0"/>
              <a:t>Nationella riktlinjer för vård vid psoriasis (2019)</a:t>
            </a:r>
          </a:p>
          <a:p>
            <a:pPr marL="0" indent="0">
              <a:buNone/>
            </a:pPr>
            <a:r>
              <a:rPr lang="sv-SE" sz="1700" b="1" dirty="0"/>
              <a:t>Läkemedelsverket:</a:t>
            </a:r>
            <a:br>
              <a:rPr lang="sv-SE" sz="1700" b="1" dirty="0"/>
            </a:br>
            <a:r>
              <a:rPr lang="sv-SE" sz="1700" dirty="0"/>
              <a:t>Behandlingsrekommendation vid psoriasis och psoriasisartrit (2019)</a:t>
            </a:r>
            <a:endParaRPr lang="sv-SE" sz="1700" b="1" dirty="0"/>
          </a:p>
          <a:p>
            <a:pPr marL="0" indent="0">
              <a:buNone/>
            </a:pPr>
            <a:r>
              <a:rPr lang="sv-SE" sz="1700" b="1" dirty="0"/>
              <a:t>Svenska Sällskapet för Dermatologer och Venereologer: </a:t>
            </a:r>
            <a:r>
              <a:rPr lang="sv-SE" sz="1700" dirty="0"/>
              <a:t>Riktlinjer för läkemedelsbehandling vid psoriasis (uppdateras årligen)</a:t>
            </a:r>
          </a:p>
        </p:txBody>
      </p:sp>
      <p:pic>
        <p:nvPicPr>
          <p:cNvPr id="7" name="Bildobjekt 6" descr="En bild som visar nagel, finger, person, Kosmetika&#10;&#10;Automatiskt genererad beskrivning">
            <a:extLst>
              <a:ext uri="{FF2B5EF4-FFF2-40B4-BE49-F238E27FC236}">
                <a16:creationId xmlns:a16="http://schemas.microsoft.com/office/drawing/2014/main" id="{95AC124D-1C09-F802-9DB5-2ED71EC84B41}"/>
              </a:ext>
            </a:extLst>
          </p:cNvPr>
          <p:cNvPicPr>
            <a:picLocks noChangeAspect="1"/>
          </p:cNvPicPr>
          <p:nvPr/>
        </p:nvPicPr>
        <p:blipFill>
          <a:blip r:embed="rId2"/>
          <a:stretch>
            <a:fillRect/>
          </a:stretch>
        </p:blipFill>
        <p:spPr>
          <a:xfrm>
            <a:off x="6758050" y="4382187"/>
            <a:ext cx="2990088" cy="1993392"/>
          </a:xfrm>
          <a:prstGeom prst="rect">
            <a:avLst/>
          </a:prstGeom>
        </p:spPr>
      </p:pic>
    </p:spTree>
    <p:extLst>
      <p:ext uri="{BB962C8B-B14F-4D97-AF65-F5344CB8AC3E}">
        <p14:creationId xmlns:p14="http://schemas.microsoft.com/office/powerpoint/2010/main" val="3384130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9E97F2D8-A3FA-446D-BABD-3CE9CFF0CBCC}"/>
              </a:ext>
            </a:extLst>
          </p:cNvPr>
          <p:cNvPicPr>
            <a:picLocks noChangeAspect="1"/>
          </p:cNvPicPr>
          <p:nvPr/>
        </p:nvPicPr>
        <p:blipFill>
          <a:blip r:embed="rId3"/>
          <a:stretch>
            <a:fillRect/>
          </a:stretch>
        </p:blipFill>
        <p:spPr>
          <a:xfrm>
            <a:off x="658813" y="1274908"/>
            <a:ext cx="7515986" cy="3747255"/>
          </a:xfrm>
          <a:prstGeom prst="rect">
            <a:avLst/>
          </a:prstGeom>
        </p:spPr>
      </p:pic>
      <p:sp>
        <p:nvSpPr>
          <p:cNvPr id="2" name="Rubrik 1">
            <a:extLst>
              <a:ext uri="{FF2B5EF4-FFF2-40B4-BE49-F238E27FC236}">
                <a16:creationId xmlns:a16="http://schemas.microsoft.com/office/drawing/2014/main" id="{E21D3C47-F255-D0F7-4828-8EB1BA300244}"/>
              </a:ext>
            </a:extLst>
          </p:cNvPr>
          <p:cNvSpPr>
            <a:spLocks noGrp="1"/>
          </p:cNvSpPr>
          <p:nvPr>
            <p:ph type="title"/>
          </p:nvPr>
        </p:nvSpPr>
        <p:spPr/>
        <p:txBody>
          <a:bodyPr/>
          <a:lstStyle/>
          <a:p>
            <a:r>
              <a:rPr lang="sv-SE" dirty="0"/>
              <a:t>Hitta information om behandling på hemsidan</a:t>
            </a:r>
          </a:p>
        </p:txBody>
      </p:sp>
      <p:sp>
        <p:nvSpPr>
          <p:cNvPr id="5" name="Platshållare för bildnummer 4">
            <a:extLst>
              <a:ext uri="{FF2B5EF4-FFF2-40B4-BE49-F238E27FC236}">
                <a16:creationId xmlns:a16="http://schemas.microsoft.com/office/drawing/2014/main" id="{3D828ACD-5D89-B397-E6BF-8D2763FF3B8B}"/>
              </a:ext>
            </a:extLst>
          </p:cNvPr>
          <p:cNvSpPr>
            <a:spLocks noGrp="1"/>
          </p:cNvSpPr>
          <p:nvPr>
            <p:ph type="sldNum" sz="quarter" idx="12"/>
          </p:nvPr>
        </p:nvSpPr>
        <p:spPr/>
        <p:txBody>
          <a:bodyPr/>
          <a:lstStyle/>
          <a:p>
            <a:fld id="{E8645303-2AAE-45D1-913A-B06AE6474513}" type="slidenum">
              <a:rPr lang="sv-SE" smtClean="0"/>
              <a:t>13</a:t>
            </a:fld>
            <a:endParaRPr lang="sv-SE" dirty="0"/>
          </a:p>
        </p:txBody>
      </p:sp>
      <p:pic>
        <p:nvPicPr>
          <p:cNvPr id="4" name="Bildobjekt 3" descr="En bild som visar text, skärmbild, programvara, Webbsida&#10;&#10;AI-genererat innehåll kan vara felaktigt.">
            <a:extLst>
              <a:ext uri="{FF2B5EF4-FFF2-40B4-BE49-F238E27FC236}">
                <a16:creationId xmlns:a16="http://schemas.microsoft.com/office/drawing/2014/main" id="{DB6C0908-4145-E8C3-B72D-1591E8F040EC}"/>
              </a:ext>
            </a:extLst>
          </p:cNvPr>
          <p:cNvPicPr>
            <a:picLocks noChangeAspect="1"/>
          </p:cNvPicPr>
          <p:nvPr/>
        </p:nvPicPr>
        <p:blipFill>
          <a:blip r:embed="rId4"/>
          <a:srcRect l="17192" t="10372" r="16461" b="37122"/>
          <a:stretch/>
        </p:blipFill>
        <p:spPr>
          <a:xfrm>
            <a:off x="4036623" y="2783159"/>
            <a:ext cx="8025401" cy="3453518"/>
          </a:xfrm>
          <a:prstGeom prst="rect">
            <a:avLst/>
          </a:prstGeom>
        </p:spPr>
      </p:pic>
      <p:sp>
        <p:nvSpPr>
          <p:cNvPr id="6" name="Rektangel 5">
            <a:extLst>
              <a:ext uri="{FF2B5EF4-FFF2-40B4-BE49-F238E27FC236}">
                <a16:creationId xmlns:a16="http://schemas.microsoft.com/office/drawing/2014/main" id="{6981F98C-54AB-723B-58DE-BFE04B3506BE}"/>
              </a:ext>
            </a:extLst>
          </p:cNvPr>
          <p:cNvSpPr/>
          <p:nvPr/>
        </p:nvSpPr>
        <p:spPr>
          <a:xfrm>
            <a:off x="4368018" y="3440773"/>
            <a:ext cx="1265643" cy="1152329"/>
          </a:xfrm>
          <a:custGeom>
            <a:avLst/>
            <a:gdLst>
              <a:gd name="connsiteX0" fmla="*/ 0 w 1265643"/>
              <a:gd name="connsiteY0" fmla="*/ 0 h 1152329"/>
              <a:gd name="connsiteX1" fmla="*/ 1265643 w 1265643"/>
              <a:gd name="connsiteY1" fmla="*/ 0 h 1152329"/>
              <a:gd name="connsiteX2" fmla="*/ 1265643 w 1265643"/>
              <a:gd name="connsiteY2" fmla="*/ 1152329 h 1152329"/>
              <a:gd name="connsiteX3" fmla="*/ 0 w 1265643"/>
              <a:gd name="connsiteY3" fmla="*/ 1152329 h 1152329"/>
              <a:gd name="connsiteX4" fmla="*/ 0 w 1265643"/>
              <a:gd name="connsiteY4" fmla="*/ 0 h 115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5643" h="1152329" extrusionOk="0">
                <a:moveTo>
                  <a:pt x="0" y="0"/>
                </a:moveTo>
                <a:cubicBezTo>
                  <a:pt x="239675" y="-29464"/>
                  <a:pt x="1105247" y="2344"/>
                  <a:pt x="1265643" y="0"/>
                </a:cubicBezTo>
                <a:cubicBezTo>
                  <a:pt x="1313742" y="294535"/>
                  <a:pt x="1360619" y="903744"/>
                  <a:pt x="1265643" y="1152329"/>
                </a:cubicBezTo>
                <a:cubicBezTo>
                  <a:pt x="960822" y="1227526"/>
                  <a:pt x="359532" y="1046881"/>
                  <a:pt x="0" y="1152329"/>
                </a:cubicBezTo>
                <a:cubicBezTo>
                  <a:pt x="44222" y="722497"/>
                  <a:pt x="-79556" y="412415"/>
                  <a:pt x="0" y="0"/>
                </a:cubicBezTo>
                <a:close/>
              </a:path>
            </a:pathLst>
          </a:custGeom>
          <a:noFill/>
          <a:ln>
            <a:solidFill>
              <a:schemeClr val="accent2"/>
            </a:solidFill>
            <a:extLst>
              <a:ext uri="{C807C97D-BFC1-408E-A445-0C87EB9F89A2}">
                <ask:lineSketchStyleProps xmlns:ask="http://schemas.microsoft.com/office/drawing/2018/sketchyshapes" sd="3601636928">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7" name="Rak pilkoppling 6">
            <a:extLst>
              <a:ext uri="{FF2B5EF4-FFF2-40B4-BE49-F238E27FC236}">
                <a16:creationId xmlns:a16="http://schemas.microsoft.com/office/drawing/2014/main" id="{A66BA085-2E24-3CDD-8A2B-BDD43BDE4F5F}"/>
              </a:ext>
            </a:extLst>
          </p:cNvPr>
          <p:cNvCxnSpPr>
            <a:cxnSpLocks/>
            <a:stCxn id="10" idx="4"/>
          </p:cNvCxnSpPr>
          <p:nvPr/>
        </p:nvCxnSpPr>
        <p:spPr>
          <a:xfrm>
            <a:off x="3963573" y="1638886"/>
            <a:ext cx="404445" cy="1259059"/>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0" name="Ellips 9">
            <a:extLst>
              <a:ext uri="{FF2B5EF4-FFF2-40B4-BE49-F238E27FC236}">
                <a16:creationId xmlns:a16="http://schemas.microsoft.com/office/drawing/2014/main" id="{E8DF8F95-3C5C-4550-43B1-FEB43C5F3E51}"/>
              </a:ext>
            </a:extLst>
          </p:cNvPr>
          <p:cNvSpPr/>
          <p:nvPr/>
        </p:nvSpPr>
        <p:spPr>
          <a:xfrm>
            <a:off x="3720905" y="1385668"/>
            <a:ext cx="485335" cy="253218"/>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489283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E3F6C6A-1EAC-3A6F-34F0-02D3FD25B3BD}"/>
              </a:ext>
            </a:extLst>
          </p:cNvPr>
          <p:cNvSpPr>
            <a:spLocks noGrp="1"/>
          </p:cNvSpPr>
          <p:nvPr>
            <p:ph type="title"/>
          </p:nvPr>
        </p:nvSpPr>
        <p:spPr/>
        <p:txBody>
          <a:bodyPr/>
          <a:lstStyle/>
          <a:p>
            <a:r>
              <a:rPr lang="sv-SE" dirty="0"/>
              <a:t>Föreläsningar om behandling av psoriasis/</a:t>
            </a:r>
            <a:r>
              <a:rPr lang="sv-SE" dirty="0" err="1"/>
              <a:t>PsA</a:t>
            </a:r>
            <a:endParaRPr lang="sv-SE" dirty="0"/>
          </a:p>
        </p:txBody>
      </p:sp>
      <p:sp>
        <p:nvSpPr>
          <p:cNvPr id="5" name="Platshållare för bildnummer 4">
            <a:extLst>
              <a:ext uri="{FF2B5EF4-FFF2-40B4-BE49-F238E27FC236}">
                <a16:creationId xmlns:a16="http://schemas.microsoft.com/office/drawing/2014/main" id="{F137E05F-6AE2-6719-719B-4B5EAF99EE60}"/>
              </a:ext>
            </a:extLst>
          </p:cNvPr>
          <p:cNvSpPr>
            <a:spLocks noGrp="1"/>
          </p:cNvSpPr>
          <p:nvPr>
            <p:ph type="sldNum" sz="quarter" idx="12"/>
          </p:nvPr>
        </p:nvSpPr>
        <p:spPr/>
        <p:txBody>
          <a:bodyPr/>
          <a:lstStyle/>
          <a:p>
            <a:fld id="{E8645303-2AAE-45D1-913A-B06AE6474513}" type="slidenum">
              <a:rPr lang="sv-SE" smtClean="0"/>
              <a:t>14</a:t>
            </a:fld>
            <a:endParaRPr lang="sv-SE" dirty="0"/>
          </a:p>
        </p:txBody>
      </p:sp>
      <p:pic>
        <p:nvPicPr>
          <p:cNvPr id="4" name="Bildobjekt 3" descr="En bild som visar text, skärmbild, Webbplats, Webbsida&#10;&#10;AI-genererat innehåll kan vara felaktigt.">
            <a:extLst>
              <a:ext uri="{FF2B5EF4-FFF2-40B4-BE49-F238E27FC236}">
                <a16:creationId xmlns:a16="http://schemas.microsoft.com/office/drawing/2014/main" id="{07D32431-463E-65EC-8BEB-B8F02833FD7C}"/>
              </a:ext>
            </a:extLst>
          </p:cNvPr>
          <p:cNvPicPr>
            <a:picLocks noChangeAspect="1"/>
          </p:cNvPicPr>
          <p:nvPr/>
        </p:nvPicPr>
        <p:blipFill>
          <a:blip r:embed="rId3"/>
          <a:srcRect l="18750" t="8038" r="18712"/>
          <a:stretch/>
        </p:blipFill>
        <p:spPr>
          <a:xfrm>
            <a:off x="3251092" y="1209797"/>
            <a:ext cx="6646984" cy="5314828"/>
          </a:xfrm>
          <a:prstGeom prst="rect">
            <a:avLst/>
          </a:prstGeom>
        </p:spPr>
      </p:pic>
      <p:sp>
        <p:nvSpPr>
          <p:cNvPr id="6" name="textruta 5">
            <a:extLst>
              <a:ext uri="{FF2B5EF4-FFF2-40B4-BE49-F238E27FC236}">
                <a16:creationId xmlns:a16="http://schemas.microsoft.com/office/drawing/2014/main" id="{A55C2DF4-B88E-6178-9C7D-E81BF807A1BF}"/>
              </a:ext>
            </a:extLst>
          </p:cNvPr>
          <p:cNvSpPr txBox="1"/>
          <p:nvPr/>
        </p:nvSpPr>
        <p:spPr>
          <a:xfrm>
            <a:off x="581873" y="1209797"/>
            <a:ext cx="2345097" cy="4801314"/>
          </a:xfrm>
          <a:prstGeom prst="rect">
            <a:avLst/>
          </a:prstGeom>
          <a:noFill/>
        </p:spPr>
        <p:txBody>
          <a:bodyPr wrap="square">
            <a:spAutoFit/>
          </a:bodyPr>
          <a:lstStyle/>
          <a:p>
            <a:r>
              <a:rPr lang="sv-SE" dirty="0"/>
              <a:t>På förbundets hemsida hittar du även bland annat </a:t>
            </a:r>
          </a:p>
          <a:p>
            <a:endParaRPr lang="sv-SE" dirty="0"/>
          </a:p>
          <a:p>
            <a:pPr marL="285750" indent="-285750">
              <a:buClr>
                <a:schemeClr val="accent1"/>
              </a:buClr>
              <a:buFont typeface="Arial" panose="020B0604020202020204" pitchFamily="34" charset="0"/>
              <a:buChar char="•"/>
            </a:pPr>
            <a:r>
              <a:rPr lang="sv-SE" dirty="0"/>
              <a:t>föreläsningar </a:t>
            </a:r>
          </a:p>
          <a:p>
            <a:pPr marL="285750" indent="-285750">
              <a:buClr>
                <a:schemeClr val="accent1"/>
              </a:buClr>
              <a:buFont typeface="Arial" panose="020B0604020202020204" pitchFamily="34" charset="0"/>
              <a:buChar char="•"/>
            </a:pPr>
            <a:endParaRPr lang="sv-SE" dirty="0"/>
          </a:p>
          <a:p>
            <a:pPr marL="285750" indent="-285750">
              <a:buClr>
                <a:schemeClr val="accent1"/>
              </a:buClr>
              <a:buFont typeface="Arial" panose="020B0604020202020204" pitchFamily="34" charset="0"/>
              <a:buChar char="•"/>
            </a:pPr>
            <a:r>
              <a:rPr lang="sv-SE" dirty="0"/>
              <a:t>instruktionsfilmer </a:t>
            </a:r>
          </a:p>
          <a:p>
            <a:pPr marL="285750" indent="-285750">
              <a:buClr>
                <a:schemeClr val="accent1"/>
              </a:buClr>
              <a:buFont typeface="Arial" panose="020B0604020202020204" pitchFamily="34" charset="0"/>
              <a:buChar char="•"/>
            </a:pPr>
            <a:endParaRPr lang="sv-SE" dirty="0"/>
          </a:p>
          <a:p>
            <a:pPr marL="285750" indent="-285750">
              <a:buClr>
                <a:schemeClr val="accent1"/>
              </a:buClr>
              <a:buFont typeface="Arial" panose="020B0604020202020204" pitchFamily="34" charset="0"/>
              <a:buChar char="•"/>
            </a:pPr>
            <a:r>
              <a:rPr lang="sv-SE" dirty="0"/>
              <a:t>intervjuer </a:t>
            </a:r>
          </a:p>
          <a:p>
            <a:pPr marL="285750" indent="-285750">
              <a:buClr>
                <a:schemeClr val="accent1"/>
              </a:buClr>
              <a:buFont typeface="Arial" panose="020B0604020202020204" pitchFamily="34" charset="0"/>
              <a:buChar char="•"/>
            </a:pPr>
            <a:endParaRPr lang="sv-SE" dirty="0"/>
          </a:p>
          <a:p>
            <a:pPr marL="285750" indent="-285750">
              <a:buClr>
                <a:schemeClr val="accent1"/>
              </a:buClr>
              <a:buFont typeface="Arial" panose="020B0604020202020204" pitchFamily="34" charset="0"/>
              <a:buChar char="•"/>
            </a:pPr>
            <a:r>
              <a:rPr lang="sv-SE" dirty="0"/>
              <a:t>paneldiskussioner</a:t>
            </a:r>
          </a:p>
          <a:p>
            <a:endParaRPr lang="sv-SE" dirty="0"/>
          </a:p>
          <a:p>
            <a:r>
              <a:rPr lang="sv-SE" dirty="0"/>
              <a:t>och andra filmer som både kan förbereda dig inför ditt nästa vårdbesök och hjälpa dig i din vardag.</a:t>
            </a:r>
          </a:p>
        </p:txBody>
      </p:sp>
    </p:spTree>
    <p:extLst>
      <p:ext uri="{BB962C8B-B14F-4D97-AF65-F5344CB8AC3E}">
        <p14:creationId xmlns:p14="http://schemas.microsoft.com/office/powerpoint/2010/main" val="2402667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7EAF009-1B8D-4AA3-B35D-5117728CA5E2}"/>
              </a:ext>
            </a:extLst>
          </p:cNvPr>
          <p:cNvSpPr>
            <a:spLocks noGrp="1"/>
          </p:cNvSpPr>
          <p:nvPr>
            <p:ph type="title"/>
          </p:nvPr>
        </p:nvSpPr>
        <p:spPr>
          <a:xfrm>
            <a:off x="659616" y="151622"/>
            <a:ext cx="11015616" cy="827088"/>
          </a:xfrm>
        </p:spPr>
        <p:txBody>
          <a:bodyPr/>
          <a:lstStyle/>
          <a:p>
            <a:r>
              <a:rPr lang="sv-SE" dirty="0"/>
              <a:t>Varför samsjuklighet?</a:t>
            </a:r>
          </a:p>
        </p:txBody>
      </p:sp>
      <p:sp>
        <p:nvSpPr>
          <p:cNvPr id="3" name="Platshållare för bildnummer 2">
            <a:extLst>
              <a:ext uri="{FF2B5EF4-FFF2-40B4-BE49-F238E27FC236}">
                <a16:creationId xmlns:a16="http://schemas.microsoft.com/office/drawing/2014/main" id="{AB9AC1BA-5BC7-48D5-9FBE-C20BEDADCE85}"/>
              </a:ext>
            </a:extLst>
          </p:cNvPr>
          <p:cNvSpPr>
            <a:spLocks noGrp="1"/>
          </p:cNvSpPr>
          <p:nvPr>
            <p:ph type="sldNum" sz="quarter" idx="12"/>
          </p:nvPr>
        </p:nvSpPr>
        <p:spPr/>
        <p:txBody>
          <a:bodyPr/>
          <a:lstStyle/>
          <a:p>
            <a:fld id="{E8645303-2AAE-45D1-913A-B06AE6474513}" type="slidenum">
              <a:rPr lang="sv-SE" smtClean="0"/>
              <a:t>15</a:t>
            </a:fld>
            <a:endParaRPr lang="sv-SE" dirty="0"/>
          </a:p>
        </p:txBody>
      </p:sp>
      <p:pic>
        <p:nvPicPr>
          <p:cNvPr id="5" name="Platshållare för innehåll 10">
            <a:extLst>
              <a:ext uri="{FF2B5EF4-FFF2-40B4-BE49-F238E27FC236}">
                <a16:creationId xmlns:a16="http://schemas.microsoft.com/office/drawing/2014/main" id="{F43E8E05-D9AB-4594-A650-E69FC59D0C0B}"/>
              </a:ext>
            </a:extLst>
          </p:cNvPr>
          <p:cNvPicPr>
            <a:picLocks noChangeAspect="1"/>
          </p:cNvPicPr>
          <p:nvPr/>
        </p:nvPicPr>
        <p:blipFill>
          <a:blip r:embed="rId2"/>
          <a:stretch>
            <a:fillRect/>
          </a:stretch>
        </p:blipFill>
        <p:spPr>
          <a:xfrm>
            <a:off x="4746511" y="1103615"/>
            <a:ext cx="2409825" cy="4818063"/>
          </a:xfrm>
          <a:prstGeom prst="rect">
            <a:avLst/>
          </a:prstGeom>
        </p:spPr>
      </p:pic>
      <p:pic>
        <p:nvPicPr>
          <p:cNvPr id="8" name="Bild 7" descr="Frågetecken">
            <a:extLst>
              <a:ext uri="{FF2B5EF4-FFF2-40B4-BE49-F238E27FC236}">
                <a16:creationId xmlns:a16="http://schemas.microsoft.com/office/drawing/2014/main" id="{CB0A69F7-8048-44CF-8E73-52655A71FF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20138" y="1823763"/>
            <a:ext cx="914400" cy="914400"/>
          </a:xfrm>
          <a:prstGeom prst="rect">
            <a:avLst/>
          </a:prstGeom>
        </p:spPr>
      </p:pic>
      <p:sp>
        <p:nvSpPr>
          <p:cNvPr id="9" name="Platshållare för innehåll 2">
            <a:extLst>
              <a:ext uri="{FF2B5EF4-FFF2-40B4-BE49-F238E27FC236}">
                <a16:creationId xmlns:a16="http://schemas.microsoft.com/office/drawing/2014/main" id="{40C09E5B-1B7C-4BE0-A834-1FA7109F15FC}"/>
              </a:ext>
            </a:extLst>
          </p:cNvPr>
          <p:cNvSpPr txBox="1">
            <a:spLocks/>
          </p:cNvSpPr>
          <p:nvPr/>
        </p:nvSpPr>
        <p:spPr>
          <a:xfrm>
            <a:off x="658812" y="1353426"/>
            <a:ext cx="7530711" cy="4818062"/>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24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4608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2pPr>
            <a:lvl3pPr marL="6912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800" kern="1200">
                <a:solidFill>
                  <a:schemeClr val="tx1">
                    <a:lumMod val="75000"/>
                    <a:lumOff val="25000"/>
                  </a:schemeClr>
                </a:solidFill>
                <a:latin typeface="+mn-lt"/>
                <a:ea typeface="+mn-ea"/>
                <a:cs typeface="+mn-cs"/>
              </a:defRPr>
            </a:lvl3pPr>
            <a:lvl4pPr marL="9216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4pPr>
            <a:lvl5pPr marL="11160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sv-SE" dirty="0"/>
          </a:p>
          <a:p>
            <a:r>
              <a:rPr lang="sv-SE" dirty="0"/>
              <a:t>Gemensam ärftlighet (genetik)</a:t>
            </a:r>
          </a:p>
          <a:p>
            <a:r>
              <a:rPr lang="sv-SE" dirty="0"/>
              <a:t>Livsstilsfaktorer</a:t>
            </a:r>
          </a:p>
          <a:p>
            <a:r>
              <a:rPr lang="sv-SE" dirty="0"/>
              <a:t>Systemisk inflammation</a:t>
            </a:r>
          </a:p>
        </p:txBody>
      </p:sp>
    </p:spTree>
    <p:extLst>
      <p:ext uri="{BB962C8B-B14F-4D97-AF65-F5344CB8AC3E}">
        <p14:creationId xmlns:p14="http://schemas.microsoft.com/office/powerpoint/2010/main" val="733477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7EAF009-1B8D-4AA3-B35D-5117728CA5E2}"/>
              </a:ext>
            </a:extLst>
          </p:cNvPr>
          <p:cNvSpPr>
            <a:spLocks noGrp="1"/>
          </p:cNvSpPr>
          <p:nvPr>
            <p:ph type="title"/>
          </p:nvPr>
        </p:nvSpPr>
        <p:spPr>
          <a:xfrm>
            <a:off x="659616" y="169984"/>
            <a:ext cx="11015616" cy="827088"/>
          </a:xfrm>
        </p:spPr>
        <p:txBody>
          <a:bodyPr/>
          <a:lstStyle/>
          <a:p>
            <a:r>
              <a:rPr lang="sv-SE" dirty="0"/>
              <a:t>Varför samsjuklighet? Genetisk koppling.</a:t>
            </a:r>
          </a:p>
        </p:txBody>
      </p:sp>
      <p:sp>
        <p:nvSpPr>
          <p:cNvPr id="3" name="Platshållare för bildnummer 2">
            <a:extLst>
              <a:ext uri="{FF2B5EF4-FFF2-40B4-BE49-F238E27FC236}">
                <a16:creationId xmlns:a16="http://schemas.microsoft.com/office/drawing/2014/main" id="{AB9AC1BA-5BC7-48D5-9FBE-C20BEDADCE85}"/>
              </a:ext>
            </a:extLst>
          </p:cNvPr>
          <p:cNvSpPr>
            <a:spLocks noGrp="1"/>
          </p:cNvSpPr>
          <p:nvPr>
            <p:ph type="sldNum" sz="quarter" idx="12"/>
          </p:nvPr>
        </p:nvSpPr>
        <p:spPr/>
        <p:txBody>
          <a:bodyPr/>
          <a:lstStyle/>
          <a:p>
            <a:fld id="{E8645303-2AAE-45D1-913A-B06AE6474513}" type="slidenum">
              <a:rPr lang="sv-SE" smtClean="0"/>
              <a:t>16</a:t>
            </a:fld>
            <a:endParaRPr lang="sv-SE" dirty="0"/>
          </a:p>
        </p:txBody>
      </p:sp>
      <p:graphicFrame>
        <p:nvGraphicFramePr>
          <p:cNvPr id="4" name="Tabell 3">
            <a:extLst>
              <a:ext uri="{FF2B5EF4-FFF2-40B4-BE49-F238E27FC236}">
                <a16:creationId xmlns:a16="http://schemas.microsoft.com/office/drawing/2014/main" id="{2AD3764F-570A-E184-2984-FD70901F023C}"/>
              </a:ext>
            </a:extLst>
          </p:cNvPr>
          <p:cNvGraphicFramePr>
            <a:graphicFrameLocks noGrp="1"/>
          </p:cNvGraphicFramePr>
          <p:nvPr>
            <p:extLst>
              <p:ext uri="{D42A27DB-BD31-4B8C-83A1-F6EECF244321}">
                <p14:modId xmlns:p14="http://schemas.microsoft.com/office/powerpoint/2010/main" val="1803062343"/>
              </p:ext>
            </p:extLst>
          </p:nvPr>
        </p:nvGraphicFramePr>
        <p:xfrm>
          <a:off x="659436" y="1183982"/>
          <a:ext cx="8018159" cy="5423741"/>
        </p:xfrm>
        <a:graphic>
          <a:graphicData uri="http://schemas.openxmlformats.org/drawingml/2006/table">
            <a:tbl>
              <a:tblPr/>
              <a:tblGrid>
                <a:gridCol w="1590378">
                  <a:extLst>
                    <a:ext uri="{9D8B030D-6E8A-4147-A177-3AD203B41FA5}">
                      <a16:colId xmlns:a16="http://schemas.microsoft.com/office/drawing/2014/main" val="20000"/>
                    </a:ext>
                  </a:extLst>
                </a:gridCol>
                <a:gridCol w="1272427">
                  <a:extLst>
                    <a:ext uri="{9D8B030D-6E8A-4147-A177-3AD203B41FA5}">
                      <a16:colId xmlns:a16="http://schemas.microsoft.com/office/drawing/2014/main" val="20001"/>
                    </a:ext>
                  </a:extLst>
                </a:gridCol>
                <a:gridCol w="3299912">
                  <a:extLst>
                    <a:ext uri="{9D8B030D-6E8A-4147-A177-3AD203B41FA5}">
                      <a16:colId xmlns:a16="http://schemas.microsoft.com/office/drawing/2014/main" val="20002"/>
                    </a:ext>
                  </a:extLst>
                </a:gridCol>
                <a:gridCol w="1855442">
                  <a:extLst>
                    <a:ext uri="{9D8B030D-6E8A-4147-A177-3AD203B41FA5}">
                      <a16:colId xmlns:a16="http://schemas.microsoft.com/office/drawing/2014/main" val="20003"/>
                    </a:ext>
                  </a:extLst>
                </a:gridCol>
              </a:tblGrid>
              <a:tr h="309805">
                <a:tc>
                  <a:txBody>
                    <a:bodyPr/>
                    <a:lstStyle/>
                    <a:p>
                      <a:pPr>
                        <a:lnSpc>
                          <a:spcPct val="115000"/>
                        </a:lnSpc>
                        <a:spcAft>
                          <a:spcPts val="0"/>
                        </a:spcAft>
                      </a:pPr>
                      <a:r>
                        <a:rPr lang="en-US" sz="1800" b="1" dirty="0">
                          <a:latin typeface="Calibri"/>
                          <a:ea typeface="Calibri"/>
                          <a:cs typeface="Times New Roman"/>
                        </a:rPr>
                        <a:t>IL23R</a:t>
                      </a:r>
                      <a:endParaRPr lang="sv-SE" sz="1800" b="1"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15000"/>
                        </a:lnSpc>
                        <a:spcAft>
                          <a:spcPts val="0"/>
                        </a:spcAft>
                      </a:pPr>
                      <a:r>
                        <a:rPr lang="sv-SE" sz="1400" dirty="0">
                          <a:latin typeface="Calibri"/>
                          <a:ea typeface="Calibri"/>
                          <a:cs typeface="Times New Roman"/>
                        </a:rPr>
                        <a:t>1p31.3</a:t>
                      </a: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sv-SE" sz="1400" dirty="0">
                          <a:latin typeface="Calibri"/>
                          <a:ea typeface="Calibri"/>
                          <a:cs typeface="Times New Roman"/>
                        </a:rPr>
                        <a:t>IL-23 receptor</a:t>
                      </a: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sv-SE" sz="1600" b="0" dirty="0">
                          <a:latin typeface="Calibri"/>
                          <a:ea typeface="Calibri"/>
                          <a:cs typeface="Times New Roman"/>
                        </a:rPr>
                        <a:t>Pso, CR, UC, AS</a:t>
                      </a: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35621">
                <a:tc>
                  <a:txBody>
                    <a:bodyPr/>
                    <a:lstStyle/>
                    <a:p>
                      <a:pPr>
                        <a:lnSpc>
                          <a:spcPct val="115000"/>
                        </a:lnSpc>
                        <a:spcAft>
                          <a:spcPts val="0"/>
                        </a:spcAft>
                      </a:pPr>
                      <a:r>
                        <a:rPr lang="en-US" sz="1800" b="1" dirty="0">
                          <a:latin typeface="Calibri"/>
                          <a:ea typeface="Calibri"/>
                          <a:cs typeface="Times New Roman"/>
                        </a:rPr>
                        <a:t>IL12B</a:t>
                      </a:r>
                      <a:endParaRPr lang="sv-SE" sz="1800" b="1"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15000"/>
                        </a:lnSpc>
                        <a:spcAft>
                          <a:spcPts val="0"/>
                        </a:spcAft>
                      </a:pPr>
                      <a:r>
                        <a:rPr lang="sv-SE" sz="1400" dirty="0">
                          <a:latin typeface="Calibri"/>
                          <a:ea typeface="Calibri"/>
                          <a:cs typeface="Times New Roman"/>
                        </a:rPr>
                        <a:t>5q33.3</a:t>
                      </a: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1400" dirty="0">
                          <a:latin typeface="Calibri"/>
                          <a:ea typeface="Calibri"/>
                          <a:cs typeface="Times New Roman"/>
                        </a:rPr>
                        <a:t>p40 subunit of IL-12 and IL-23</a:t>
                      </a:r>
                      <a:endParaRPr lang="sv-SE" sz="1400"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sv-SE" sz="1600" b="0" dirty="0">
                          <a:latin typeface="Calibri"/>
                          <a:ea typeface="Calibri"/>
                          <a:cs typeface="Times New Roman"/>
                        </a:rPr>
                        <a:t>PSO, </a:t>
                      </a:r>
                      <a:r>
                        <a:rPr lang="sv-SE" sz="1600" b="0" dirty="0" err="1">
                          <a:latin typeface="Calibri"/>
                          <a:ea typeface="Calibri"/>
                          <a:cs typeface="Times New Roman"/>
                        </a:rPr>
                        <a:t>PsA</a:t>
                      </a:r>
                      <a:endParaRPr lang="sv-SE" sz="1600" b="0"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09805">
                <a:tc>
                  <a:txBody>
                    <a:bodyPr/>
                    <a:lstStyle/>
                    <a:p>
                      <a:pPr>
                        <a:lnSpc>
                          <a:spcPct val="115000"/>
                        </a:lnSpc>
                        <a:spcAft>
                          <a:spcPts val="0"/>
                        </a:spcAft>
                      </a:pPr>
                      <a:r>
                        <a:rPr lang="en-US" sz="1800" b="1" dirty="0">
                          <a:latin typeface="Calibri"/>
                          <a:ea typeface="Calibri"/>
                          <a:cs typeface="Times New Roman"/>
                        </a:rPr>
                        <a:t>IL23A</a:t>
                      </a:r>
                      <a:endParaRPr lang="sv-SE" sz="1800" b="1"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15000"/>
                        </a:lnSpc>
                        <a:spcAft>
                          <a:spcPts val="0"/>
                        </a:spcAft>
                      </a:pPr>
                      <a:r>
                        <a:rPr lang="sv-SE" sz="1400" dirty="0">
                          <a:latin typeface="Calibri"/>
                          <a:ea typeface="Calibri"/>
                          <a:cs typeface="Times New Roman"/>
                        </a:rPr>
                        <a:t>12q13.2</a:t>
                      </a: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1400" dirty="0">
                          <a:latin typeface="Calibri"/>
                          <a:ea typeface="Calibri"/>
                          <a:cs typeface="Times New Roman"/>
                        </a:rPr>
                        <a:t>p19 subunit of IL-23</a:t>
                      </a:r>
                      <a:endParaRPr lang="sv-SE" sz="1400"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sv-SE" sz="1600" b="0" dirty="0">
                          <a:latin typeface="Calibri"/>
                          <a:ea typeface="Calibri"/>
                          <a:cs typeface="Times New Roman"/>
                        </a:rPr>
                        <a:t>PSO, </a:t>
                      </a:r>
                      <a:r>
                        <a:rPr lang="sv-SE" sz="1600" b="0" dirty="0" err="1">
                          <a:latin typeface="Calibri"/>
                          <a:ea typeface="Calibri"/>
                          <a:cs typeface="Times New Roman"/>
                        </a:rPr>
                        <a:t>PsA</a:t>
                      </a:r>
                      <a:r>
                        <a:rPr lang="sv-SE" sz="1600" b="0" dirty="0">
                          <a:latin typeface="Calibri"/>
                          <a:ea typeface="Calibri"/>
                          <a:cs typeface="Times New Roman"/>
                        </a:rPr>
                        <a:t>, </a:t>
                      </a: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42158">
                <a:tc>
                  <a:txBody>
                    <a:bodyPr/>
                    <a:lstStyle/>
                    <a:p>
                      <a:pPr>
                        <a:lnSpc>
                          <a:spcPct val="115000"/>
                        </a:lnSpc>
                        <a:spcAft>
                          <a:spcPts val="0"/>
                        </a:spcAft>
                      </a:pPr>
                      <a:r>
                        <a:rPr lang="en-US" sz="1800" b="1" dirty="0">
                          <a:latin typeface="Calibri"/>
                          <a:ea typeface="Calibri"/>
                          <a:cs typeface="Times New Roman"/>
                        </a:rPr>
                        <a:t>TNFAIP3</a:t>
                      </a:r>
                      <a:endParaRPr lang="sv-SE" sz="1800" b="1"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spcAft>
                          <a:spcPts val="0"/>
                        </a:spcAft>
                      </a:pPr>
                      <a:r>
                        <a:rPr lang="sv-SE" sz="1400" dirty="0">
                          <a:latin typeface="Calibri"/>
                        </a:rPr>
                        <a:t>6q23.3</a:t>
                      </a:r>
                    </a:p>
                  </a:txBody>
                  <a:tcPr marL="65713" marR="65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1400" dirty="0">
                          <a:latin typeface="Calibri"/>
                          <a:ea typeface="Calibri"/>
                          <a:cs typeface="Times New Roman"/>
                        </a:rPr>
                        <a:t>A20, decrease NF-</a:t>
                      </a:r>
                      <a:r>
                        <a:rPr lang="sv-SE" sz="1400" dirty="0">
                          <a:latin typeface="Calibri"/>
                          <a:ea typeface="Calibri"/>
                          <a:cs typeface="Times New Roman"/>
                        </a:rPr>
                        <a:t>κ</a:t>
                      </a:r>
                      <a:r>
                        <a:rPr lang="en-US" sz="1400" dirty="0">
                          <a:latin typeface="Calibri"/>
                          <a:ea typeface="Calibri"/>
                          <a:cs typeface="Times New Roman"/>
                        </a:rPr>
                        <a:t>B activation</a:t>
                      </a:r>
                      <a:endParaRPr lang="sv-SE" sz="1400"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1600" b="0" dirty="0">
                          <a:latin typeface="Calibri"/>
                          <a:ea typeface="Calibri"/>
                          <a:cs typeface="Times New Roman"/>
                        </a:rPr>
                        <a:t>PSO, PsA, </a:t>
                      </a:r>
                      <a:r>
                        <a:rPr lang="sv-SE" sz="1600" b="0" dirty="0">
                          <a:latin typeface="Calibri"/>
                          <a:ea typeface="Calibri"/>
                          <a:cs typeface="Times New Roman"/>
                        </a:rPr>
                        <a:t>CR, RA, SLE,</a:t>
                      </a:r>
                      <a:r>
                        <a:rPr lang="sv-SE" sz="1600" b="0" baseline="0" dirty="0">
                          <a:latin typeface="Calibri"/>
                          <a:ea typeface="Calibri"/>
                          <a:cs typeface="Times New Roman"/>
                        </a:rPr>
                        <a:t> D, CD</a:t>
                      </a:r>
                      <a:endParaRPr lang="sv-SE" sz="1600" b="0"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35621">
                <a:tc>
                  <a:txBody>
                    <a:bodyPr/>
                    <a:lstStyle/>
                    <a:p>
                      <a:pPr>
                        <a:lnSpc>
                          <a:spcPct val="115000"/>
                        </a:lnSpc>
                        <a:spcAft>
                          <a:spcPts val="0"/>
                        </a:spcAft>
                      </a:pPr>
                      <a:r>
                        <a:rPr lang="en-US" sz="1800" b="1" dirty="0">
                          <a:latin typeface="Calibri"/>
                          <a:ea typeface="Calibri"/>
                          <a:cs typeface="Times New Roman"/>
                        </a:rPr>
                        <a:t>TNIP1</a:t>
                      </a:r>
                      <a:endParaRPr lang="sv-SE" sz="1800" b="1"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spcAft>
                          <a:spcPts val="0"/>
                        </a:spcAft>
                      </a:pPr>
                      <a:r>
                        <a:rPr lang="sv-SE" sz="1400" dirty="0">
                          <a:latin typeface="Calibri"/>
                        </a:rPr>
                        <a:t>5q33.1</a:t>
                      </a:r>
                    </a:p>
                  </a:txBody>
                  <a:tcPr marL="65713" marR="65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1400" dirty="0">
                          <a:latin typeface="Calibri"/>
                          <a:ea typeface="Calibri"/>
                          <a:cs typeface="Times New Roman"/>
                        </a:rPr>
                        <a:t>ABIN-1, decrease NF-</a:t>
                      </a:r>
                      <a:r>
                        <a:rPr lang="sv-SE" sz="1400" dirty="0">
                          <a:latin typeface="Calibri"/>
                          <a:ea typeface="Calibri"/>
                          <a:cs typeface="Times New Roman"/>
                        </a:rPr>
                        <a:t>κ</a:t>
                      </a:r>
                      <a:r>
                        <a:rPr lang="en-US" sz="1400" dirty="0">
                          <a:latin typeface="Calibri"/>
                          <a:ea typeface="Calibri"/>
                          <a:cs typeface="Times New Roman"/>
                        </a:rPr>
                        <a:t>B activation</a:t>
                      </a:r>
                      <a:endParaRPr lang="sv-SE" sz="1400"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sv-SE" sz="1600" b="0" dirty="0">
                          <a:latin typeface="Calibri"/>
                          <a:ea typeface="Calibri"/>
                          <a:cs typeface="Times New Roman"/>
                        </a:rPr>
                        <a:t>PSO, </a:t>
                      </a:r>
                      <a:r>
                        <a:rPr lang="sv-SE" sz="1600" b="0" dirty="0" err="1">
                          <a:latin typeface="Calibri"/>
                          <a:ea typeface="Calibri"/>
                          <a:cs typeface="Times New Roman"/>
                        </a:rPr>
                        <a:t>PsA</a:t>
                      </a:r>
                      <a:endParaRPr lang="sv-SE" sz="1600" b="0"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35621">
                <a:tc>
                  <a:txBody>
                    <a:bodyPr/>
                    <a:lstStyle/>
                    <a:p>
                      <a:pPr>
                        <a:lnSpc>
                          <a:spcPct val="115000"/>
                        </a:lnSpc>
                        <a:spcAft>
                          <a:spcPts val="0"/>
                        </a:spcAft>
                      </a:pPr>
                      <a:r>
                        <a:rPr lang="sv-SE" sz="1800" b="1" i="1" dirty="0">
                          <a:latin typeface="Calibri"/>
                          <a:ea typeface="Calibri"/>
                          <a:cs typeface="Times New Roman"/>
                        </a:rPr>
                        <a:t>ADAM33</a:t>
                      </a:r>
                      <a:endParaRPr lang="sv-SE" sz="1800" b="1"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sv-SE" sz="1400" dirty="0">
                          <a:latin typeface="Calibri"/>
                          <a:ea typeface="Calibri"/>
                          <a:cs typeface="Times New Roman"/>
                        </a:rPr>
                        <a:t>20p13</a:t>
                      </a: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sv-SE" sz="1400" dirty="0">
                          <a:latin typeface="Calibri"/>
                          <a:ea typeface="Calibri"/>
                          <a:cs typeface="Times New Roman"/>
                        </a:rPr>
                        <a:t>a </a:t>
                      </a:r>
                      <a:r>
                        <a:rPr lang="sv-SE" sz="1400" dirty="0" err="1">
                          <a:latin typeface="Calibri"/>
                          <a:ea typeface="Calibri"/>
                          <a:cs typeface="Times New Roman"/>
                        </a:rPr>
                        <a:t>disintegrin</a:t>
                      </a:r>
                      <a:r>
                        <a:rPr lang="sv-SE" sz="1400" dirty="0">
                          <a:latin typeface="Calibri"/>
                          <a:ea typeface="Calibri"/>
                          <a:cs typeface="Times New Roman"/>
                        </a:rPr>
                        <a:t> and </a:t>
                      </a:r>
                      <a:r>
                        <a:rPr lang="sv-SE" sz="1400" dirty="0" err="1">
                          <a:latin typeface="Calibri"/>
                          <a:ea typeface="Calibri"/>
                          <a:cs typeface="Times New Roman"/>
                        </a:rPr>
                        <a:t>metalloprotease</a:t>
                      </a:r>
                      <a:endParaRPr lang="sv-SE" sz="1400"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1600" b="0" dirty="0">
                          <a:latin typeface="Calibri"/>
                          <a:ea typeface="Calibri"/>
                          <a:cs typeface="Times New Roman"/>
                        </a:rPr>
                        <a:t>PSO, Asthma</a:t>
                      </a:r>
                      <a:endParaRPr lang="sv-SE" sz="1600" b="0"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35621">
                <a:tc>
                  <a:txBody>
                    <a:bodyPr/>
                    <a:lstStyle/>
                    <a:p>
                      <a:pPr>
                        <a:lnSpc>
                          <a:spcPct val="115000"/>
                        </a:lnSpc>
                        <a:spcAft>
                          <a:spcPts val="0"/>
                        </a:spcAft>
                      </a:pPr>
                      <a:r>
                        <a:rPr lang="sv-SE" sz="1800" b="1" i="1" dirty="0">
                          <a:latin typeface="Calibri"/>
                          <a:ea typeface="Calibri"/>
                          <a:cs typeface="Times New Roman"/>
                        </a:rPr>
                        <a:t>IL15</a:t>
                      </a:r>
                      <a:endParaRPr lang="sv-SE" sz="1800" b="1"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33"/>
                    </a:solidFill>
                  </a:tcPr>
                </a:tc>
                <a:tc>
                  <a:txBody>
                    <a:bodyPr/>
                    <a:lstStyle/>
                    <a:p>
                      <a:pPr>
                        <a:lnSpc>
                          <a:spcPct val="115000"/>
                        </a:lnSpc>
                        <a:spcAft>
                          <a:spcPts val="0"/>
                        </a:spcAft>
                      </a:pPr>
                      <a:r>
                        <a:rPr lang="sv-SE" sz="1400" dirty="0">
                          <a:latin typeface="Calibri"/>
                          <a:ea typeface="Calibri"/>
                          <a:cs typeface="Times New Roman"/>
                        </a:rPr>
                        <a:t>4q31.2</a:t>
                      </a: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1400" dirty="0">
                          <a:latin typeface="Calibri"/>
                          <a:ea typeface="Calibri"/>
                          <a:cs typeface="Times New Roman"/>
                        </a:rPr>
                        <a:t>Cytokine that affects T cell activation</a:t>
                      </a:r>
                      <a:endParaRPr lang="sv-SE" sz="1400"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1600" b="0" dirty="0">
                          <a:latin typeface="Calibri"/>
                          <a:ea typeface="Calibri"/>
                          <a:cs typeface="Times New Roman"/>
                        </a:rPr>
                        <a:t>PSO</a:t>
                      </a:r>
                      <a:endParaRPr lang="sv-SE" sz="1600" b="0"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35621">
                <a:tc>
                  <a:txBody>
                    <a:bodyPr/>
                    <a:lstStyle/>
                    <a:p>
                      <a:pPr>
                        <a:lnSpc>
                          <a:spcPct val="115000"/>
                        </a:lnSpc>
                        <a:spcAft>
                          <a:spcPts val="0"/>
                        </a:spcAft>
                      </a:pPr>
                      <a:r>
                        <a:rPr lang="sv-SE" sz="1800" b="1" i="1" dirty="0">
                          <a:latin typeface="Calibri"/>
                          <a:ea typeface="Calibri"/>
                          <a:cs typeface="Times New Roman"/>
                        </a:rPr>
                        <a:t>IL2, IL21</a:t>
                      </a:r>
                      <a:endParaRPr lang="sv-SE" sz="1800" b="1"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33"/>
                    </a:solidFill>
                  </a:tcPr>
                </a:tc>
                <a:tc>
                  <a:txBody>
                    <a:bodyPr/>
                    <a:lstStyle/>
                    <a:p>
                      <a:pPr>
                        <a:lnSpc>
                          <a:spcPct val="115000"/>
                        </a:lnSpc>
                        <a:spcAft>
                          <a:spcPts val="0"/>
                        </a:spcAft>
                      </a:pPr>
                      <a:r>
                        <a:rPr lang="sv-SE" sz="1400" dirty="0">
                          <a:latin typeface="Calibri"/>
                          <a:ea typeface="Calibri"/>
                          <a:cs typeface="Times New Roman"/>
                        </a:rPr>
                        <a:t>4q27</a:t>
                      </a: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1400" dirty="0">
                          <a:latin typeface="Calibri"/>
                          <a:ea typeface="Calibri"/>
                          <a:cs typeface="Times New Roman"/>
                        </a:rPr>
                        <a:t>Cytokines</a:t>
                      </a: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1600" b="0" dirty="0">
                          <a:latin typeface="Calibri"/>
                          <a:ea typeface="Calibri"/>
                          <a:cs typeface="Times New Roman"/>
                        </a:rPr>
                        <a:t>PsA, RA, D, UC</a:t>
                      </a: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35621">
                <a:tc>
                  <a:txBody>
                    <a:bodyPr/>
                    <a:lstStyle/>
                    <a:p>
                      <a:pPr>
                        <a:lnSpc>
                          <a:spcPct val="115000"/>
                        </a:lnSpc>
                        <a:spcAft>
                          <a:spcPts val="0"/>
                        </a:spcAft>
                      </a:pPr>
                      <a:r>
                        <a:rPr lang="en-US" sz="1800" b="1" dirty="0">
                          <a:latin typeface="Calibri"/>
                          <a:ea typeface="Calibri"/>
                          <a:cs typeface="Times New Roman"/>
                        </a:rPr>
                        <a:t>Il13</a:t>
                      </a:r>
                      <a:endParaRPr lang="sv-SE" sz="1800" b="1"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33"/>
                    </a:solidFill>
                  </a:tcPr>
                </a:tc>
                <a:tc>
                  <a:txBody>
                    <a:bodyPr/>
                    <a:lstStyle/>
                    <a:p>
                      <a:pPr>
                        <a:lnSpc>
                          <a:spcPct val="115000"/>
                        </a:lnSpc>
                        <a:spcAft>
                          <a:spcPts val="0"/>
                        </a:spcAft>
                      </a:pPr>
                      <a:r>
                        <a:rPr lang="sv-SE" sz="1400" dirty="0">
                          <a:latin typeface="Calibri"/>
                          <a:ea typeface="Calibri"/>
                          <a:cs typeface="Times New Roman"/>
                        </a:rPr>
                        <a:t>5q31.1</a:t>
                      </a: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1400" dirty="0">
                          <a:latin typeface="Calibri"/>
                          <a:ea typeface="Calibri"/>
                          <a:cs typeface="Times New Roman"/>
                        </a:rPr>
                        <a:t>IL-13, a Th2 cytokine</a:t>
                      </a:r>
                      <a:endParaRPr lang="sv-SE" sz="1400"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sv-SE" sz="1600" b="0" dirty="0">
                          <a:latin typeface="Calibri"/>
                          <a:ea typeface="Calibri"/>
                          <a:cs typeface="Times New Roman"/>
                        </a:rPr>
                        <a:t>PSO, </a:t>
                      </a:r>
                      <a:r>
                        <a:rPr lang="sv-SE" sz="1600" b="0" dirty="0" err="1">
                          <a:latin typeface="Calibri"/>
                          <a:ea typeface="Calibri"/>
                          <a:cs typeface="Times New Roman"/>
                        </a:rPr>
                        <a:t>PsA</a:t>
                      </a:r>
                      <a:r>
                        <a:rPr lang="sv-SE" sz="1600" b="0" dirty="0">
                          <a:latin typeface="Calibri"/>
                          <a:ea typeface="Calibri"/>
                          <a:cs typeface="Times New Roman"/>
                        </a:rPr>
                        <a:t>, </a:t>
                      </a:r>
                      <a:r>
                        <a:rPr lang="sv-SE" sz="1600" b="0" dirty="0" err="1">
                          <a:latin typeface="Calibri"/>
                          <a:ea typeface="Calibri"/>
                          <a:cs typeface="Times New Roman"/>
                        </a:rPr>
                        <a:t>Asthma</a:t>
                      </a:r>
                      <a:endParaRPr lang="sv-SE" sz="1600" b="0"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35621">
                <a:tc>
                  <a:txBody>
                    <a:bodyPr/>
                    <a:lstStyle/>
                    <a:p>
                      <a:pPr>
                        <a:lnSpc>
                          <a:spcPct val="115000"/>
                        </a:lnSpc>
                        <a:spcAft>
                          <a:spcPts val="0"/>
                        </a:spcAft>
                      </a:pPr>
                      <a:r>
                        <a:rPr lang="sv-SE" sz="1800" b="1" dirty="0">
                          <a:latin typeface="Calibri"/>
                          <a:ea typeface="Calibri"/>
                          <a:cs typeface="Times New Roman"/>
                        </a:rPr>
                        <a:t>ERAP-1</a:t>
                      </a: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sv-SE" sz="1400" dirty="0">
                          <a:latin typeface="Calibri"/>
                          <a:ea typeface="Calibri"/>
                          <a:cs typeface="Times New Roman"/>
                        </a:rPr>
                        <a:t>5q15</a:t>
                      </a: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1400" dirty="0">
                          <a:latin typeface="Calibri"/>
                          <a:ea typeface="Calibri"/>
                          <a:cs typeface="Times New Roman"/>
                        </a:rPr>
                        <a:t>MHC-peptide processing</a:t>
                      </a: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1600" b="0" dirty="0">
                          <a:latin typeface="Calibri"/>
                          <a:ea typeface="Calibri"/>
                          <a:cs typeface="Times New Roman"/>
                        </a:rPr>
                        <a:t>PSO,</a:t>
                      </a:r>
                      <a:r>
                        <a:rPr lang="en-US" sz="1600" b="0" baseline="0" dirty="0">
                          <a:latin typeface="Calibri"/>
                          <a:ea typeface="Calibri"/>
                          <a:cs typeface="Times New Roman"/>
                        </a:rPr>
                        <a:t> AS</a:t>
                      </a:r>
                      <a:endParaRPr lang="en-US" sz="1600" b="0"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35621">
                <a:tc>
                  <a:txBody>
                    <a:bodyPr/>
                    <a:lstStyle/>
                    <a:p>
                      <a:pPr>
                        <a:lnSpc>
                          <a:spcPct val="115000"/>
                        </a:lnSpc>
                        <a:spcAft>
                          <a:spcPts val="0"/>
                        </a:spcAft>
                      </a:pPr>
                      <a:r>
                        <a:rPr lang="sv-SE" sz="1800" b="1" i="1" dirty="0">
                          <a:latin typeface="Calibri"/>
                          <a:ea typeface="Calibri"/>
                          <a:cs typeface="Times New Roman"/>
                        </a:rPr>
                        <a:t>PTPN22</a:t>
                      </a:r>
                      <a:endParaRPr lang="sv-SE" sz="1800" b="1"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sv-SE" sz="1400" dirty="0">
                          <a:latin typeface="Calibri"/>
                        </a:rPr>
                        <a:t>1p13.2</a:t>
                      </a:r>
                    </a:p>
                  </a:txBody>
                  <a:tcPr marL="65713" marR="65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1400" dirty="0">
                          <a:latin typeface="Calibri"/>
                          <a:ea typeface="Calibri"/>
                          <a:cs typeface="Times New Roman"/>
                        </a:rPr>
                        <a:t>Intracellular protein tyrosine phosphatase</a:t>
                      </a:r>
                      <a:endParaRPr lang="sv-SE" sz="1400"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1600" b="0" dirty="0">
                          <a:latin typeface="Calibri"/>
                          <a:ea typeface="Calibri"/>
                          <a:cs typeface="Times New Roman"/>
                        </a:rPr>
                        <a:t>PSO, RA, SLE</a:t>
                      </a:r>
                      <a:endParaRPr lang="sv-SE" sz="1600" b="0"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309805">
                <a:tc>
                  <a:txBody>
                    <a:bodyPr/>
                    <a:lstStyle/>
                    <a:p>
                      <a:pPr>
                        <a:lnSpc>
                          <a:spcPct val="115000"/>
                        </a:lnSpc>
                        <a:spcAft>
                          <a:spcPts val="0"/>
                        </a:spcAft>
                      </a:pPr>
                      <a:r>
                        <a:rPr lang="sv-SE" sz="1800" b="1" i="1" dirty="0">
                          <a:latin typeface="Calibri"/>
                          <a:ea typeface="Calibri"/>
                          <a:cs typeface="Times New Roman"/>
                        </a:rPr>
                        <a:t>CDKAL1</a:t>
                      </a:r>
                      <a:endParaRPr lang="sv-SE" sz="1800" b="1"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sv-SE" sz="1400" dirty="0">
                          <a:latin typeface="Calibri"/>
                          <a:ea typeface="Calibri"/>
                          <a:cs typeface="Times New Roman"/>
                        </a:rPr>
                        <a:t>6p22</a:t>
                      </a: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1400" dirty="0">
                          <a:latin typeface="Calibri"/>
                          <a:ea typeface="Calibri"/>
                          <a:cs typeface="Times New Roman"/>
                        </a:rPr>
                        <a:t>an inhibitor of CDK5</a:t>
                      </a:r>
                      <a:endParaRPr lang="sv-SE" sz="140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1600" b="0" dirty="0">
                          <a:latin typeface="Calibri"/>
                          <a:ea typeface="Calibri"/>
                          <a:cs typeface="Times New Roman"/>
                        </a:rPr>
                        <a:t>PSO, D, CR</a:t>
                      </a:r>
                      <a:endParaRPr lang="sv-SE" sz="1600" b="0"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309805">
                <a:tc>
                  <a:txBody>
                    <a:bodyPr/>
                    <a:lstStyle/>
                    <a:p>
                      <a:pPr>
                        <a:lnSpc>
                          <a:spcPct val="115000"/>
                        </a:lnSpc>
                        <a:spcAft>
                          <a:spcPts val="0"/>
                        </a:spcAft>
                      </a:pPr>
                      <a:r>
                        <a:rPr lang="sv-SE" sz="1800" b="1" i="1" dirty="0">
                          <a:latin typeface="Calibri"/>
                          <a:ea typeface="Calibri"/>
                          <a:cs typeface="Times New Roman"/>
                        </a:rPr>
                        <a:t>KIR2DS1, L1, L5</a:t>
                      </a:r>
                      <a:endParaRPr lang="sv-SE" sz="1800" b="1"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sv-SE" sz="1400" dirty="0">
                          <a:latin typeface="Calibri"/>
                          <a:ea typeface="Calibri"/>
                          <a:cs typeface="Times New Roman"/>
                        </a:rPr>
                        <a:t>19q34</a:t>
                      </a: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1400" dirty="0">
                          <a:latin typeface="Calibri"/>
                          <a:ea typeface="Calibri"/>
                          <a:cs typeface="Times New Roman"/>
                        </a:rPr>
                        <a:t>ligand of HLA-C</a:t>
                      </a:r>
                      <a:endParaRPr lang="sv-SE" sz="1400"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1600" b="0" dirty="0">
                          <a:latin typeface="Calibri"/>
                          <a:ea typeface="Calibri"/>
                          <a:cs typeface="Times New Roman"/>
                        </a:rPr>
                        <a:t>PSO, PsA</a:t>
                      </a:r>
                      <a:endParaRPr lang="sv-SE" sz="1600" b="0"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309805">
                <a:tc>
                  <a:txBody>
                    <a:bodyPr/>
                    <a:lstStyle/>
                    <a:p>
                      <a:pPr>
                        <a:lnSpc>
                          <a:spcPct val="115000"/>
                        </a:lnSpc>
                        <a:spcAft>
                          <a:spcPts val="0"/>
                        </a:spcAft>
                      </a:pPr>
                      <a:r>
                        <a:rPr lang="en-US" sz="1800" b="1" i="1" dirty="0">
                          <a:latin typeface="Calibri"/>
                          <a:ea typeface="Calibri"/>
                          <a:cs typeface="Times New Roman"/>
                        </a:rPr>
                        <a:t>LCE3D/LCE3A</a:t>
                      </a:r>
                      <a:endParaRPr lang="sv-SE" sz="1800" b="1"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15000"/>
                        </a:lnSpc>
                        <a:spcAft>
                          <a:spcPts val="0"/>
                        </a:spcAft>
                      </a:pPr>
                      <a:r>
                        <a:rPr lang="sv-SE" sz="1400" dirty="0">
                          <a:latin typeface="Calibri"/>
                          <a:ea typeface="Calibri"/>
                          <a:cs typeface="Times New Roman"/>
                        </a:rPr>
                        <a:t>1q21</a:t>
                      </a: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1400" dirty="0">
                          <a:latin typeface="Calibri"/>
                          <a:ea typeface="Calibri"/>
                          <a:cs typeface="Times New Roman"/>
                        </a:rPr>
                        <a:t>late cornified envelope</a:t>
                      </a:r>
                      <a:endParaRPr lang="sv-SE" sz="1400"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1600" b="0" dirty="0">
                          <a:latin typeface="Calibri"/>
                          <a:ea typeface="Calibri"/>
                          <a:cs typeface="Times New Roman"/>
                        </a:rPr>
                        <a:t>PSO</a:t>
                      </a:r>
                      <a:endParaRPr lang="sv-SE" sz="1600" b="0"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335621">
                <a:tc>
                  <a:txBody>
                    <a:bodyPr/>
                    <a:lstStyle/>
                    <a:p>
                      <a:pPr>
                        <a:lnSpc>
                          <a:spcPct val="115000"/>
                        </a:lnSpc>
                        <a:spcAft>
                          <a:spcPts val="0"/>
                        </a:spcAft>
                      </a:pPr>
                      <a:r>
                        <a:rPr lang="sv-SE" sz="1800" b="1" i="1" dirty="0">
                          <a:latin typeface="Calibri"/>
                          <a:ea typeface="Calibri"/>
                          <a:cs typeface="Times New Roman"/>
                        </a:rPr>
                        <a:t>DEFB</a:t>
                      </a:r>
                      <a:endParaRPr lang="sv-SE" sz="1800" b="1"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15000"/>
                        </a:lnSpc>
                        <a:spcAft>
                          <a:spcPts val="0"/>
                        </a:spcAft>
                      </a:pPr>
                      <a:r>
                        <a:rPr lang="sv-SE" sz="1400" dirty="0">
                          <a:latin typeface="Calibri"/>
                          <a:ea typeface="Calibri"/>
                          <a:cs typeface="Times New Roman"/>
                        </a:rPr>
                        <a:t>8p23.1</a:t>
                      </a: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1400" dirty="0">
                          <a:latin typeface="Calibri"/>
                          <a:ea typeface="Calibri"/>
                          <a:cs typeface="Times New Roman"/>
                        </a:rPr>
                        <a:t>human </a:t>
                      </a:r>
                      <a:r>
                        <a:rPr lang="sv-SE" sz="1400" dirty="0">
                          <a:latin typeface="Calibri"/>
                          <a:ea typeface="Calibri"/>
                          <a:cs typeface="Times New Roman"/>
                        </a:rPr>
                        <a:t>β</a:t>
                      </a:r>
                      <a:r>
                        <a:rPr lang="en-US" sz="1400" dirty="0">
                          <a:latin typeface="Calibri"/>
                          <a:ea typeface="Calibri"/>
                          <a:cs typeface="Times New Roman"/>
                        </a:rPr>
                        <a:t>-defensin, antimicrobial peptides</a:t>
                      </a:r>
                      <a:endParaRPr lang="sv-SE" sz="1400"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1600" b="0" dirty="0">
                          <a:latin typeface="Calibri"/>
                          <a:ea typeface="Calibri"/>
                          <a:cs typeface="Times New Roman"/>
                        </a:rPr>
                        <a:t>PSO</a:t>
                      </a:r>
                      <a:endParaRPr lang="sv-SE" sz="1600" b="0"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309805">
                <a:tc>
                  <a:txBody>
                    <a:bodyPr/>
                    <a:lstStyle/>
                    <a:p>
                      <a:pPr>
                        <a:lnSpc>
                          <a:spcPct val="115000"/>
                        </a:lnSpc>
                        <a:spcAft>
                          <a:spcPts val="0"/>
                        </a:spcAft>
                      </a:pPr>
                      <a:r>
                        <a:rPr lang="sv-SE" sz="1800" b="1" i="1" dirty="0">
                          <a:latin typeface="Calibri"/>
                          <a:ea typeface="Calibri"/>
                          <a:cs typeface="Times New Roman"/>
                        </a:rPr>
                        <a:t>ZNF313</a:t>
                      </a:r>
                      <a:endParaRPr lang="sv-SE" sz="1800" b="1"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15000"/>
                        </a:lnSpc>
                        <a:spcAft>
                          <a:spcPts val="0"/>
                        </a:spcAft>
                      </a:pPr>
                      <a:r>
                        <a:rPr lang="sv-SE" sz="1400" dirty="0">
                          <a:latin typeface="Calibri"/>
                          <a:ea typeface="Calibri"/>
                          <a:cs typeface="Times New Roman"/>
                        </a:rPr>
                        <a:t>20q13</a:t>
                      </a: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1400" dirty="0">
                          <a:latin typeface="Calibri"/>
                          <a:ea typeface="Calibri"/>
                          <a:cs typeface="Times New Roman"/>
                        </a:rPr>
                        <a:t>a ubiquitin ligase, expressed in skin</a:t>
                      </a:r>
                      <a:endParaRPr lang="sv-SE" sz="1400"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1600" b="0" dirty="0">
                          <a:latin typeface="Calibri"/>
                          <a:ea typeface="Calibri"/>
                          <a:cs typeface="Times New Roman"/>
                        </a:rPr>
                        <a:t>PSO</a:t>
                      </a:r>
                      <a:endParaRPr lang="sv-SE" sz="1600" b="0"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39206160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4">
            <a:extLst>
              <a:ext uri="{FF2B5EF4-FFF2-40B4-BE49-F238E27FC236}">
                <a16:creationId xmlns:a16="http://schemas.microsoft.com/office/drawing/2014/main" id="{C7027F4E-577A-43AC-88FF-218E81EB8F75}"/>
              </a:ext>
            </a:extLst>
          </p:cNvPr>
          <p:cNvSpPr>
            <a:spLocks noGrp="1"/>
          </p:cNvSpPr>
          <p:nvPr>
            <p:ph type="sldNum" sz="quarter" idx="12"/>
          </p:nvPr>
        </p:nvSpPr>
        <p:spPr/>
        <p:txBody>
          <a:bodyPr/>
          <a:lstStyle/>
          <a:p>
            <a:fld id="{E8645303-2AAE-45D1-913A-B06AE6474513}" type="slidenum">
              <a:rPr lang="sv-SE" smtClean="0"/>
              <a:t>17</a:t>
            </a:fld>
            <a:endParaRPr lang="sv-SE" dirty="0"/>
          </a:p>
        </p:txBody>
      </p:sp>
      <p:pic>
        <p:nvPicPr>
          <p:cNvPr id="11" name="Platshållare för innehåll 10">
            <a:extLst>
              <a:ext uri="{FF2B5EF4-FFF2-40B4-BE49-F238E27FC236}">
                <a16:creationId xmlns:a16="http://schemas.microsoft.com/office/drawing/2014/main" id="{A06ED3DE-C935-42E2-9B02-50A7B25697CA}"/>
              </a:ext>
            </a:extLst>
          </p:cNvPr>
          <p:cNvPicPr>
            <a:picLocks noGrp="1" noChangeAspect="1"/>
          </p:cNvPicPr>
          <p:nvPr>
            <p:ph sz="half" idx="4294967295"/>
          </p:nvPr>
        </p:nvPicPr>
        <p:blipFill>
          <a:blip r:embed="rId3"/>
          <a:stretch>
            <a:fillRect/>
          </a:stretch>
        </p:blipFill>
        <p:spPr>
          <a:xfrm>
            <a:off x="4594422" y="1019968"/>
            <a:ext cx="2409825" cy="4818063"/>
          </a:xfrm>
        </p:spPr>
      </p:pic>
      <p:cxnSp>
        <p:nvCxnSpPr>
          <p:cNvPr id="17" name="Rak pilkoppling 16">
            <a:extLst>
              <a:ext uri="{FF2B5EF4-FFF2-40B4-BE49-F238E27FC236}">
                <a16:creationId xmlns:a16="http://schemas.microsoft.com/office/drawing/2014/main" id="{86A03E0E-D126-4F7E-BC99-972177B2DA6F}"/>
              </a:ext>
            </a:extLst>
          </p:cNvPr>
          <p:cNvCxnSpPr/>
          <p:nvPr/>
        </p:nvCxnSpPr>
        <p:spPr>
          <a:xfrm flipV="1">
            <a:off x="4461100" y="2488204"/>
            <a:ext cx="1274324" cy="107004"/>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pic>
        <p:nvPicPr>
          <p:cNvPr id="18" name="Bildobjekt 17">
            <a:extLst>
              <a:ext uri="{FF2B5EF4-FFF2-40B4-BE49-F238E27FC236}">
                <a16:creationId xmlns:a16="http://schemas.microsoft.com/office/drawing/2014/main" id="{4F829414-C943-4986-8034-71CC269448B7}"/>
              </a:ext>
            </a:extLst>
          </p:cNvPr>
          <p:cNvPicPr>
            <a:picLocks noChangeAspect="1"/>
          </p:cNvPicPr>
          <p:nvPr/>
        </p:nvPicPr>
        <p:blipFill>
          <a:blip r:embed="rId4"/>
          <a:stretch>
            <a:fillRect/>
          </a:stretch>
        </p:blipFill>
        <p:spPr>
          <a:xfrm rot="10107831">
            <a:off x="5925228" y="852313"/>
            <a:ext cx="1444877" cy="335309"/>
          </a:xfrm>
          <a:prstGeom prst="rect">
            <a:avLst/>
          </a:prstGeom>
        </p:spPr>
      </p:pic>
      <p:pic>
        <p:nvPicPr>
          <p:cNvPr id="19" name="Bildobjekt 18">
            <a:extLst>
              <a:ext uri="{FF2B5EF4-FFF2-40B4-BE49-F238E27FC236}">
                <a16:creationId xmlns:a16="http://schemas.microsoft.com/office/drawing/2014/main" id="{A9313BB9-839C-40D3-B710-9C4EB4FC1E46}"/>
              </a:ext>
            </a:extLst>
          </p:cNvPr>
          <p:cNvPicPr>
            <a:picLocks noChangeAspect="1"/>
          </p:cNvPicPr>
          <p:nvPr/>
        </p:nvPicPr>
        <p:blipFill>
          <a:blip r:embed="rId4"/>
          <a:stretch>
            <a:fillRect/>
          </a:stretch>
        </p:blipFill>
        <p:spPr>
          <a:xfrm rot="21013281">
            <a:off x="4272568" y="4383058"/>
            <a:ext cx="1444877" cy="335309"/>
          </a:xfrm>
          <a:prstGeom prst="rect">
            <a:avLst/>
          </a:prstGeom>
        </p:spPr>
      </p:pic>
      <p:pic>
        <p:nvPicPr>
          <p:cNvPr id="20" name="Bildobjekt 19">
            <a:extLst>
              <a:ext uri="{FF2B5EF4-FFF2-40B4-BE49-F238E27FC236}">
                <a16:creationId xmlns:a16="http://schemas.microsoft.com/office/drawing/2014/main" id="{0541CE4E-6744-43EE-9D84-2961E71A4D68}"/>
              </a:ext>
            </a:extLst>
          </p:cNvPr>
          <p:cNvPicPr>
            <a:picLocks noChangeAspect="1"/>
          </p:cNvPicPr>
          <p:nvPr/>
        </p:nvPicPr>
        <p:blipFill>
          <a:blip r:embed="rId4"/>
          <a:stretch>
            <a:fillRect/>
          </a:stretch>
        </p:blipFill>
        <p:spPr>
          <a:xfrm rot="11011519">
            <a:off x="5689495" y="2622082"/>
            <a:ext cx="1444877" cy="335309"/>
          </a:xfrm>
          <a:prstGeom prst="rect">
            <a:avLst/>
          </a:prstGeom>
        </p:spPr>
      </p:pic>
      <p:pic>
        <p:nvPicPr>
          <p:cNvPr id="22" name="Bildobjekt 21">
            <a:extLst>
              <a:ext uri="{FF2B5EF4-FFF2-40B4-BE49-F238E27FC236}">
                <a16:creationId xmlns:a16="http://schemas.microsoft.com/office/drawing/2014/main" id="{DD3556C9-6F3E-4829-B4DA-4AA56E626F91}"/>
              </a:ext>
            </a:extLst>
          </p:cNvPr>
          <p:cNvPicPr>
            <a:picLocks noChangeAspect="1"/>
          </p:cNvPicPr>
          <p:nvPr/>
        </p:nvPicPr>
        <p:blipFill>
          <a:blip r:embed="rId5"/>
          <a:stretch>
            <a:fillRect/>
          </a:stretch>
        </p:blipFill>
        <p:spPr>
          <a:xfrm rot="21136807">
            <a:off x="5786915" y="1905570"/>
            <a:ext cx="1469263" cy="426757"/>
          </a:xfrm>
          <a:prstGeom prst="rect">
            <a:avLst/>
          </a:prstGeom>
        </p:spPr>
      </p:pic>
      <p:pic>
        <p:nvPicPr>
          <p:cNvPr id="23" name="Bildobjekt 22">
            <a:extLst>
              <a:ext uri="{FF2B5EF4-FFF2-40B4-BE49-F238E27FC236}">
                <a16:creationId xmlns:a16="http://schemas.microsoft.com/office/drawing/2014/main" id="{B8AA1FA5-B167-48B9-AEE1-9D205FD793DE}"/>
              </a:ext>
            </a:extLst>
          </p:cNvPr>
          <p:cNvPicPr>
            <a:picLocks noChangeAspect="1"/>
          </p:cNvPicPr>
          <p:nvPr/>
        </p:nvPicPr>
        <p:blipFill>
          <a:blip r:embed="rId6"/>
          <a:stretch>
            <a:fillRect/>
          </a:stretch>
        </p:blipFill>
        <p:spPr>
          <a:xfrm rot="857955">
            <a:off x="4442389" y="1027132"/>
            <a:ext cx="1444877" cy="335309"/>
          </a:xfrm>
          <a:prstGeom prst="rect">
            <a:avLst/>
          </a:prstGeom>
        </p:spPr>
      </p:pic>
      <p:sp>
        <p:nvSpPr>
          <p:cNvPr id="12" name="textruta 11">
            <a:extLst>
              <a:ext uri="{FF2B5EF4-FFF2-40B4-BE49-F238E27FC236}">
                <a16:creationId xmlns:a16="http://schemas.microsoft.com/office/drawing/2014/main" id="{939BB790-467D-464C-B55A-07F93E04F3BF}"/>
              </a:ext>
            </a:extLst>
          </p:cNvPr>
          <p:cNvSpPr txBox="1"/>
          <p:nvPr/>
        </p:nvSpPr>
        <p:spPr>
          <a:xfrm>
            <a:off x="2839651" y="4669355"/>
            <a:ext cx="1480835" cy="338554"/>
          </a:xfrm>
          <a:prstGeom prst="rect">
            <a:avLst/>
          </a:prstGeom>
          <a:noFill/>
        </p:spPr>
        <p:txBody>
          <a:bodyPr wrap="square" rtlCol="0">
            <a:spAutoFit/>
          </a:bodyPr>
          <a:lstStyle/>
          <a:p>
            <a:r>
              <a:rPr lang="sv-SE" sz="1600" dirty="0"/>
              <a:t>Psoriasisartrit</a:t>
            </a:r>
          </a:p>
        </p:txBody>
      </p:sp>
      <p:sp>
        <p:nvSpPr>
          <p:cNvPr id="13" name="textruta 12">
            <a:extLst>
              <a:ext uri="{FF2B5EF4-FFF2-40B4-BE49-F238E27FC236}">
                <a16:creationId xmlns:a16="http://schemas.microsoft.com/office/drawing/2014/main" id="{330109BA-59DF-4975-B1DB-76C751585700}"/>
              </a:ext>
            </a:extLst>
          </p:cNvPr>
          <p:cNvSpPr txBox="1"/>
          <p:nvPr/>
        </p:nvSpPr>
        <p:spPr>
          <a:xfrm>
            <a:off x="2540136" y="858380"/>
            <a:ext cx="2152793" cy="584775"/>
          </a:xfrm>
          <a:prstGeom prst="rect">
            <a:avLst/>
          </a:prstGeom>
          <a:noFill/>
        </p:spPr>
        <p:txBody>
          <a:bodyPr wrap="square" rtlCol="0">
            <a:spAutoFit/>
          </a:bodyPr>
          <a:lstStyle/>
          <a:p>
            <a:r>
              <a:rPr lang="sv-SE" sz="1600" dirty="0"/>
              <a:t>Ögoninflammation, ex </a:t>
            </a:r>
            <a:r>
              <a:rPr lang="sv-SE" sz="1600" dirty="0" err="1"/>
              <a:t>uveit</a:t>
            </a:r>
            <a:r>
              <a:rPr lang="sv-SE" sz="1600" dirty="0"/>
              <a:t>, </a:t>
            </a:r>
            <a:r>
              <a:rPr lang="sv-SE" sz="1600" dirty="0" err="1"/>
              <a:t>irit</a:t>
            </a:r>
            <a:endParaRPr lang="sv-SE" sz="1600" dirty="0"/>
          </a:p>
        </p:txBody>
      </p:sp>
      <p:sp>
        <p:nvSpPr>
          <p:cNvPr id="14" name="textruta 13">
            <a:extLst>
              <a:ext uri="{FF2B5EF4-FFF2-40B4-BE49-F238E27FC236}">
                <a16:creationId xmlns:a16="http://schemas.microsoft.com/office/drawing/2014/main" id="{3DB7453F-4E9F-4489-97C2-E98DC713B509}"/>
              </a:ext>
            </a:extLst>
          </p:cNvPr>
          <p:cNvSpPr txBox="1"/>
          <p:nvPr/>
        </p:nvSpPr>
        <p:spPr>
          <a:xfrm>
            <a:off x="7401989" y="515339"/>
            <a:ext cx="2507121" cy="338554"/>
          </a:xfrm>
          <a:prstGeom prst="rect">
            <a:avLst/>
          </a:prstGeom>
          <a:noFill/>
        </p:spPr>
        <p:txBody>
          <a:bodyPr wrap="square" rtlCol="0">
            <a:spAutoFit/>
          </a:bodyPr>
          <a:lstStyle/>
          <a:p>
            <a:r>
              <a:rPr lang="sv-SE" sz="1600" dirty="0"/>
              <a:t>Nedstämdhet, depression</a:t>
            </a:r>
          </a:p>
        </p:txBody>
      </p:sp>
      <p:sp>
        <p:nvSpPr>
          <p:cNvPr id="15" name="textruta 14">
            <a:extLst>
              <a:ext uri="{FF2B5EF4-FFF2-40B4-BE49-F238E27FC236}">
                <a16:creationId xmlns:a16="http://schemas.microsoft.com/office/drawing/2014/main" id="{CBC0638D-7230-41E0-95FD-CA7F405CB642}"/>
              </a:ext>
            </a:extLst>
          </p:cNvPr>
          <p:cNvSpPr txBox="1"/>
          <p:nvPr/>
        </p:nvSpPr>
        <p:spPr>
          <a:xfrm>
            <a:off x="7344080" y="2506760"/>
            <a:ext cx="3302149" cy="584775"/>
          </a:xfrm>
          <a:prstGeom prst="rect">
            <a:avLst/>
          </a:prstGeom>
          <a:noFill/>
        </p:spPr>
        <p:txBody>
          <a:bodyPr wrap="square" rtlCol="0">
            <a:spAutoFit/>
          </a:bodyPr>
          <a:lstStyle/>
          <a:p>
            <a:r>
              <a:rPr lang="sv-SE" sz="1600" dirty="0"/>
              <a:t>Inflammatorisk mag-tarmsjukdom</a:t>
            </a:r>
            <a:br>
              <a:rPr lang="sv-SE" sz="1600" dirty="0"/>
            </a:br>
            <a:r>
              <a:rPr lang="sv-SE" sz="1600" dirty="0"/>
              <a:t>(</a:t>
            </a:r>
            <a:r>
              <a:rPr lang="sv-SE" sz="1600" dirty="0" err="1"/>
              <a:t>Crohns</a:t>
            </a:r>
            <a:r>
              <a:rPr lang="sv-SE" sz="1600" dirty="0"/>
              <a:t>, Ulcerös kolit)</a:t>
            </a:r>
          </a:p>
        </p:txBody>
      </p:sp>
      <p:sp>
        <p:nvSpPr>
          <p:cNvPr id="16" name="textruta 15">
            <a:extLst>
              <a:ext uri="{FF2B5EF4-FFF2-40B4-BE49-F238E27FC236}">
                <a16:creationId xmlns:a16="http://schemas.microsoft.com/office/drawing/2014/main" id="{E7FDD546-EC07-47D2-8F91-FD60EB9907C6}"/>
              </a:ext>
            </a:extLst>
          </p:cNvPr>
          <p:cNvSpPr txBox="1"/>
          <p:nvPr/>
        </p:nvSpPr>
        <p:spPr>
          <a:xfrm>
            <a:off x="2220687" y="2408699"/>
            <a:ext cx="2236768" cy="338554"/>
          </a:xfrm>
          <a:prstGeom prst="rect">
            <a:avLst/>
          </a:prstGeom>
          <a:noFill/>
        </p:spPr>
        <p:txBody>
          <a:bodyPr wrap="square" rtlCol="0">
            <a:spAutoFit/>
          </a:bodyPr>
          <a:lstStyle/>
          <a:p>
            <a:r>
              <a:rPr lang="sv-SE" sz="1600" dirty="0"/>
              <a:t>NAFLD - </a:t>
            </a:r>
            <a:r>
              <a:rPr lang="sv-SE" sz="1600" dirty="0" err="1"/>
              <a:t>leversteatos</a:t>
            </a:r>
            <a:endParaRPr lang="sv-SE" sz="1600" dirty="0"/>
          </a:p>
        </p:txBody>
      </p:sp>
      <p:sp>
        <p:nvSpPr>
          <p:cNvPr id="21" name="textruta 20">
            <a:extLst>
              <a:ext uri="{FF2B5EF4-FFF2-40B4-BE49-F238E27FC236}">
                <a16:creationId xmlns:a16="http://schemas.microsoft.com/office/drawing/2014/main" id="{5C93A4A7-4E0D-4E4A-9443-6D328BB64973}"/>
              </a:ext>
            </a:extLst>
          </p:cNvPr>
          <p:cNvSpPr txBox="1"/>
          <p:nvPr/>
        </p:nvSpPr>
        <p:spPr>
          <a:xfrm>
            <a:off x="7434317" y="1748460"/>
            <a:ext cx="1849642" cy="338554"/>
          </a:xfrm>
          <a:prstGeom prst="rect">
            <a:avLst/>
          </a:prstGeom>
          <a:noFill/>
        </p:spPr>
        <p:txBody>
          <a:bodyPr wrap="square" rtlCol="0">
            <a:spAutoFit/>
          </a:bodyPr>
          <a:lstStyle/>
          <a:p>
            <a:r>
              <a:rPr lang="sv-SE" sz="1600" dirty="0"/>
              <a:t>Hjärt-kärlsjukdom</a:t>
            </a:r>
          </a:p>
        </p:txBody>
      </p:sp>
      <p:sp>
        <p:nvSpPr>
          <p:cNvPr id="3" name="Ellips 2">
            <a:extLst>
              <a:ext uri="{FF2B5EF4-FFF2-40B4-BE49-F238E27FC236}">
                <a16:creationId xmlns:a16="http://schemas.microsoft.com/office/drawing/2014/main" id="{58FD267F-76F0-4E12-8560-00E0211C31DC}"/>
              </a:ext>
            </a:extLst>
          </p:cNvPr>
          <p:cNvSpPr/>
          <p:nvPr/>
        </p:nvSpPr>
        <p:spPr>
          <a:xfrm>
            <a:off x="4849063" y="625151"/>
            <a:ext cx="2227717" cy="5378956"/>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4" name="Bildobjekt 23">
            <a:extLst>
              <a:ext uri="{FF2B5EF4-FFF2-40B4-BE49-F238E27FC236}">
                <a16:creationId xmlns:a16="http://schemas.microsoft.com/office/drawing/2014/main" id="{1D59FF6E-7AF7-4B3B-91AA-333389648413}"/>
              </a:ext>
            </a:extLst>
          </p:cNvPr>
          <p:cNvPicPr>
            <a:picLocks noChangeAspect="1"/>
          </p:cNvPicPr>
          <p:nvPr/>
        </p:nvPicPr>
        <p:blipFill>
          <a:blip r:embed="rId4"/>
          <a:stretch>
            <a:fillRect/>
          </a:stretch>
        </p:blipFill>
        <p:spPr>
          <a:xfrm rot="12200202">
            <a:off x="6906948" y="3303718"/>
            <a:ext cx="1444877" cy="335309"/>
          </a:xfrm>
          <a:prstGeom prst="rect">
            <a:avLst/>
          </a:prstGeom>
        </p:spPr>
      </p:pic>
      <p:sp>
        <p:nvSpPr>
          <p:cNvPr id="25" name="textruta 24">
            <a:extLst>
              <a:ext uri="{FF2B5EF4-FFF2-40B4-BE49-F238E27FC236}">
                <a16:creationId xmlns:a16="http://schemas.microsoft.com/office/drawing/2014/main" id="{C52A23C5-E250-4DE3-8E1D-A29B0319D78E}"/>
              </a:ext>
            </a:extLst>
          </p:cNvPr>
          <p:cNvSpPr txBox="1"/>
          <p:nvPr/>
        </p:nvSpPr>
        <p:spPr>
          <a:xfrm>
            <a:off x="8359138" y="3511281"/>
            <a:ext cx="3605818" cy="584775"/>
          </a:xfrm>
          <a:prstGeom prst="rect">
            <a:avLst/>
          </a:prstGeom>
          <a:noFill/>
        </p:spPr>
        <p:txBody>
          <a:bodyPr wrap="square" rtlCol="0">
            <a:spAutoFit/>
          </a:bodyPr>
          <a:lstStyle/>
          <a:p>
            <a:r>
              <a:rPr lang="sv-SE" sz="1600" dirty="0"/>
              <a:t>Metabola syndromet</a:t>
            </a:r>
          </a:p>
          <a:p>
            <a:endParaRPr lang="sv-SE" sz="1600" dirty="0"/>
          </a:p>
        </p:txBody>
      </p:sp>
      <p:sp>
        <p:nvSpPr>
          <p:cNvPr id="4" name="textruta 3">
            <a:extLst>
              <a:ext uri="{FF2B5EF4-FFF2-40B4-BE49-F238E27FC236}">
                <a16:creationId xmlns:a16="http://schemas.microsoft.com/office/drawing/2014/main" id="{40E8279C-667A-4CEB-B083-A224B7D75D0E}"/>
              </a:ext>
            </a:extLst>
          </p:cNvPr>
          <p:cNvSpPr txBox="1"/>
          <p:nvPr/>
        </p:nvSpPr>
        <p:spPr>
          <a:xfrm>
            <a:off x="522514" y="5838031"/>
            <a:ext cx="3759648" cy="461665"/>
          </a:xfrm>
          <a:prstGeom prst="rect">
            <a:avLst/>
          </a:prstGeom>
          <a:noFill/>
        </p:spPr>
        <p:txBody>
          <a:bodyPr wrap="square" rtlCol="0">
            <a:spAutoFit/>
          </a:bodyPr>
          <a:lstStyle/>
          <a:p>
            <a:r>
              <a:rPr lang="sv-SE" sz="1200" dirty="0"/>
              <a:t>Anpassad efter J Prinz 2008</a:t>
            </a:r>
            <a:br>
              <a:rPr lang="sv-SE" sz="1200" dirty="0"/>
            </a:br>
            <a:r>
              <a:rPr lang="sv-SE" sz="1200" dirty="0" err="1"/>
              <a:t>Elmets</a:t>
            </a:r>
            <a:r>
              <a:rPr lang="sv-SE" sz="1200" dirty="0"/>
              <a:t> et al JAAD 2019</a:t>
            </a:r>
          </a:p>
        </p:txBody>
      </p:sp>
      <p:sp>
        <p:nvSpPr>
          <p:cNvPr id="26" name="textruta 25">
            <a:extLst>
              <a:ext uri="{FF2B5EF4-FFF2-40B4-BE49-F238E27FC236}">
                <a16:creationId xmlns:a16="http://schemas.microsoft.com/office/drawing/2014/main" id="{93BE5FCA-2ADB-42EC-8CC8-58635B244EAC}"/>
              </a:ext>
            </a:extLst>
          </p:cNvPr>
          <p:cNvSpPr txBox="1"/>
          <p:nvPr/>
        </p:nvSpPr>
        <p:spPr>
          <a:xfrm>
            <a:off x="8300899" y="4715521"/>
            <a:ext cx="3605818" cy="584775"/>
          </a:xfrm>
          <a:prstGeom prst="rect">
            <a:avLst/>
          </a:prstGeom>
          <a:noFill/>
        </p:spPr>
        <p:txBody>
          <a:bodyPr wrap="square" rtlCol="0">
            <a:spAutoFit/>
          </a:bodyPr>
          <a:lstStyle/>
          <a:p>
            <a:r>
              <a:rPr lang="sv-SE" sz="1600" dirty="0"/>
              <a:t>Cancer(?)</a:t>
            </a:r>
          </a:p>
          <a:p>
            <a:endParaRPr lang="sv-SE" sz="1600" dirty="0"/>
          </a:p>
        </p:txBody>
      </p:sp>
      <p:pic>
        <p:nvPicPr>
          <p:cNvPr id="27" name="Bildobjekt 26">
            <a:extLst>
              <a:ext uri="{FF2B5EF4-FFF2-40B4-BE49-F238E27FC236}">
                <a16:creationId xmlns:a16="http://schemas.microsoft.com/office/drawing/2014/main" id="{454C8CA8-602A-47B9-9E5E-CEE94E082CE6}"/>
              </a:ext>
            </a:extLst>
          </p:cNvPr>
          <p:cNvPicPr>
            <a:picLocks noChangeAspect="1"/>
          </p:cNvPicPr>
          <p:nvPr/>
        </p:nvPicPr>
        <p:blipFill>
          <a:blip r:embed="rId4"/>
          <a:stretch>
            <a:fillRect/>
          </a:stretch>
        </p:blipFill>
        <p:spPr>
          <a:xfrm rot="12200202">
            <a:off x="6848709" y="4501700"/>
            <a:ext cx="1444877" cy="335309"/>
          </a:xfrm>
          <a:prstGeom prst="rect">
            <a:avLst/>
          </a:prstGeom>
        </p:spPr>
      </p:pic>
    </p:spTree>
    <p:extLst>
      <p:ext uri="{BB962C8B-B14F-4D97-AF65-F5344CB8AC3E}">
        <p14:creationId xmlns:p14="http://schemas.microsoft.com/office/powerpoint/2010/main" val="6284906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7EAF009-1B8D-4AA3-B35D-5117728CA5E2}"/>
              </a:ext>
            </a:extLst>
          </p:cNvPr>
          <p:cNvSpPr>
            <a:spLocks noGrp="1"/>
          </p:cNvSpPr>
          <p:nvPr>
            <p:ph type="title"/>
          </p:nvPr>
        </p:nvSpPr>
        <p:spPr>
          <a:xfrm>
            <a:off x="658812" y="153140"/>
            <a:ext cx="11015616" cy="827088"/>
          </a:xfrm>
        </p:spPr>
        <p:txBody>
          <a:bodyPr/>
          <a:lstStyle/>
          <a:p>
            <a:r>
              <a:rPr lang="sv-SE" dirty="0"/>
              <a:t>Metabolt syndrom</a:t>
            </a:r>
          </a:p>
        </p:txBody>
      </p:sp>
      <p:sp>
        <p:nvSpPr>
          <p:cNvPr id="3" name="Platshållare för bildnummer 2">
            <a:extLst>
              <a:ext uri="{FF2B5EF4-FFF2-40B4-BE49-F238E27FC236}">
                <a16:creationId xmlns:a16="http://schemas.microsoft.com/office/drawing/2014/main" id="{AB9AC1BA-5BC7-48D5-9FBE-C20BEDADCE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645303-2AAE-45D1-913A-B06AE6474513}" type="slidenum">
              <a:rPr kumimoji="0" lang="sv-SE" sz="9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sv-SE" sz="9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4" name="Rektangel 3">
            <a:extLst>
              <a:ext uri="{FF2B5EF4-FFF2-40B4-BE49-F238E27FC236}">
                <a16:creationId xmlns:a16="http://schemas.microsoft.com/office/drawing/2014/main" id="{D74C8F7A-7653-40CC-8678-2BF1E217F167}"/>
              </a:ext>
            </a:extLst>
          </p:cNvPr>
          <p:cNvSpPr/>
          <p:nvPr/>
        </p:nvSpPr>
        <p:spPr>
          <a:xfrm>
            <a:off x="658812" y="1786726"/>
            <a:ext cx="7826475" cy="455509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prstClr val="black"/>
                </a:solidFill>
                <a:effectLst/>
                <a:uLnTx/>
                <a:uFillTx/>
                <a:latin typeface="Arial"/>
                <a:ea typeface="+mn-ea"/>
                <a:cs typeface="+mn-cs"/>
              </a:rPr>
              <a:t>Definition enligt International Diabetes Federation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Bukfetma (midjemått &gt;80/88 cm för kvinnor, 94/102 cm för män)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Förhöjd mängd triglycerider (fettsyror) i blodet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Låg andel HDL-kolesterol i blodet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Högt blodtryck &gt; 130/85 mm Hg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Nedsatt glukostolerans eller diabetes typ II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Arial"/>
                <a:ea typeface="+mn-ea"/>
                <a:cs typeface="+mn-cs"/>
              </a:rPr>
              <a:t>Vad vet vi?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Räknar med ca 25 % av allmänpopulationen har metabolt syndrom – </a:t>
            </a:r>
            <a:br>
              <a:rPr kumimoji="0" lang="sv-SE" sz="1800" b="0" i="0" u="none" strike="noStrike" kern="1200" cap="none" spc="0" normalizeH="0" baseline="0" noProof="0" dirty="0">
                <a:ln>
                  <a:noFill/>
                </a:ln>
                <a:solidFill>
                  <a:prstClr val="black"/>
                </a:solidFill>
                <a:effectLst/>
                <a:uLnTx/>
                <a:uFillTx/>
                <a:latin typeface="Arial"/>
                <a:ea typeface="+mn-ea"/>
                <a:cs typeface="+mn-cs"/>
              </a:rPr>
            </a:br>
            <a:r>
              <a:rPr kumimoji="0" lang="sv-SE" sz="1800" b="0" i="0" u="none" strike="noStrike" kern="1200" cap="none" spc="0" normalizeH="0" baseline="0" noProof="0" dirty="0">
                <a:ln>
                  <a:noFill/>
                </a:ln>
                <a:solidFill>
                  <a:prstClr val="black"/>
                </a:solidFill>
                <a:effectLst/>
                <a:uLnTx/>
                <a:uFillTx/>
                <a:latin typeface="Arial"/>
                <a:ea typeface="+mn-ea"/>
                <a:cs typeface="+mn-cs"/>
              </a:rPr>
              <a:t>ca 34 % hos personer med psoriasis.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Svårare psoriasis = större risk för/förekomst av metabolt syndrom (kanske särskilt hos kvinnor).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Arial"/>
                <a:ea typeface="+mn-ea"/>
                <a:cs typeface="+mn-cs"/>
              </a:rPr>
              <a:t>Livsstilsförändringar viktiga – minska midjemått, rökstopp, fysisk aktivitet. Hålla koll på blodtryck, blodfetter och glukosnivåer!</a:t>
            </a:r>
          </a:p>
        </p:txBody>
      </p:sp>
      <p:pic>
        <p:nvPicPr>
          <p:cNvPr id="5" name="Platshållare för innehåll 10">
            <a:extLst>
              <a:ext uri="{FF2B5EF4-FFF2-40B4-BE49-F238E27FC236}">
                <a16:creationId xmlns:a16="http://schemas.microsoft.com/office/drawing/2014/main" id="{F43E8E05-D9AB-4594-A650-E69FC59D0C0B}"/>
              </a:ext>
            </a:extLst>
          </p:cNvPr>
          <p:cNvPicPr>
            <a:picLocks noChangeAspect="1"/>
          </p:cNvPicPr>
          <p:nvPr/>
        </p:nvPicPr>
        <p:blipFill>
          <a:blip r:embed="rId2"/>
          <a:stretch>
            <a:fillRect/>
          </a:stretch>
        </p:blipFill>
        <p:spPr>
          <a:xfrm>
            <a:off x="8485287" y="1019968"/>
            <a:ext cx="2409825" cy="4818063"/>
          </a:xfrm>
          <a:prstGeom prst="rect">
            <a:avLst/>
          </a:prstGeom>
        </p:spPr>
      </p:pic>
      <p:sp>
        <p:nvSpPr>
          <p:cNvPr id="6" name="Ellips 5">
            <a:extLst>
              <a:ext uri="{FF2B5EF4-FFF2-40B4-BE49-F238E27FC236}">
                <a16:creationId xmlns:a16="http://schemas.microsoft.com/office/drawing/2014/main" id="{58268C1A-10EA-4C69-A599-00261EE4C094}"/>
              </a:ext>
            </a:extLst>
          </p:cNvPr>
          <p:cNvSpPr/>
          <p:nvPr/>
        </p:nvSpPr>
        <p:spPr>
          <a:xfrm>
            <a:off x="8722512" y="739521"/>
            <a:ext cx="2227717" cy="5378956"/>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380980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7EAF009-1B8D-4AA3-B35D-5117728CA5E2}"/>
              </a:ext>
            </a:extLst>
          </p:cNvPr>
          <p:cNvSpPr>
            <a:spLocks noGrp="1"/>
          </p:cNvSpPr>
          <p:nvPr>
            <p:ph type="title"/>
          </p:nvPr>
        </p:nvSpPr>
        <p:spPr>
          <a:xfrm>
            <a:off x="658812" y="162715"/>
            <a:ext cx="11015616" cy="827088"/>
          </a:xfrm>
        </p:spPr>
        <p:txBody>
          <a:bodyPr/>
          <a:lstStyle/>
          <a:p>
            <a:r>
              <a:rPr lang="sv-SE" dirty="0"/>
              <a:t>Hjärt-kärlsjukdom</a:t>
            </a:r>
          </a:p>
        </p:txBody>
      </p:sp>
      <p:sp>
        <p:nvSpPr>
          <p:cNvPr id="3" name="Platshållare för bildnummer 2">
            <a:extLst>
              <a:ext uri="{FF2B5EF4-FFF2-40B4-BE49-F238E27FC236}">
                <a16:creationId xmlns:a16="http://schemas.microsoft.com/office/drawing/2014/main" id="{AB9AC1BA-5BC7-48D5-9FBE-C20BEDADCE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645303-2AAE-45D1-913A-B06AE6474513}" type="slidenum">
              <a:rPr kumimoji="0" lang="sv-SE" sz="9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sv-SE" sz="9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4" name="Rektangel 3">
            <a:extLst>
              <a:ext uri="{FF2B5EF4-FFF2-40B4-BE49-F238E27FC236}">
                <a16:creationId xmlns:a16="http://schemas.microsoft.com/office/drawing/2014/main" id="{D74C8F7A-7653-40CC-8678-2BF1E217F167}"/>
              </a:ext>
            </a:extLst>
          </p:cNvPr>
          <p:cNvSpPr/>
          <p:nvPr/>
        </p:nvSpPr>
        <p:spPr>
          <a:xfrm>
            <a:off x="658812" y="1786726"/>
            <a:ext cx="8180323" cy="458587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prstClr val="black"/>
                </a:solidFill>
                <a:effectLst/>
                <a:uLnTx/>
                <a:uFillTx/>
                <a:latin typeface="Arial"/>
                <a:ea typeface="+mn-ea"/>
                <a:cs typeface="+mn-cs"/>
              </a:rPr>
              <a:t>Vad vet vi?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000" b="1"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Kronisk inflammatorisk sjukdom (som psoriasis) medför risk för </a:t>
            </a:r>
            <a:r>
              <a:rPr kumimoji="0" lang="sv-SE" sz="1800" b="0" i="0" u="none" strike="noStrike" kern="1200" cap="none" spc="0" normalizeH="0" baseline="0" noProof="0" dirty="0" err="1">
                <a:ln>
                  <a:noFill/>
                </a:ln>
                <a:solidFill>
                  <a:prstClr val="black"/>
                </a:solidFill>
                <a:effectLst/>
                <a:uLnTx/>
                <a:uFillTx/>
                <a:latin typeface="Arial"/>
                <a:ea typeface="+mn-ea"/>
                <a:cs typeface="+mn-cs"/>
              </a:rPr>
              <a:t>aterosklerotisk</a:t>
            </a:r>
            <a:r>
              <a:rPr kumimoji="0" lang="sv-SE" sz="1800" b="0" i="0" u="none" strike="noStrike" kern="1200" cap="none" spc="0" normalizeH="0" baseline="0" noProof="0" dirty="0">
                <a:ln>
                  <a:noFill/>
                </a:ln>
                <a:solidFill>
                  <a:prstClr val="black"/>
                </a:solidFill>
                <a:effectLst/>
                <a:uLnTx/>
                <a:uFillTx/>
                <a:latin typeface="Arial"/>
                <a:ea typeface="+mn-ea"/>
                <a:cs typeface="+mn-cs"/>
              </a:rPr>
              <a:t> hjärt-kärlsjukdom (åderförkalkning)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Metabolt syndrom är en riskfaktor för hjärt-kärlsjukdom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Personer med medelsvår till svår psoriasis har lika stor risk som diabetiker att drabbas av hjärt-kärlsjukdom (3 ggr högre än hos ”friska” personer)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F </a:t>
            </a:r>
            <a:r>
              <a:rPr kumimoji="0" lang="sv-SE" sz="1800" b="0" i="0" u="none" strike="noStrike" kern="1200" cap="none" spc="0" normalizeH="0" baseline="0" noProof="0" dirty="0" err="1">
                <a:ln>
                  <a:noFill/>
                </a:ln>
                <a:solidFill>
                  <a:prstClr val="black"/>
                </a:solidFill>
                <a:effectLst/>
                <a:uLnTx/>
                <a:uFillTx/>
                <a:latin typeface="Arial"/>
                <a:ea typeface="+mn-ea"/>
                <a:cs typeface="+mn-cs"/>
              </a:rPr>
              <a:t>f</a:t>
            </a:r>
            <a:r>
              <a:rPr kumimoji="0" lang="sv-SE" sz="1800" b="0" i="0" u="none" strike="noStrike" kern="1200" cap="none" spc="0" normalizeH="0" baseline="0" noProof="0" dirty="0">
                <a:ln>
                  <a:noFill/>
                </a:ln>
                <a:solidFill>
                  <a:prstClr val="black"/>
                </a:solidFill>
                <a:effectLst/>
                <a:uLnTx/>
                <a:uFillTx/>
                <a:latin typeface="Arial"/>
                <a:ea typeface="+mn-ea"/>
                <a:cs typeface="+mn-cs"/>
              </a:rPr>
              <a:t> a vid svår psoriasis som risken för hjärt-kärlsjukdom är högre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Ännu högre risk kopplad till svår psoriasis och tidig debut (ålder)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Högre risk för stroke, både vid mild och svår psoriasis, dock betydligt högre vid svårare sjukdom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Arial"/>
                <a:ea typeface="+mn-ea"/>
                <a:cs typeface="+mn-cs"/>
              </a:rPr>
              <a:t>Viktigt att både patienter och vårdprofession känner till detta!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Arial"/>
                <a:ea typeface="+mn-ea"/>
                <a:cs typeface="+mn-cs"/>
              </a:rPr>
              <a:t>Screening &amp; utvärdering av riskfaktorer + översyn av levnadsvanor (NR).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Arial"/>
                <a:ea typeface="+mn-ea"/>
                <a:cs typeface="+mn-cs"/>
              </a:rPr>
              <a:t>Effektiv behandling vid svår psoriasis – minska risken för hjärt-kärlsjukdom? (</a:t>
            </a:r>
            <a:r>
              <a:rPr kumimoji="0" lang="sv-SE" sz="1800" b="0" i="0" u="none" strike="noStrike" kern="1200" cap="none" spc="0" normalizeH="0" baseline="0" noProof="0" dirty="0">
                <a:ln>
                  <a:noFill/>
                </a:ln>
                <a:solidFill>
                  <a:prstClr val="black"/>
                </a:solidFill>
                <a:effectLst/>
                <a:uLnTx/>
                <a:uFillTx/>
                <a:latin typeface="Arial"/>
                <a:ea typeface="+mn-ea"/>
                <a:cs typeface="+mn-cs"/>
              </a:rPr>
              <a:t>Studier indikerar detta för TNF-hämmare och MTX.)</a:t>
            </a:r>
          </a:p>
        </p:txBody>
      </p:sp>
      <p:pic>
        <p:nvPicPr>
          <p:cNvPr id="5" name="Platshållare för innehåll 10">
            <a:extLst>
              <a:ext uri="{FF2B5EF4-FFF2-40B4-BE49-F238E27FC236}">
                <a16:creationId xmlns:a16="http://schemas.microsoft.com/office/drawing/2014/main" id="{F43E8E05-D9AB-4594-A650-E69FC59D0C0B}"/>
              </a:ext>
            </a:extLst>
          </p:cNvPr>
          <p:cNvPicPr>
            <a:picLocks noChangeAspect="1"/>
          </p:cNvPicPr>
          <p:nvPr/>
        </p:nvPicPr>
        <p:blipFill>
          <a:blip r:embed="rId2"/>
          <a:stretch>
            <a:fillRect/>
          </a:stretch>
        </p:blipFill>
        <p:spPr>
          <a:xfrm>
            <a:off x="8485287" y="1019968"/>
            <a:ext cx="2409825" cy="4818063"/>
          </a:xfrm>
          <a:prstGeom prst="rect">
            <a:avLst/>
          </a:prstGeom>
        </p:spPr>
      </p:pic>
      <p:pic>
        <p:nvPicPr>
          <p:cNvPr id="7" name="Bildobjekt 6">
            <a:extLst>
              <a:ext uri="{FF2B5EF4-FFF2-40B4-BE49-F238E27FC236}">
                <a16:creationId xmlns:a16="http://schemas.microsoft.com/office/drawing/2014/main" id="{59D53A76-7AA4-4918-BC89-27D358E8F79C}"/>
              </a:ext>
            </a:extLst>
          </p:cNvPr>
          <p:cNvPicPr>
            <a:picLocks noChangeAspect="1"/>
          </p:cNvPicPr>
          <p:nvPr/>
        </p:nvPicPr>
        <p:blipFill>
          <a:blip r:embed="rId3"/>
          <a:stretch>
            <a:fillRect/>
          </a:stretch>
        </p:blipFill>
        <p:spPr>
          <a:xfrm rot="21136807">
            <a:off x="9640457" y="1883476"/>
            <a:ext cx="1469263" cy="426757"/>
          </a:xfrm>
          <a:prstGeom prst="rect">
            <a:avLst/>
          </a:prstGeom>
        </p:spPr>
      </p:pic>
    </p:spTree>
    <p:extLst>
      <p:ext uri="{BB962C8B-B14F-4D97-AF65-F5344CB8AC3E}">
        <p14:creationId xmlns:p14="http://schemas.microsoft.com/office/powerpoint/2010/main" val="327139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5A3D915-C1CB-4B3E-BB04-4419181C99A3}"/>
              </a:ext>
            </a:extLst>
          </p:cNvPr>
          <p:cNvSpPr>
            <a:spLocks noGrp="1"/>
          </p:cNvSpPr>
          <p:nvPr>
            <p:ph type="title"/>
          </p:nvPr>
        </p:nvSpPr>
        <p:spPr>
          <a:xfrm>
            <a:off x="668073" y="146397"/>
            <a:ext cx="10855853" cy="827088"/>
          </a:xfrm>
        </p:spPr>
        <p:txBody>
          <a:bodyPr anchor="b">
            <a:normAutofit/>
          </a:bodyPr>
          <a:lstStyle/>
          <a:p>
            <a:r>
              <a:rPr lang="sv-SE" sz="3200" dirty="0"/>
              <a:t>”Ett bra liv för alla med psoriasis och psoriasisartrit”</a:t>
            </a:r>
          </a:p>
        </p:txBody>
      </p:sp>
      <p:sp>
        <p:nvSpPr>
          <p:cNvPr id="18" name="Content Placeholder 2">
            <a:extLst>
              <a:ext uri="{FF2B5EF4-FFF2-40B4-BE49-F238E27FC236}">
                <a16:creationId xmlns:a16="http://schemas.microsoft.com/office/drawing/2014/main" id="{52951209-8560-4A32-84F8-043F290D5FAD}"/>
              </a:ext>
            </a:extLst>
          </p:cNvPr>
          <p:cNvSpPr>
            <a:spLocks noGrp="1"/>
          </p:cNvSpPr>
          <p:nvPr>
            <p:ph sz="half" idx="1"/>
          </p:nvPr>
        </p:nvSpPr>
        <p:spPr>
          <a:xfrm>
            <a:off x="5476048" y="1160461"/>
            <a:ext cx="6360352" cy="4817812"/>
          </a:xfrm>
        </p:spPr>
        <p:txBody>
          <a:bodyPr>
            <a:normAutofit lnSpcReduction="10000"/>
          </a:bodyPr>
          <a:lstStyle/>
          <a:p>
            <a:pPr marL="0" indent="0" algn="l">
              <a:buNone/>
            </a:pPr>
            <a:endParaRPr lang="sv-SE" b="0" i="0" dirty="0">
              <a:solidFill>
                <a:srgbClr val="414141"/>
              </a:solidFill>
              <a:effectLst/>
              <a:latin typeface="Roboto" panose="02000000000000000000" pitchFamily="2" charset="0"/>
            </a:endParaRPr>
          </a:p>
          <a:p>
            <a:pPr marL="0" indent="0" algn="l">
              <a:buNone/>
            </a:pPr>
            <a:r>
              <a:rPr lang="sv-SE" b="0" i="0" dirty="0">
                <a:solidFill>
                  <a:srgbClr val="414141"/>
                </a:solidFill>
                <a:effectLst/>
                <a:latin typeface="Roboto" panose="02000000000000000000" pitchFamily="2" charset="0"/>
              </a:rPr>
              <a:t>Psoriasisförbundets uppdrag är:</a:t>
            </a:r>
          </a:p>
          <a:p>
            <a:pPr algn="l">
              <a:buFont typeface="Arial" panose="020B0604020202020204" pitchFamily="34" charset="0"/>
              <a:buChar char="•"/>
            </a:pPr>
            <a:r>
              <a:rPr lang="sv-SE" b="0" i="0" dirty="0">
                <a:solidFill>
                  <a:srgbClr val="414141"/>
                </a:solidFill>
                <a:effectLst/>
                <a:latin typeface="Roboto" panose="02000000000000000000" pitchFamily="2" charset="0"/>
              </a:rPr>
              <a:t>att sprida kunskap om psoriasis och psoriasisartrit</a:t>
            </a:r>
          </a:p>
          <a:p>
            <a:pPr algn="l">
              <a:buFont typeface="Arial" panose="020B0604020202020204" pitchFamily="34" charset="0"/>
              <a:buChar char="•"/>
            </a:pPr>
            <a:r>
              <a:rPr lang="sv-SE" b="0" i="0" dirty="0">
                <a:solidFill>
                  <a:srgbClr val="414141"/>
                </a:solidFill>
                <a:effectLst/>
                <a:latin typeface="Roboto" panose="02000000000000000000" pitchFamily="2" charset="0"/>
              </a:rPr>
              <a:t>att arbeta för bättre vård- och behandlingsmöjligheter</a:t>
            </a:r>
          </a:p>
          <a:p>
            <a:pPr algn="l">
              <a:buFont typeface="Arial" panose="020B0604020202020204" pitchFamily="34" charset="0"/>
              <a:buChar char="•"/>
            </a:pPr>
            <a:r>
              <a:rPr lang="sv-SE" b="0" i="0" dirty="0">
                <a:solidFill>
                  <a:srgbClr val="414141"/>
                </a:solidFill>
                <a:effectLst/>
                <a:latin typeface="Roboto" panose="02000000000000000000" pitchFamily="2" charset="0"/>
              </a:rPr>
              <a:t>att arbeta för psoriasissjukas rättigheter</a:t>
            </a:r>
          </a:p>
          <a:p>
            <a:pPr algn="l">
              <a:buFont typeface="Arial" panose="020B0604020202020204" pitchFamily="34" charset="0"/>
              <a:buChar char="•"/>
            </a:pPr>
            <a:r>
              <a:rPr lang="sv-SE" b="0" i="0" dirty="0">
                <a:solidFill>
                  <a:srgbClr val="414141"/>
                </a:solidFill>
                <a:effectLst/>
                <a:latin typeface="Roboto" panose="02000000000000000000" pitchFamily="2" charset="0"/>
              </a:rPr>
              <a:t>att i samarbete med läns- och lokalavdelningar ge stöd och råd till våra medlemmar</a:t>
            </a:r>
          </a:p>
          <a:p>
            <a:pPr algn="l">
              <a:buFont typeface="Arial" panose="020B0604020202020204" pitchFamily="34" charset="0"/>
              <a:buChar char="•"/>
            </a:pPr>
            <a:r>
              <a:rPr lang="sv-SE" dirty="0">
                <a:solidFill>
                  <a:srgbClr val="414141"/>
                </a:solidFill>
                <a:latin typeface="Roboto" panose="02000000000000000000" pitchFamily="2" charset="0"/>
              </a:rPr>
              <a:t>att arbeta för att</a:t>
            </a:r>
            <a:r>
              <a:rPr lang="sv-SE" b="0" i="0" dirty="0">
                <a:solidFill>
                  <a:srgbClr val="414141"/>
                </a:solidFill>
                <a:effectLst/>
                <a:latin typeface="Roboto" panose="02000000000000000000" pitchFamily="2" charset="0"/>
              </a:rPr>
              <a:t> forskningen kring psoriasis och psoriasisartrit utvecklas och att behandlingsmetoderna blir effektivare.</a:t>
            </a:r>
          </a:p>
          <a:p>
            <a:endParaRPr lang="en-US" dirty="0"/>
          </a:p>
        </p:txBody>
      </p:sp>
      <p:pic>
        <p:nvPicPr>
          <p:cNvPr id="9" name="Bildobjekt 8" descr="En bild som visar mark, person, utomhus, sport&#10;&#10;Automatiskt genererad beskrivning">
            <a:extLst>
              <a:ext uri="{FF2B5EF4-FFF2-40B4-BE49-F238E27FC236}">
                <a16:creationId xmlns:a16="http://schemas.microsoft.com/office/drawing/2014/main" id="{3A39CCD0-1516-4CCF-A782-134F7B8F7493}"/>
              </a:ext>
            </a:extLst>
          </p:cNvPr>
          <p:cNvPicPr>
            <a:picLocks noChangeAspect="1"/>
          </p:cNvPicPr>
          <p:nvPr/>
        </p:nvPicPr>
        <p:blipFill rotWithShape="1">
          <a:blip r:embed="rId3"/>
          <a:srcRect l="19686" r="18506" b="-2"/>
          <a:stretch/>
        </p:blipFill>
        <p:spPr>
          <a:xfrm>
            <a:off x="836927" y="1160461"/>
            <a:ext cx="4461008" cy="4817812"/>
          </a:xfrm>
          <a:prstGeom prst="rect">
            <a:avLst/>
          </a:prstGeom>
          <a:noFill/>
        </p:spPr>
      </p:pic>
    </p:spTree>
    <p:extLst>
      <p:ext uri="{BB962C8B-B14F-4D97-AF65-F5344CB8AC3E}">
        <p14:creationId xmlns:p14="http://schemas.microsoft.com/office/powerpoint/2010/main" val="19064636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7EAF009-1B8D-4AA3-B35D-5117728CA5E2}"/>
              </a:ext>
            </a:extLst>
          </p:cNvPr>
          <p:cNvSpPr>
            <a:spLocks noGrp="1"/>
          </p:cNvSpPr>
          <p:nvPr>
            <p:ph type="title"/>
          </p:nvPr>
        </p:nvSpPr>
        <p:spPr>
          <a:xfrm>
            <a:off x="658813" y="133422"/>
            <a:ext cx="11015616" cy="827088"/>
          </a:xfrm>
        </p:spPr>
        <p:txBody>
          <a:bodyPr/>
          <a:lstStyle/>
          <a:p>
            <a:r>
              <a:rPr lang="sv-SE" dirty="0"/>
              <a:t>Depression</a:t>
            </a:r>
          </a:p>
        </p:txBody>
      </p:sp>
      <p:sp>
        <p:nvSpPr>
          <p:cNvPr id="3" name="Platshållare för bildnummer 2">
            <a:extLst>
              <a:ext uri="{FF2B5EF4-FFF2-40B4-BE49-F238E27FC236}">
                <a16:creationId xmlns:a16="http://schemas.microsoft.com/office/drawing/2014/main" id="{AB9AC1BA-5BC7-48D5-9FBE-C20BEDADCE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645303-2AAE-45D1-913A-B06AE6474513}" type="slidenum">
              <a:rPr kumimoji="0" lang="sv-SE" sz="9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sv-SE" sz="9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4" name="Rektangel 3">
            <a:extLst>
              <a:ext uri="{FF2B5EF4-FFF2-40B4-BE49-F238E27FC236}">
                <a16:creationId xmlns:a16="http://schemas.microsoft.com/office/drawing/2014/main" id="{D74C8F7A-7653-40CC-8678-2BF1E217F167}"/>
              </a:ext>
            </a:extLst>
          </p:cNvPr>
          <p:cNvSpPr/>
          <p:nvPr/>
        </p:nvSpPr>
        <p:spPr>
          <a:xfrm>
            <a:off x="658813" y="1411675"/>
            <a:ext cx="8180323" cy="51398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prstClr val="black"/>
                </a:solidFill>
                <a:effectLst/>
                <a:uLnTx/>
                <a:uFillTx/>
                <a:latin typeface="Arial"/>
                <a:ea typeface="+mn-ea"/>
                <a:cs typeface="+mn-cs"/>
              </a:rPr>
              <a:t>Vad vet vi?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000" b="1"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Nedstämdhet och även klinisk depression vanligt vid psoriasis, många upplever en låg livskvalitet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Självmordstankar dubbelt så vanligt hos personer med psoriasis som hos personer utan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32 % högre risk att försöka ta sitt liv, 20 % högre risk att fullborda ett självmord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Särskilt tydligt hos personer med svår psoriasis, psoriasis och psoriasisartrit och hos yngre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Psykosociala faktorer (stigmatisering, diskriminering) vs systemisk inflammatorisk process? Både och? Mer och mer talar för en koppling mellan inflammatorisk (immunmedierad) sjukdom och depression – TNF-alfa kan korsa blod/hjärnbarriären och hittas ofta vid depression.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Arial"/>
                <a:ea typeface="+mn-ea"/>
                <a:cs typeface="+mn-cs"/>
              </a:rPr>
              <a:t>Titta gärna på förbundets filmade </a:t>
            </a:r>
            <a:r>
              <a:rPr kumimoji="0" lang="sv-SE" sz="1800" b="1" i="0" u="none" strike="noStrike" kern="1200" cap="none" spc="0" normalizeH="0" baseline="0" noProof="0" dirty="0" err="1">
                <a:ln>
                  <a:noFill/>
                </a:ln>
                <a:solidFill>
                  <a:prstClr val="black"/>
                </a:solidFill>
                <a:effectLst/>
                <a:uLnTx/>
                <a:uFillTx/>
                <a:latin typeface="Arial"/>
                <a:ea typeface="+mn-ea"/>
                <a:cs typeface="+mn-cs"/>
              </a:rPr>
              <a:t>webbinarium</a:t>
            </a:r>
            <a:r>
              <a:rPr kumimoji="0" lang="sv-SE" sz="1800" b="1" i="0" u="none" strike="noStrike" kern="1200" cap="none" spc="0" normalizeH="0" baseline="0" noProof="0" dirty="0">
                <a:ln>
                  <a:noFill/>
                </a:ln>
                <a:solidFill>
                  <a:prstClr val="black"/>
                </a:solidFill>
                <a:effectLst/>
                <a:uLnTx/>
                <a:uFillTx/>
                <a:latin typeface="Arial"/>
                <a:ea typeface="+mn-ea"/>
                <a:cs typeface="+mn-cs"/>
              </a:rPr>
              <a:t> på temat!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Arial"/>
                <a:ea typeface="+mn-ea"/>
                <a:cs typeface="+mn-cs"/>
              </a:rPr>
              <a:t>Vi måste våga prata mer om psykisk ohälsa vid psoriasis!</a:t>
            </a:r>
          </a:p>
        </p:txBody>
      </p:sp>
      <p:pic>
        <p:nvPicPr>
          <p:cNvPr id="5" name="Platshållare för innehåll 10">
            <a:extLst>
              <a:ext uri="{FF2B5EF4-FFF2-40B4-BE49-F238E27FC236}">
                <a16:creationId xmlns:a16="http://schemas.microsoft.com/office/drawing/2014/main" id="{F43E8E05-D9AB-4594-A650-E69FC59D0C0B}"/>
              </a:ext>
            </a:extLst>
          </p:cNvPr>
          <p:cNvPicPr>
            <a:picLocks noChangeAspect="1"/>
          </p:cNvPicPr>
          <p:nvPr/>
        </p:nvPicPr>
        <p:blipFill>
          <a:blip r:embed="rId2"/>
          <a:stretch>
            <a:fillRect/>
          </a:stretch>
        </p:blipFill>
        <p:spPr>
          <a:xfrm>
            <a:off x="8485287" y="1019968"/>
            <a:ext cx="2409825" cy="4818063"/>
          </a:xfrm>
          <a:prstGeom prst="rect">
            <a:avLst/>
          </a:prstGeom>
        </p:spPr>
      </p:pic>
      <p:pic>
        <p:nvPicPr>
          <p:cNvPr id="7" name="Bildobjekt 6">
            <a:extLst>
              <a:ext uri="{FF2B5EF4-FFF2-40B4-BE49-F238E27FC236}">
                <a16:creationId xmlns:a16="http://schemas.microsoft.com/office/drawing/2014/main" id="{59D53A76-7AA4-4918-BC89-27D358E8F79C}"/>
              </a:ext>
            </a:extLst>
          </p:cNvPr>
          <p:cNvPicPr>
            <a:picLocks noChangeAspect="1"/>
          </p:cNvPicPr>
          <p:nvPr/>
        </p:nvPicPr>
        <p:blipFill>
          <a:blip r:embed="rId3"/>
          <a:stretch>
            <a:fillRect/>
          </a:stretch>
        </p:blipFill>
        <p:spPr>
          <a:xfrm rot="21136807">
            <a:off x="9816183" y="843669"/>
            <a:ext cx="1469263" cy="426757"/>
          </a:xfrm>
          <a:prstGeom prst="rect">
            <a:avLst/>
          </a:prstGeom>
        </p:spPr>
      </p:pic>
    </p:spTree>
    <p:extLst>
      <p:ext uri="{BB962C8B-B14F-4D97-AF65-F5344CB8AC3E}">
        <p14:creationId xmlns:p14="http://schemas.microsoft.com/office/powerpoint/2010/main" val="27906564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7EAF009-1B8D-4AA3-B35D-5117728CA5E2}"/>
              </a:ext>
            </a:extLst>
          </p:cNvPr>
          <p:cNvSpPr>
            <a:spLocks noGrp="1"/>
          </p:cNvSpPr>
          <p:nvPr>
            <p:ph type="title"/>
          </p:nvPr>
        </p:nvSpPr>
        <p:spPr>
          <a:xfrm>
            <a:off x="658813" y="192880"/>
            <a:ext cx="11015616" cy="827088"/>
          </a:xfrm>
        </p:spPr>
        <p:txBody>
          <a:bodyPr/>
          <a:lstStyle/>
          <a:p>
            <a:r>
              <a:rPr lang="sv-SE" dirty="0"/>
              <a:t>Inflammatorisk mag-tarmsjukdom</a:t>
            </a:r>
          </a:p>
        </p:txBody>
      </p:sp>
      <p:sp>
        <p:nvSpPr>
          <p:cNvPr id="3" name="Platshållare för bildnummer 2">
            <a:extLst>
              <a:ext uri="{FF2B5EF4-FFF2-40B4-BE49-F238E27FC236}">
                <a16:creationId xmlns:a16="http://schemas.microsoft.com/office/drawing/2014/main" id="{AB9AC1BA-5BC7-48D5-9FBE-C20BEDADCE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645303-2AAE-45D1-913A-B06AE6474513}" type="slidenum">
              <a:rPr kumimoji="0" lang="sv-SE" sz="9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sv-SE" sz="9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4" name="Rektangel 3">
            <a:extLst>
              <a:ext uri="{FF2B5EF4-FFF2-40B4-BE49-F238E27FC236}">
                <a16:creationId xmlns:a16="http://schemas.microsoft.com/office/drawing/2014/main" id="{D74C8F7A-7653-40CC-8678-2BF1E217F167}"/>
              </a:ext>
            </a:extLst>
          </p:cNvPr>
          <p:cNvSpPr/>
          <p:nvPr/>
        </p:nvSpPr>
        <p:spPr>
          <a:xfrm>
            <a:off x="658813" y="1411675"/>
            <a:ext cx="8180323" cy="51398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prstClr val="black"/>
                </a:solidFill>
                <a:effectLst/>
                <a:uLnTx/>
                <a:uFillTx/>
                <a:latin typeface="Arial"/>
                <a:ea typeface="+mn-ea"/>
                <a:cs typeface="+mn-cs"/>
              </a:rPr>
              <a:t>Vad vet vi?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000" b="1"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Förhöjd risk att utveckla </a:t>
            </a:r>
            <a:r>
              <a:rPr kumimoji="0" lang="sv-SE" sz="1800" b="0" i="0" u="none" strike="noStrike" kern="1200" cap="none" spc="0" normalizeH="0" baseline="0" noProof="0" dirty="0" err="1">
                <a:ln>
                  <a:noFill/>
                </a:ln>
                <a:solidFill>
                  <a:prstClr val="black"/>
                </a:solidFill>
                <a:effectLst/>
                <a:uLnTx/>
                <a:uFillTx/>
                <a:latin typeface="Arial"/>
                <a:ea typeface="+mn-ea"/>
                <a:cs typeface="+mn-cs"/>
              </a:rPr>
              <a:t>Crohns</a:t>
            </a:r>
            <a:r>
              <a:rPr kumimoji="0" lang="sv-SE" sz="1800" b="0" i="0" u="none" strike="noStrike" kern="1200" cap="none" spc="0" normalizeH="0" baseline="0" noProof="0" dirty="0">
                <a:ln>
                  <a:noFill/>
                </a:ln>
                <a:solidFill>
                  <a:prstClr val="black"/>
                </a:solidFill>
                <a:effectLst/>
                <a:uLnTx/>
                <a:uFillTx/>
                <a:latin typeface="Arial"/>
                <a:ea typeface="+mn-ea"/>
                <a:cs typeface="+mn-cs"/>
              </a:rPr>
              <a:t> (inflammation i hela mag-tarmkanalen) eller Ulcerös kolit (</a:t>
            </a:r>
            <a:r>
              <a:rPr kumimoji="0" lang="sv-SE" sz="1800" b="0" i="0" u="none" strike="noStrike" kern="1200" cap="none" spc="0" normalizeH="0" baseline="0" noProof="0" dirty="0" err="1">
                <a:ln>
                  <a:noFill/>
                </a:ln>
                <a:solidFill>
                  <a:prstClr val="black"/>
                </a:solidFill>
                <a:effectLst/>
                <a:uLnTx/>
                <a:uFillTx/>
                <a:latin typeface="Arial"/>
                <a:ea typeface="+mn-ea"/>
                <a:cs typeface="+mn-cs"/>
              </a:rPr>
              <a:t>kolorektal</a:t>
            </a:r>
            <a:r>
              <a:rPr kumimoji="0" lang="sv-SE" sz="1800" b="0" i="0" u="none" strike="noStrike" kern="1200" cap="none" spc="0" normalizeH="0" baseline="0" noProof="0" dirty="0">
                <a:ln>
                  <a:noFill/>
                </a:ln>
                <a:solidFill>
                  <a:prstClr val="black"/>
                </a:solidFill>
                <a:effectLst/>
                <a:uLnTx/>
                <a:uFillTx/>
                <a:latin typeface="Arial"/>
                <a:ea typeface="+mn-ea"/>
                <a:cs typeface="+mn-cs"/>
              </a:rPr>
              <a:t> inflammation) för personer med psoriasis jämfört med allmänpopulationen.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Ännu tydligare koppling verkar finnas vid psoriasis i både hud och leder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Finns både genetisk och immunologisk koppling mellan inflammatorisk tarmsjukdom och psoriasis/psoriasisartrit.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Vissa biologiska läkemedel kan utlösa psoriasis hos personer med inflammatorisk tarmsjukdom (TNF-hämmare), andra verkar kunna förvärra tarmproblemen (IL-17). IL-23 verkar dock fungera väl vid båda. (Begränsning i o m små studier.)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Arial"/>
                <a:ea typeface="+mn-ea"/>
                <a:cs typeface="+mn-cs"/>
              </a:rPr>
              <a:t>Titta gärna på förbundets forskarföreläsning med Maria Lampinen som forskar om sambandet mellan psoriasis och mag-tarmsjukdom!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Arial"/>
                <a:ea typeface="+mn-ea"/>
                <a:cs typeface="+mn-cs"/>
              </a:rPr>
              <a:t>Bra att vara uppmärksam på mag-tarmproblem och ta upp dessa med sin läkare! </a:t>
            </a:r>
          </a:p>
        </p:txBody>
      </p:sp>
      <p:pic>
        <p:nvPicPr>
          <p:cNvPr id="5" name="Platshållare för innehåll 10">
            <a:extLst>
              <a:ext uri="{FF2B5EF4-FFF2-40B4-BE49-F238E27FC236}">
                <a16:creationId xmlns:a16="http://schemas.microsoft.com/office/drawing/2014/main" id="{F43E8E05-D9AB-4594-A650-E69FC59D0C0B}"/>
              </a:ext>
            </a:extLst>
          </p:cNvPr>
          <p:cNvPicPr>
            <a:picLocks noChangeAspect="1"/>
          </p:cNvPicPr>
          <p:nvPr/>
        </p:nvPicPr>
        <p:blipFill>
          <a:blip r:embed="rId2"/>
          <a:stretch>
            <a:fillRect/>
          </a:stretch>
        </p:blipFill>
        <p:spPr>
          <a:xfrm>
            <a:off x="8485287" y="1019968"/>
            <a:ext cx="2409825" cy="4818063"/>
          </a:xfrm>
          <a:prstGeom prst="rect">
            <a:avLst/>
          </a:prstGeom>
        </p:spPr>
      </p:pic>
      <p:pic>
        <p:nvPicPr>
          <p:cNvPr id="7" name="Bildobjekt 6">
            <a:extLst>
              <a:ext uri="{FF2B5EF4-FFF2-40B4-BE49-F238E27FC236}">
                <a16:creationId xmlns:a16="http://schemas.microsoft.com/office/drawing/2014/main" id="{59D53A76-7AA4-4918-BC89-27D358E8F79C}"/>
              </a:ext>
            </a:extLst>
          </p:cNvPr>
          <p:cNvPicPr>
            <a:picLocks noChangeAspect="1"/>
          </p:cNvPicPr>
          <p:nvPr/>
        </p:nvPicPr>
        <p:blipFill>
          <a:blip r:embed="rId3"/>
          <a:stretch>
            <a:fillRect/>
          </a:stretch>
        </p:blipFill>
        <p:spPr>
          <a:xfrm rot="21136807">
            <a:off x="9712205" y="2631222"/>
            <a:ext cx="1469263" cy="426757"/>
          </a:xfrm>
          <a:prstGeom prst="rect">
            <a:avLst/>
          </a:prstGeom>
        </p:spPr>
      </p:pic>
    </p:spTree>
    <p:extLst>
      <p:ext uri="{BB962C8B-B14F-4D97-AF65-F5344CB8AC3E}">
        <p14:creationId xmlns:p14="http://schemas.microsoft.com/office/powerpoint/2010/main" val="23243687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7EAF009-1B8D-4AA3-B35D-5117728CA5E2}"/>
              </a:ext>
            </a:extLst>
          </p:cNvPr>
          <p:cNvSpPr>
            <a:spLocks noGrp="1"/>
          </p:cNvSpPr>
          <p:nvPr>
            <p:ph type="title"/>
          </p:nvPr>
        </p:nvSpPr>
        <p:spPr>
          <a:xfrm>
            <a:off x="659616" y="111527"/>
            <a:ext cx="11015616" cy="827088"/>
          </a:xfrm>
        </p:spPr>
        <p:txBody>
          <a:bodyPr/>
          <a:lstStyle/>
          <a:p>
            <a:r>
              <a:rPr lang="sv-SE" dirty="0"/>
              <a:t>Ögoninflammation</a:t>
            </a:r>
          </a:p>
        </p:txBody>
      </p:sp>
      <p:sp>
        <p:nvSpPr>
          <p:cNvPr id="3" name="Platshållare för bildnummer 2">
            <a:extLst>
              <a:ext uri="{FF2B5EF4-FFF2-40B4-BE49-F238E27FC236}">
                <a16:creationId xmlns:a16="http://schemas.microsoft.com/office/drawing/2014/main" id="{AB9AC1BA-5BC7-48D5-9FBE-C20BEDADCE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645303-2AAE-45D1-913A-B06AE6474513}" type="slidenum">
              <a:rPr kumimoji="0" lang="sv-SE" sz="9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sv-SE" sz="9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4" name="Rektangel 3">
            <a:extLst>
              <a:ext uri="{FF2B5EF4-FFF2-40B4-BE49-F238E27FC236}">
                <a16:creationId xmlns:a16="http://schemas.microsoft.com/office/drawing/2014/main" id="{D74C8F7A-7653-40CC-8678-2BF1E217F167}"/>
              </a:ext>
            </a:extLst>
          </p:cNvPr>
          <p:cNvSpPr/>
          <p:nvPr/>
        </p:nvSpPr>
        <p:spPr>
          <a:xfrm>
            <a:off x="658813" y="1411675"/>
            <a:ext cx="8180323" cy="34778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prstClr val="black"/>
                </a:solidFill>
                <a:effectLst/>
                <a:uLnTx/>
                <a:uFillTx/>
                <a:latin typeface="Arial"/>
                <a:ea typeface="+mn-ea"/>
                <a:cs typeface="+mn-cs"/>
              </a:rPr>
              <a:t>Vad vet vi?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000" b="1"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F </a:t>
            </a:r>
            <a:r>
              <a:rPr kumimoji="0" lang="sv-SE" sz="1800" b="0" i="0" u="none" strike="noStrike" kern="1200" cap="none" spc="0" normalizeH="0" baseline="0" noProof="0" dirty="0" err="1">
                <a:ln>
                  <a:noFill/>
                </a:ln>
                <a:solidFill>
                  <a:prstClr val="black"/>
                </a:solidFill>
                <a:effectLst/>
                <a:uLnTx/>
                <a:uFillTx/>
                <a:latin typeface="Arial"/>
                <a:ea typeface="+mn-ea"/>
                <a:cs typeface="+mn-cs"/>
              </a:rPr>
              <a:t>f</a:t>
            </a:r>
            <a:r>
              <a:rPr kumimoji="0" lang="sv-SE" sz="1800" b="0" i="0" u="none" strike="noStrike" kern="1200" cap="none" spc="0" normalizeH="0" baseline="0" noProof="0" dirty="0">
                <a:ln>
                  <a:noFill/>
                </a:ln>
                <a:solidFill>
                  <a:prstClr val="black"/>
                </a:solidFill>
                <a:effectLst/>
                <a:uLnTx/>
                <a:uFillTx/>
                <a:latin typeface="Arial"/>
                <a:ea typeface="+mn-ea"/>
                <a:cs typeface="+mn-cs"/>
              </a:rPr>
              <a:t> a </a:t>
            </a:r>
            <a:r>
              <a:rPr kumimoji="0" lang="sv-SE" sz="1800" b="0" i="0" u="none" strike="noStrike" kern="1200" cap="none" spc="0" normalizeH="0" baseline="0" noProof="0" dirty="0" err="1">
                <a:ln>
                  <a:noFill/>
                </a:ln>
                <a:solidFill>
                  <a:prstClr val="black"/>
                </a:solidFill>
                <a:effectLst/>
                <a:uLnTx/>
                <a:uFillTx/>
                <a:latin typeface="Arial"/>
                <a:ea typeface="+mn-ea"/>
                <a:cs typeface="+mn-cs"/>
              </a:rPr>
              <a:t>uveit</a:t>
            </a:r>
            <a:r>
              <a:rPr kumimoji="0" lang="sv-SE" sz="1800" b="0" i="0" u="none" strike="noStrike" kern="1200" cap="none" spc="0" normalizeH="0" baseline="0" noProof="0" dirty="0">
                <a:ln>
                  <a:noFill/>
                </a:ln>
                <a:solidFill>
                  <a:prstClr val="black"/>
                </a:solidFill>
                <a:effectLst/>
                <a:uLnTx/>
                <a:uFillTx/>
                <a:latin typeface="Arial"/>
                <a:ea typeface="+mn-ea"/>
                <a:cs typeface="+mn-cs"/>
              </a:rPr>
              <a:t> (inflammationer i ögats druvhinna) och </a:t>
            </a:r>
            <a:r>
              <a:rPr kumimoji="0" lang="sv-SE" sz="1800" b="0" i="0" u="none" strike="noStrike" kern="1200" cap="none" spc="0" normalizeH="0" baseline="0" noProof="0" dirty="0" err="1">
                <a:ln>
                  <a:noFill/>
                </a:ln>
                <a:solidFill>
                  <a:prstClr val="black"/>
                </a:solidFill>
                <a:effectLst/>
                <a:uLnTx/>
                <a:uFillTx/>
                <a:latin typeface="Arial"/>
                <a:ea typeface="+mn-ea"/>
                <a:cs typeface="+mn-cs"/>
              </a:rPr>
              <a:t>irit</a:t>
            </a:r>
            <a:r>
              <a:rPr kumimoji="0" lang="sv-SE" sz="1800" b="0" i="0" u="none" strike="noStrike" kern="1200" cap="none" spc="0" normalizeH="0" baseline="0" noProof="0" dirty="0">
                <a:ln>
                  <a:noFill/>
                </a:ln>
                <a:solidFill>
                  <a:prstClr val="black"/>
                </a:solidFill>
                <a:effectLst/>
                <a:uLnTx/>
                <a:uFillTx/>
                <a:latin typeface="Arial"/>
                <a:ea typeface="+mn-ea"/>
                <a:cs typeface="+mn-cs"/>
              </a:rPr>
              <a:t> (regnbågshinneinflammation) har koppling till psoriasis – nästan ännu tydligare till psoriasisartrit (HLA-B27).</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Särskilt vanligt vid svår psoriasis.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Behandling med biologiska läkemedel verkar hjälpa.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Arial"/>
                <a:ea typeface="+mn-ea"/>
                <a:cs typeface="+mn-cs"/>
              </a:rPr>
              <a:t>Vid smärta och rodnad i ögat – ta alltid kontakt med läkare!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Arial"/>
                <a:ea typeface="+mn-ea"/>
                <a:cs typeface="+mn-cs"/>
              </a:rPr>
              <a:t>I o m kopplingen till HLA-B27 är det bra att vara särskilt uppmärksam på ledbesvär och i s f utredas för psoriasisartrit.</a:t>
            </a:r>
          </a:p>
        </p:txBody>
      </p:sp>
      <p:pic>
        <p:nvPicPr>
          <p:cNvPr id="5" name="Platshållare för innehåll 10">
            <a:extLst>
              <a:ext uri="{FF2B5EF4-FFF2-40B4-BE49-F238E27FC236}">
                <a16:creationId xmlns:a16="http://schemas.microsoft.com/office/drawing/2014/main" id="{F43E8E05-D9AB-4594-A650-E69FC59D0C0B}"/>
              </a:ext>
            </a:extLst>
          </p:cNvPr>
          <p:cNvPicPr>
            <a:picLocks noChangeAspect="1"/>
          </p:cNvPicPr>
          <p:nvPr/>
        </p:nvPicPr>
        <p:blipFill>
          <a:blip r:embed="rId2"/>
          <a:stretch>
            <a:fillRect/>
          </a:stretch>
        </p:blipFill>
        <p:spPr>
          <a:xfrm>
            <a:off x="8485287" y="1019968"/>
            <a:ext cx="2409825" cy="4818063"/>
          </a:xfrm>
          <a:prstGeom prst="rect">
            <a:avLst/>
          </a:prstGeom>
        </p:spPr>
      </p:pic>
      <p:pic>
        <p:nvPicPr>
          <p:cNvPr id="7" name="Bildobjekt 6">
            <a:extLst>
              <a:ext uri="{FF2B5EF4-FFF2-40B4-BE49-F238E27FC236}">
                <a16:creationId xmlns:a16="http://schemas.microsoft.com/office/drawing/2014/main" id="{59D53A76-7AA4-4918-BC89-27D358E8F79C}"/>
              </a:ext>
            </a:extLst>
          </p:cNvPr>
          <p:cNvPicPr>
            <a:picLocks noChangeAspect="1"/>
          </p:cNvPicPr>
          <p:nvPr/>
        </p:nvPicPr>
        <p:blipFill>
          <a:blip r:embed="rId3"/>
          <a:stretch>
            <a:fillRect/>
          </a:stretch>
        </p:blipFill>
        <p:spPr>
          <a:xfrm rot="21136807">
            <a:off x="9712204" y="1035365"/>
            <a:ext cx="1469263" cy="426757"/>
          </a:xfrm>
          <a:prstGeom prst="rect">
            <a:avLst/>
          </a:prstGeom>
        </p:spPr>
      </p:pic>
    </p:spTree>
    <p:extLst>
      <p:ext uri="{BB962C8B-B14F-4D97-AF65-F5344CB8AC3E}">
        <p14:creationId xmlns:p14="http://schemas.microsoft.com/office/powerpoint/2010/main" val="4736447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7EAF009-1B8D-4AA3-B35D-5117728CA5E2}"/>
              </a:ext>
            </a:extLst>
          </p:cNvPr>
          <p:cNvSpPr>
            <a:spLocks noGrp="1"/>
          </p:cNvSpPr>
          <p:nvPr>
            <p:ph type="title"/>
          </p:nvPr>
        </p:nvSpPr>
        <p:spPr>
          <a:xfrm>
            <a:off x="658813" y="192880"/>
            <a:ext cx="11015616" cy="827088"/>
          </a:xfrm>
        </p:spPr>
        <p:txBody>
          <a:bodyPr/>
          <a:lstStyle/>
          <a:p>
            <a:r>
              <a:rPr lang="sv-SE" dirty="0"/>
              <a:t>NAFLD - </a:t>
            </a:r>
            <a:r>
              <a:rPr lang="sv-SE" dirty="0" err="1"/>
              <a:t>leversteatos</a:t>
            </a:r>
            <a:endParaRPr lang="sv-SE" dirty="0"/>
          </a:p>
        </p:txBody>
      </p:sp>
      <p:sp>
        <p:nvSpPr>
          <p:cNvPr id="3" name="Platshållare för bildnummer 2">
            <a:extLst>
              <a:ext uri="{FF2B5EF4-FFF2-40B4-BE49-F238E27FC236}">
                <a16:creationId xmlns:a16="http://schemas.microsoft.com/office/drawing/2014/main" id="{AB9AC1BA-5BC7-48D5-9FBE-C20BEDADCE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645303-2AAE-45D1-913A-B06AE6474513}" type="slidenum">
              <a:rPr kumimoji="0" lang="sv-SE" sz="9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sv-SE" sz="9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4" name="Rektangel 3">
            <a:extLst>
              <a:ext uri="{FF2B5EF4-FFF2-40B4-BE49-F238E27FC236}">
                <a16:creationId xmlns:a16="http://schemas.microsoft.com/office/drawing/2014/main" id="{D74C8F7A-7653-40CC-8678-2BF1E217F167}"/>
              </a:ext>
            </a:extLst>
          </p:cNvPr>
          <p:cNvSpPr/>
          <p:nvPr/>
        </p:nvSpPr>
        <p:spPr>
          <a:xfrm>
            <a:off x="658813" y="1411675"/>
            <a:ext cx="8180323" cy="486287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prstClr val="black"/>
                </a:solidFill>
                <a:effectLst/>
                <a:uLnTx/>
                <a:uFillTx/>
                <a:latin typeface="Arial"/>
                <a:ea typeface="+mn-ea"/>
                <a:cs typeface="+mn-cs"/>
              </a:rPr>
              <a:t>Vad vet vi?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000" b="1"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err="1">
                <a:ln>
                  <a:noFill/>
                </a:ln>
                <a:solidFill>
                  <a:prstClr val="black"/>
                </a:solidFill>
                <a:effectLst/>
                <a:uLnTx/>
                <a:uFillTx/>
                <a:latin typeface="Arial"/>
                <a:ea typeface="+mn-ea"/>
                <a:cs typeface="+mn-cs"/>
              </a:rPr>
              <a:t>Leversteatos</a:t>
            </a:r>
            <a:r>
              <a:rPr kumimoji="0" lang="sv-SE" sz="1800" b="0" i="0" u="none" strike="noStrike" kern="1200" cap="none" spc="0" normalizeH="0" baseline="0" noProof="0" dirty="0">
                <a:ln>
                  <a:noFill/>
                </a:ln>
                <a:solidFill>
                  <a:prstClr val="black"/>
                </a:solidFill>
                <a:effectLst/>
                <a:uLnTx/>
                <a:uFillTx/>
                <a:latin typeface="Arial"/>
                <a:ea typeface="+mn-ea"/>
                <a:cs typeface="+mn-cs"/>
              </a:rPr>
              <a:t> (fettlever) kan förekomma även hos personer som inte dricker alkohol ö h 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Finns en tydlig koppling till inflammatoriska systemsjukdomar och särskilt till metabolt syndrom, men risken förhöjd vid psoriasis oavsett förekomst av metabolt syndrom eller ej</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Systembehandling, särskilt med </a:t>
            </a:r>
            <a:r>
              <a:rPr kumimoji="0" lang="sv-SE" sz="1800" b="0" i="0" u="none" strike="noStrike" kern="1200" cap="none" spc="0" normalizeH="0" baseline="0" noProof="0" dirty="0" err="1">
                <a:ln>
                  <a:noFill/>
                </a:ln>
                <a:solidFill>
                  <a:prstClr val="black"/>
                </a:solidFill>
                <a:effectLst/>
                <a:uLnTx/>
                <a:uFillTx/>
                <a:latin typeface="Arial"/>
                <a:ea typeface="+mn-ea"/>
                <a:cs typeface="+mn-cs"/>
              </a:rPr>
              <a:t>metotrexat</a:t>
            </a:r>
            <a:r>
              <a:rPr kumimoji="0" lang="sv-SE" sz="1800" b="0" i="0" u="none" strike="noStrike" kern="1200" cap="none" spc="0" normalizeH="0" baseline="0" noProof="0" dirty="0">
                <a:ln>
                  <a:noFill/>
                </a:ln>
                <a:solidFill>
                  <a:prstClr val="black"/>
                </a:solidFill>
                <a:effectLst/>
                <a:uLnTx/>
                <a:uFillTx/>
                <a:latin typeface="Arial"/>
                <a:ea typeface="+mn-ea"/>
                <a:cs typeface="+mn-cs"/>
              </a:rPr>
              <a:t>, ökar risken – viktigt att noggrant följa föreskrifter och vara försiktig med alkohol, </a:t>
            </a:r>
            <a:r>
              <a:rPr kumimoji="0" lang="sv-SE" sz="1800" b="0" i="0" u="none" strike="noStrike" kern="1200" cap="none" spc="0" normalizeH="0" baseline="0" noProof="0" dirty="0" err="1">
                <a:ln>
                  <a:noFill/>
                </a:ln>
                <a:solidFill>
                  <a:prstClr val="black"/>
                </a:solidFill>
                <a:effectLst/>
                <a:uLnTx/>
                <a:uFillTx/>
                <a:latin typeface="Arial"/>
                <a:ea typeface="+mn-ea"/>
                <a:cs typeface="+mn-cs"/>
              </a:rPr>
              <a:t>paracetamol</a:t>
            </a: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Oklart varför leverproblematiken uppstår – hypotes att inflammatoriska proteiner (cytokiner) skadar levern vid cirkulation.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Arial"/>
                <a:ea typeface="+mn-ea"/>
                <a:cs typeface="+mn-cs"/>
              </a:rPr>
              <a:t>Var noggrann med att följa rekommendationer angående exempelvis alkoholintag vid MTX-behandling, inte slarva med provtagning!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Arial"/>
                <a:ea typeface="+mn-ea"/>
                <a:cs typeface="+mn-cs"/>
              </a:rPr>
              <a:t>Läkare måste överväga risken för NAFLD vid behandlingsval.</a:t>
            </a:r>
          </a:p>
        </p:txBody>
      </p:sp>
      <p:pic>
        <p:nvPicPr>
          <p:cNvPr id="5" name="Platshållare för innehåll 10">
            <a:extLst>
              <a:ext uri="{FF2B5EF4-FFF2-40B4-BE49-F238E27FC236}">
                <a16:creationId xmlns:a16="http://schemas.microsoft.com/office/drawing/2014/main" id="{F43E8E05-D9AB-4594-A650-E69FC59D0C0B}"/>
              </a:ext>
            </a:extLst>
          </p:cNvPr>
          <p:cNvPicPr>
            <a:picLocks noChangeAspect="1"/>
          </p:cNvPicPr>
          <p:nvPr/>
        </p:nvPicPr>
        <p:blipFill>
          <a:blip r:embed="rId2"/>
          <a:stretch>
            <a:fillRect/>
          </a:stretch>
        </p:blipFill>
        <p:spPr>
          <a:xfrm>
            <a:off x="8485287" y="1019968"/>
            <a:ext cx="2409825" cy="4818063"/>
          </a:xfrm>
          <a:prstGeom prst="rect">
            <a:avLst/>
          </a:prstGeom>
        </p:spPr>
      </p:pic>
      <p:pic>
        <p:nvPicPr>
          <p:cNvPr id="7" name="Bildobjekt 6">
            <a:extLst>
              <a:ext uri="{FF2B5EF4-FFF2-40B4-BE49-F238E27FC236}">
                <a16:creationId xmlns:a16="http://schemas.microsoft.com/office/drawing/2014/main" id="{59D53A76-7AA4-4918-BC89-27D358E8F79C}"/>
              </a:ext>
            </a:extLst>
          </p:cNvPr>
          <p:cNvPicPr>
            <a:picLocks noChangeAspect="1"/>
          </p:cNvPicPr>
          <p:nvPr/>
        </p:nvPicPr>
        <p:blipFill>
          <a:blip r:embed="rId3"/>
          <a:stretch>
            <a:fillRect/>
          </a:stretch>
        </p:blipFill>
        <p:spPr>
          <a:xfrm rot="21136807">
            <a:off x="9478939" y="2257675"/>
            <a:ext cx="1469263" cy="426757"/>
          </a:xfrm>
          <a:prstGeom prst="rect">
            <a:avLst/>
          </a:prstGeom>
        </p:spPr>
      </p:pic>
    </p:spTree>
    <p:extLst>
      <p:ext uri="{BB962C8B-B14F-4D97-AF65-F5344CB8AC3E}">
        <p14:creationId xmlns:p14="http://schemas.microsoft.com/office/powerpoint/2010/main" val="1491078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7EAF009-1B8D-4AA3-B35D-5117728CA5E2}"/>
              </a:ext>
            </a:extLst>
          </p:cNvPr>
          <p:cNvSpPr>
            <a:spLocks noGrp="1"/>
          </p:cNvSpPr>
          <p:nvPr>
            <p:ph type="title"/>
          </p:nvPr>
        </p:nvSpPr>
        <p:spPr>
          <a:xfrm>
            <a:off x="658813" y="192880"/>
            <a:ext cx="11015616" cy="827088"/>
          </a:xfrm>
        </p:spPr>
        <p:txBody>
          <a:bodyPr/>
          <a:lstStyle/>
          <a:p>
            <a:r>
              <a:rPr lang="sv-SE" dirty="0"/>
              <a:t>Cancer(?)</a:t>
            </a:r>
          </a:p>
        </p:txBody>
      </p:sp>
      <p:sp>
        <p:nvSpPr>
          <p:cNvPr id="3" name="Platshållare för bildnummer 2">
            <a:extLst>
              <a:ext uri="{FF2B5EF4-FFF2-40B4-BE49-F238E27FC236}">
                <a16:creationId xmlns:a16="http://schemas.microsoft.com/office/drawing/2014/main" id="{AB9AC1BA-5BC7-48D5-9FBE-C20BEDADCE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645303-2AAE-45D1-913A-B06AE6474513}" type="slidenum">
              <a:rPr kumimoji="0" lang="sv-SE" sz="9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sv-SE" sz="9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4" name="Rektangel 3">
            <a:extLst>
              <a:ext uri="{FF2B5EF4-FFF2-40B4-BE49-F238E27FC236}">
                <a16:creationId xmlns:a16="http://schemas.microsoft.com/office/drawing/2014/main" id="{D74C8F7A-7653-40CC-8678-2BF1E217F167}"/>
              </a:ext>
            </a:extLst>
          </p:cNvPr>
          <p:cNvSpPr/>
          <p:nvPr/>
        </p:nvSpPr>
        <p:spPr>
          <a:xfrm>
            <a:off x="658813" y="1286385"/>
            <a:ext cx="7826475" cy="553997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prstClr val="black"/>
                </a:solidFill>
                <a:effectLst/>
                <a:uLnTx/>
                <a:uFillTx/>
                <a:latin typeface="Arial"/>
                <a:ea typeface="+mn-ea"/>
                <a:cs typeface="+mn-cs"/>
              </a:rPr>
              <a:t>Ny systematisk översikt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Gått igenom stort antal studier rörande psoriasis och cancer, av dessa inkluderades 58 i översikten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Visar att det verkar finnas förhöjd risk för att drabbas av cancer och även ökad dödlighet i cancer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Särskilt vissa typer av cancer: f </a:t>
            </a:r>
            <a:r>
              <a:rPr kumimoji="0" lang="sv-SE" sz="1800" b="0" i="0" u="none" strike="noStrike" kern="1200" cap="none" spc="0" normalizeH="0" baseline="0" noProof="0" dirty="0" err="1">
                <a:ln>
                  <a:noFill/>
                </a:ln>
                <a:solidFill>
                  <a:prstClr val="black"/>
                </a:solidFill>
                <a:effectLst/>
                <a:uLnTx/>
                <a:uFillTx/>
                <a:latin typeface="Arial"/>
                <a:ea typeface="+mn-ea"/>
                <a:cs typeface="+mn-cs"/>
              </a:rPr>
              <a:t>f</a:t>
            </a:r>
            <a:r>
              <a:rPr kumimoji="0" lang="sv-SE" sz="1800" b="0" i="0" u="none" strike="noStrike" kern="1200" cap="none" spc="0" normalizeH="0" baseline="0" noProof="0" dirty="0">
                <a:ln>
                  <a:noFill/>
                </a:ln>
                <a:solidFill>
                  <a:prstClr val="black"/>
                </a:solidFill>
                <a:effectLst/>
                <a:uLnTx/>
                <a:uFillTx/>
                <a:latin typeface="Arial"/>
                <a:ea typeface="+mn-ea"/>
                <a:cs typeface="+mn-cs"/>
              </a:rPr>
              <a:t> a lever, matstrupe, bukspottkörtel men även tarm, ändtarm, njurar, struphuvud, lymfsystemet, skivepitel (en typ av hudcancer) och munhåla.</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Arial"/>
                <a:ea typeface="+mn-ea"/>
                <a:cs typeface="+mn-cs"/>
              </a:rPr>
              <a:t>Vet vi varför?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Nej. Översikten visar bara på statistiken – i detta skede ej gått in på om det är grundsjukdomen, samsjukligheten, livsstilsfaktorer (särskilt rökning, alkohol, övervikt) eller behandling som kan vara orsak/-er.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Arial"/>
                <a:ea typeface="+mn-ea"/>
                <a:cs typeface="+mn-cs"/>
              </a:rPr>
              <a:t>Mer forskning behövs för att förstå kopplingen mellan cancer och livsstilsfaktorer, behandlingar och den inflammatoriska processen vid psoriasis! Sambandet är </a:t>
            </a:r>
            <a:r>
              <a:rPr kumimoji="0" lang="sv-SE" sz="1800" b="1" i="0" u="sng" strike="noStrike" kern="1200" cap="none" spc="0" normalizeH="0" baseline="0" noProof="0" dirty="0">
                <a:ln>
                  <a:noFill/>
                </a:ln>
                <a:solidFill>
                  <a:prstClr val="black"/>
                </a:solidFill>
                <a:effectLst/>
                <a:uLnTx/>
                <a:uFillTx/>
                <a:latin typeface="Arial"/>
                <a:ea typeface="+mn-ea"/>
                <a:cs typeface="+mn-cs"/>
              </a:rPr>
              <a:t>inte</a:t>
            </a:r>
            <a:r>
              <a:rPr kumimoji="0" lang="sv-SE" sz="1800" b="1" i="0" u="none" strike="noStrike" kern="1200" cap="none" spc="0" normalizeH="0" baseline="0" noProof="0" dirty="0">
                <a:ln>
                  <a:noFill/>
                </a:ln>
                <a:solidFill>
                  <a:prstClr val="black"/>
                </a:solidFill>
                <a:effectLst/>
                <a:uLnTx/>
                <a:uFillTx/>
                <a:latin typeface="Arial"/>
                <a:ea typeface="+mn-ea"/>
                <a:cs typeface="+mn-cs"/>
              </a:rPr>
              <a:t> klarlagt eller ens bevisat ännu.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Trafford et al, ”Association </a:t>
            </a:r>
            <a:r>
              <a:rPr kumimoji="0" lang="sv-SE" sz="1400" b="0" i="0" u="none" strike="noStrike" kern="1200" cap="none" spc="0" normalizeH="0" baseline="0" noProof="0" dirty="0" err="1">
                <a:ln>
                  <a:noFill/>
                </a:ln>
                <a:solidFill>
                  <a:prstClr val="black"/>
                </a:solidFill>
                <a:effectLst/>
                <a:uLnTx/>
                <a:uFillTx/>
                <a:latin typeface="Arial"/>
                <a:ea typeface="+mn-ea"/>
                <a:cs typeface="+mn-cs"/>
              </a:rPr>
              <a:t>of</a:t>
            </a:r>
            <a:r>
              <a:rPr kumimoji="0" lang="sv-SE" sz="1400" b="0" i="0" u="none" strike="noStrike" kern="1200" cap="none" spc="0" normalizeH="0" baseline="0" noProof="0" dirty="0">
                <a:ln>
                  <a:noFill/>
                </a:ln>
                <a:solidFill>
                  <a:prstClr val="black"/>
                </a:solidFill>
                <a:effectLst/>
                <a:uLnTx/>
                <a:uFillTx/>
                <a:latin typeface="Arial"/>
                <a:ea typeface="+mn-ea"/>
                <a:cs typeface="+mn-cs"/>
              </a:rPr>
              <a:t> Psoriasis </a:t>
            </a:r>
            <a:r>
              <a:rPr kumimoji="0" lang="sv-SE" sz="1400" b="0" i="0" u="none" strike="noStrike" kern="1200" cap="none" spc="0" normalizeH="0" baseline="0" noProof="0" dirty="0" err="1">
                <a:ln>
                  <a:noFill/>
                </a:ln>
                <a:solidFill>
                  <a:prstClr val="black"/>
                </a:solidFill>
                <a:effectLst/>
                <a:uLnTx/>
                <a:uFillTx/>
                <a:latin typeface="Arial"/>
                <a:ea typeface="+mn-ea"/>
                <a:cs typeface="+mn-cs"/>
              </a:rPr>
              <a:t>With</a:t>
            </a:r>
            <a:r>
              <a:rPr kumimoji="0" lang="sv-SE" sz="1400" b="0" i="0" u="none" strike="noStrike" kern="1200" cap="none" spc="0" normalizeH="0" baseline="0" noProof="0" dirty="0">
                <a:ln>
                  <a:noFill/>
                </a:ln>
                <a:solidFill>
                  <a:prstClr val="black"/>
                </a:solidFill>
                <a:effectLst/>
                <a:uLnTx/>
                <a:uFillTx/>
                <a:latin typeface="Arial"/>
                <a:ea typeface="+mn-ea"/>
                <a:cs typeface="+mn-cs"/>
              </a:rPr>
              <a:t> the Risk </a:t>
            </a:r>
            <a:r>
              <a:rPr kumimoji="0" lang="sv-SE" sz="1400" b="0" i="0" u="none" strike="noStrike" kern="1200" cap="none" spc="0" normalizeH="0" baseline="0" noProof="0" dirty="0" err="1">
                <a:ln>
                  <a:noFill/>
                </a:ln>
                <a:solidFill>
                  <a:prstClr val="black"/>
                </a:solidFill>
                <a:effectLst/>
                <a:uLnTx/>
                <a:uFillTx/>
                <a:latin typeface="Arial"/>
                <a:ea typeface="+mn-ea"/>
                <a:cs typeface="+mn-cs"/>
              </a:rPr>
              <a:t>of</a:t>
            </a:r>
            <a:r>
              <a:rPr kumimoji="0" lang="sv-SE" sz="1400" b="0" i="0" u="none" strike="noStrike" kern="1200" cap="none" spc="0" normalizeH="0" baseline="0" noProof="0" dirty="0">
                <a:ln>
                  <a:noFill/>
                </a:ln>
                <a:solidFill>
                  <a:prstClr val="black"/>
                </a:solidFill>
                <a:effectLst/>
                <a:uLnTx/>
                <a:uFillTx/>
                <a:latin typeface="Arial"/>
                <a:ea typeface="+mn-ea"/>
                <a:cs typeface="+mn-cs"/>
              </a:rPr>
              <a:t> Developing or </a:t>
            </a:r>
            <a:r>
              <a:rPr kumimoji="0" lang="sv-SE" sz="1400" b="0" i="0" u="none" strike="noStrike" kern="1200" cap="none" spc="0" normalizeH="0" baseline="0" noProof="0" dirty="0" err="1">
                <a:ln>
                  <a:noFill/>
                </a:ln>
                <a:solidFill>
                  <a:prstClr val="black"/>
                </a:solidFill>
                <a:effectLst/>
                <a:uLnTx/>
                <a:uFillTx/>
                <a:latin typeface="Arial"/>
                <a:ea typeface="+mn-ea"/>
                <a:cs typeface="+mn-cs"/>
              </a:rPr>
              <a:t>Dying</a:t>
            </a:r>
            <a:r>
              <a:rPr kumimoji="0" lang="sv-SE" sz="1400" b="0" i="0" u="none" strike="noStrike" kern="1200" cap="none" spc="0" normalizeH="0" baseline="0" noProof="0" dirty="0">
                <a:ln>
                  <a:noFill/>
                </a:ln>
                <a:solidFill>
                  <a:prstClr val="black"/>
                </a:solidFill>
                <a:effectLst/>
                <a:uLnTx/>
                <a:uFillTx/>
                <a:latin typeface="Arial"/>
                <a:ea typeface="+mn-ea"/>
                <a:cs typeface="+mn-cs"/>
              </a:rPr>
              <a:t> </a:t>
            </a:r>
            <a:r>
              <a:rPr kumimoji="0" lang="sv-SE" sz="1400" b="0" i="0" u="none" strike="noStrike" kern="1200" cap="none" spc="0" normalizeH="0" baseline="0" noProof="0" dirty="0" err="1">
                <a:ln>
                  <a:noFill/>
                </a:ln>
                <a:solidFill>
                  <a:prstClr val="black"/>
                </a:solidFill>
                <a:effectLst/>
                <a:uLnTx/>
                <a:uFillTx/>
                <a:latin typeface="Arial"/>
                <a:ea typeface="+mn-ea"/>
                <a:cs typeface="+mn-cs"/>
              </a:rPr>
              <a:t>of</a:t>
            </a:r>
            <a:r>
              <a:rPr kumimoji="0" lang="sv-SE" sz="1400" b="0" i="0" u="none" strike="noStrike" kern="1200" cap="none" spc="0" normalizeH="0" baseline="0" noProof="0" dirty="0">
                <a:ln>
                  <a:noFill/>
                </a:ln>
                <a:solidFill>
                  <a:prstClr val="black"/>
                </a:solidFill>
                <a:effectLst/>
                <a:uLnTx/>
                <a:uFillTx/>
                <a:latin typeface="Arial"/>
                <a:ea typeface="+mn-ea"/>
                <a:cs typeface="+mn-cs"/>
              </a:rPr>
              <a:t> Cancer”, JAMA </a:t>
            </a:r>
            <a:r>
              <a:rPr kumimoji="0" lang="sv-SE" sz="1400" b="0" i="0" u="none" strike="noStrike" kern="1200" cap="none" spc="0" normalizeH="0" baseline="0" noProof="0" dirty="0" err="1">
                <a:ln>
                  <a:noFill/>
                </a:ln>
                <a:solidFill>
                  <a:prstClr val="black"/>
                </a:solidFill>
                <a:effectLst/>
                <a:uLnTx/>
                <a:uFillTx/>
                <a:latin typeface="Arial"/>
                <a:ea typeface="+mn-ea"/>
                <a:cs typeface="+mn-cs"/>
              </a:rPr>
              <a:t>Dermatology</a:t>
            </a:r>
            <a:r>
              <a:rPr kumimoji="0" lang="sv-SE" sz="1400" b="0" i="0" u="none" strike="noStrike" kern="1200" cap="none" spc="0" normalizeH="0" baseline="0" noProof="0" dirty="0">
                <a:ln>
                  <a:noFill/>
                </a:ln>
                <a:solidFill>
                  <a:prstClr val="black"/>
                </a:solidFill>
                <a:effectLst/>
                <a:uLnTx/>
                <a:uFillTx/>
                <a:latin typeface="Arial"/>
                <a:ea typeface="+mn-ea"/>
                <a:cs typeface="+mn-cs"/>
              </a:rPr>
              <a:t>, Oktober 2019.</a:t>
            </a:r>
          </a:p>
        </p:txBody>
      </p:sp>
      <p:pic>
        <p:nvPicPr>
          <p:cNvPr id="5" name="Platshållare för innehåll 10">
            <a:extLst>
              <a:ext uri="{FF2B5EF4-FFF2-40B4-BE49-F238E27FC236}">
                <a16:creationId xmlns:a16="http://schemas.microsoft.com/office/drawing/2014/main" id="{F43E8E05-D9AB-4594-A650-E69FC59D0C0B}"/>
              </a:ext>
            </a:extLst>
          </p:cNvPr>
          <p:cNvPicPr>
            <a:picLocks noChangeAspect="1"/>
          </p:cNvPicPr>
          <p:nvPr/>
        </p:nvPicPr>
        <p:blipFill>
          <a:blip r:embed="rId2"/>
          <a:stretch>
            <a:fillRect/>
          </a:stretch>
        </p:blipFill>
        <p:spPr>
          <a:xfrm>
            <a:off x="8485287" y="1019968"/>
            <a:ext cx="2409825" cy="4818063"/>
          </a:xfrm>
          <a:prstGeom prst="rect">
            <a:avLst/>
          </a:prstGeom>
        </p:spPr>
      </p:pic>
      <p:sp>
        <p:nvSpPr>
          <p:cNvPr id="6" name="Ellips 5">
            <a:extLst>
              <a:ext uri="{FF2B5EF4-FFF2-40B4-BE49-F238E27FC236}">
                <a16:creationId xmlns:a16="http://schemas.microsoft.com/office/drawing/2014/main" id="{58268C1A-10EA-4C69-A599-00261EE4C094}"/>
              </a:ext>
            </a:extLst>
          </p:cNvPr>
          <p:cNvSpPr/>
          <p:nvPr/>
        </p:nvSpPr>
        <p:spPr>
          <a:xfrm>
            <a:off x="8722512" y="739521"/>
            <a:ext cx="2227717" cy="5378956"/>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pic>
        <p:nvPicPr>
          <p:cNvPr id="7" name="Bild 6" descr="Frågetecken">
            <a:extLst>
              <a:ext uri="{FF2B5EF4-FFF2-40B4-BE49-F238E27FC236}">
                <a16:creationId xmlns:a16="http://schemas.microsoft.com/office/drawing/2014/main" id="{0F2EE93C-164A-4CA7-BE7F-2B80922BE7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79170" y="1987393"/>
            <a:ext cx="914400" cy="914400"/>
          </a:xfrm>
          <a:prstGeom prst="rect">
            <a:avLst/>
          </a:prstGeom>
        </p:spPr>
      </p:pic>
    </p:spTree>
    <p:extLst>
      <p:ext uri="{BB962C8B-B14F-4D97-AF65-F5344CB8AC3E}">
        <p14:creationId xmlns:p14="http://schemas.microsoft.com/office/powerpoint/2010/main" val="22874550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DB4E602-1828-4D4F-8EFA-973A39B4E7B1}"/>
              </a:ext>
            </a:extLst>
          </p:cNvPr>
          <p:cNvSpPr>
            <a:spLocks noGrp="1"/>
          </p:cNvSpPr>
          <p:nvPr>
            <p:ph type="title"/>
          </p:nvPr>
        </p:nvSpPr>
        <p:spPr>
          <a:xfrm>
            <a:off x="658812" y="132486"/>
            <a:ext cx="11015616" cy="827088"/>
          </a:xfrm>
        </p:spPr>
        <p:txBody>
          <a:bodyPr/>
          <a:lstStyle/>
          <a:p>
            <a:r>
              <a:rPr lang="sv-SE" dirty="0">
                <a:solidFill>
                  <a:schemeClr val="accent3"/>
                </a:solidFill>
              </a:rPr>
              <a:t>Vad vet vi om psoriasisartrit?</a:t>
            </a:r>
          </a:p>
        </p:txBody>
      </p:sp>
      <p:sp>
        <p:nvSpPr>
          <p:cNvPr id="5" name="Platshållare för bildnummer 4">
            <a:extLst>
              <a:ext uri="{FF2B5EF4-FFF2-40B4-BE49-F238E27FC236}">
                <a16:creationId xmlns:a16="http://schemas.microsoft.com/office/drawing/2014/main" id="{C7027F4E-577A-43AC-88FF-218E81EB8F75}"/>
              </a:ext>
            </a:extLst>
          </p:cNvPr>
          <p:cNvSpPr>
            <a:spLocks noGrp="1"/>
          </p:cNvSpPr>
          <p:nvPr>
            <p:ph type="sldNum" sz="quarter" idx="12"/>
          </p:nvPr>
        </p:nvSpPr>
        <p:spPr/>
        <p:txBody>
          <a:bodyPr/>
          <a:lstStyle/>
          <a:p>
            <a:fld id="{E8645303-2AAE-45D1-913A-B06AE6474513}" type="slidenum">
              <a:rPr lang="sv-SE" smtClean="0"/>
              <a:t>25</a:t>
            </a:fld>
            <a:endParaRPr lang="sv-SE" dirty="0"/>
          </a:p>
        </p:txBody>
      </p:sp>
      <p:pic>
        <p:nvPicPr>
          <p:cNvPr id="11" name="Platshållare för innehåll 10">
            <a:extLst>
              <a:ext uri="{FF2B5EF4-FFF2-40B4-BE49-F238E27FC236}">
                <a16:creationId xmlns:a16="http://schemas.microsoft.com/office/drawing/2014/main" id="{A06ED3DE-C935-42E2-9B02-50A7B25697CA}"/>
              </a:ext>
            </a:extLst>
          </p:cNvPr>
          <p:cNvPicPr>
            <a:picLocks noGrp="1" noChangeAspect="1"/>
          </p:cNvPicPr>
          <p:nvPr>
            <p:ph sz="half" idx="4294967295"/>
          </p:nvPr>
        </p:nvPicPr>
        <p:blipFill>
          <a:blip r:embed="rId2"/>
          <a:stretch>
            <a:fillRect/>
          </a:stretch>
        </p:blipFill>
        <p:spPr>
          <a:xfrm>
            <a:off x="4784522" y="1207454"/>
            <a:ext cx="2409825" cy="4818063"/>
          </a:xfrm>
        </p:spPr>
      </p:pic>
      <p:pic>
        <p:nvPicPr>
          <p:cNvPr id="13" name="Bildobjekt 12">
            <a:extLst>
              <a:ext uri="{FF2B5EF4-FFF2-40B4-BE49-F238E27FC236}">
                <a16:creationId xmlns:a16="http://schemas.microsoft.com/office/drawing/2014/main" id="{BAABF83F-C876-4951-B1AF-20F8A5BB803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902298" y="1348936"/>
            <a:ext cx="810132" cy="925866"/>
          </a:xfrm>
          <a:prstGeom prst="rect">
            <a:avLst/>
          </a:prstGeom>
        </p:spPr>
      </p:pic>
      <p:sp>
        <p:nvSpPr>
          <p:cNvPr id="15" name="textruta 14">
            <a:extLst>
              <a:ext uri="{FF2B5EF4-FFF2-40B4-BE49-F238E27FC236}">
                <a16:creationId xmlns:a16="http://schemas.microsoft.com/office/drawing/2014/main" id="{C3785DDC-FA77-4507-84B4-81CC54F1771D}"/>
              </a:ext>
            </a:extLst>
          </p:cNvPr>
          <p:cNvSpPr txBox="1"/>
          <p:nvPr/>
        </p:nvSpPr>
        <p:spPr>
          <a:xfrm>
            <a:off x="8954750" y="801608"/>
            <a:ext cx="3125825" cy="2431435"/>
          </a:xfrm>
          <a:prstGeom prst="rect">
            <a:avLst/>
          </a:prstGeom>
          <a:noFill/>
        </p:spPr>
        <p:txBody>
          <a:bodyPr wrap="square" rtlCol="0">
            <a:spAutoFit/>
          </a:bodyPr>
          <a:lstStyle/>
          <a:p>
            <a:r>
              <a:rPr lang="sv-SE" sz="4000" b="1" dirty="0">
                <a:solidFill>
                  <a:schemeClr val="accent1"/>
                </a:solidFill>
              </a:rPr>
              <a:t>Vanligast debutålder</a:t>
            </a:r>
            <a:r>
              <a:rPr lang="sv-SE" sz="7200" b="1" dirty="0">
                <a:solidFill>
                  <a:schemeClr val="accent1"/>
                </a:solidFill>
              </a:rPr>
              <a:t>40 år</a:t>
            </a:r>
          </a:p>
        </p:txBody>
      </p:sp>
      <p:cxnSp>
        <p:nvCxnSpPr>
          <p:cNvPr id="17" name="Rak pilkoppling 16">
            <a:extLst>
              <a:ext uri="{FF2B5EF4-FFF2-40B4-BE49-F238E27FC236}">
                <a16:creationId xmlns:a16="http://schemas.microsoft.com/office/drawing/2014/main" id="{86A03E0E-D126-4F7E-BC99-972177B2DA6F}"/>
              </a:ext>
            </a:extLst>
          </p:cNvPr>
          <p:cNvCxnSpPr/>
          <p:nvPr/>
        </p:nvCxnSpPr>
        <p:spPr>
          <a:xfrm flipV="1">
            <a:off x="4378376" y="3321996"/>
            <a:ext cx="1274324" cy="107004"/>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pic>
        <p:nvPicPr>
          <p:cNvPr id="18" name="Bildobjekt 17">
            <a:extLst>
              <a:ext uri="{FF2B5EF4-FFF2-40B4-BE49-F238E27FC236}">
                <a16:creationId xmlns:a16="http://schemas.microsoft.com/office/drawing/2014/main" id="{4F829414-C943-4986-8034-71CC269448B7}"/>
              </a:ext>
            </a:extLst>
          </p:cNvPr>
          <p:cNvPicPr>
            <a:picLocks noChangeAspect="1"/>
          </p:cNvPicPr>
          <p:nvPr/>
        </p:nvPicPr>
        <p:blipFill>
          <a:blip r:embed="rId5"/>
          <a:stretch>
            <a:fillRect/>
          </a:stretch>
        </p:blipFill>
        <p:spPr>
          <a:xfrm>
            <a:off x="4580269" y="5422878"/>
            <a:ext cx="1444877" cy="335309"/>
          </a:xfrm>
          <a:prstGeom prst="rect">
            <a:avLst/>
          </a:prstGeom>
        </p:spPr>
      </p:pic>
      <p:pic>
        <p:nvPicPr>
          <p:cNvPr id="19" name="Bildobjekt 18">
            <a:extLst>
              <a:ext uri="{FF2B5EF4-FFF2-40B4-BE49-F238E27FC236}">
                <a16:creationId xmlns:a16="http://schemas.microsoft.com/office/drawing/2014/main" id="{A9313BB9-839C-40D3-B710-9C4EB4FC1E46}"/>
              </a:ext>
            </a:extLst>
          </p:cNvPr>
          <p:cNvPicPr>
            <a:picLocks noChangeAspect="1"/>
          </p:cNvPicPr>
          <p:nvPr/>
        </p:nvPicPr>
        <p:blipFill>
          <a:blip r:embed="rId5"/>
          <a:stretch>
            <a:fillRect/>
          </a:stretch>
        </p:blipFill>
        <p:spPr>
          <a:xfrm rot="12062402">
            <a:off x="6247894" y="4601378"/>
            <a:ext cx="1444877" cy="335309"/>
          </a:xfrm>
          <a:prstGeom prst="rect">
            <a:avLst/>
          </a:prstGeom>
        </p:spPr>
      </p:pic>
      <p:pic>
        <p:nvPicPr>
          <p:cNvPr id="20" name="Bildobjekt 19">
            <a:extLst>
              <a:ext uri="{FF2B5EF4-FFF2-40B4-BE49-F238E27FC236}">
                <a16:creationId xmlns:a16="http://schemas.microsoft.com/office/drawing/2014/main" id="{0541CE4E-6744-43EE-9D84-2961E71A4D68}"/>
              </a:ext>
            </a:extLst>
          </p:cNvPr>
          <p:cNvPicPr>
            <a:picLocks noChangeAspect="1"/>
          </p:cNvPicPr>
          <p:nvPr/>
        </p:nvPicPr>
        <p:blipFill>
          <a:blip r:embed="rId5"/>
          <a:stretch>
            <a:fillRect/>
          </a:stretch>
        </p:blipFill>
        <p:spPr>
          <a:xfrm rot="11011519">
            <a:off x="6471908" y="3660590"/>
            <a:ext cx="1444877" cy="335309"/>
          </a:xfrm>
          <a:prstGeom prst="rect">
            <a:avLst/>
          </a:prstGeom>
        </p:spPr>
      </p:pic>
      <p:pic>
        <p:nvPicPr>
          <p:cNvPr id="22" name="Bildobjekt 21">
            <a:extLst>
              <a:ext uri="{FF2B5EF4-FFF2-40B4-BE49-F238E27FC236}">
                <a16:creationId xmlns:a16="http://schemas.microsoft.com/office/drawing/2014/main" id="{DD3556C9-6F3E-4829-B4DA-4AA56E626F91}"/>
              </a:ext>
            </a:extLst>
          </p:cNvPr>
          <p:cNvPicPr>
            <a:picLocks noChangeAspect="1"/>
          </p:cNvPicPr>
          <p:nvPr/>
        </p:nvPicPr>
        <p:blipFill>
          <a:blip r:embed="rId6"/>
          <a:stretch>
            <a:fillRect/>
          </a:stretch>
        </p:blipFill>
        <p:spPr>
          <a:xfrm rot="21136807">
            <a:off x="6566930" y="2497393"/>
            <a:ext cx="1469263" cy="426757"/>
          </a:xfrm>
          <a:prstGeom prst="rect">
            <a:avLst/>
          </a:prstGeom>
        </p:spPr>
      </p:pic>
      <p:pic>
        <p:nvPicPr>
          <p:cNvPr id="23" name="Bildobjekt 22">
            <a:extLst>
              <a:ext uri="{FF2B5EF4-FFF2-40B4-BE49-F238E27FC236}">
                <a16:creationId xmlns:a16="http://schemas.microsoft.com/office/drawing/2014/main" id="{B8AA1FA5-B167-48B9-AEE1-9D205FD793DE}"/>
              </a:ext>
            </a:extLst>
          </p:cNvPr>
          <p:cNvPicPr>
            <a:picLocks noChangeAspect="1"/>
          </p:cNvPicPr>
          <p:nvPr/>
        </p:nvPicPr>
        <p:blipFill>
          <a:blip r:embed="rId7"/>
          <a:stretch>
            <a:fillRect/>
          </a:stretch>
        </p:blipFill>
        <p:spPr>
          <a:xfrm rot="857955">
            <a:off x="4293099" y="1644215"/>
            <a:ext cx="1444877" cy="335309"/>
          </a:xfrm>
          <a:prstGeom prst="rect">
            <a:avLst/>
          </a:prstGeom>
        </p:spPr>
      </p:pic>
      <p:sp>
        <p:nvSpPr>
          <p:cNvPr id="24" name="textruta 23">
            <a:extLst>
              <a:ext uri="{FF2B5EF4-FFF2-40B4-BE49-F238E27FC236}">
                <a16:creationId xmlns:a16="http://schemas.microsoft.com/office/drawing/2014/main" id="{C3EAA82C-65FE-4B2D-B157-D6CFE02F00AE}"/>
              </a:ext>
            </a:extLst>
          </p:cNvPr>
          <p:cNvSpPr txBox="1"/>
          <p:nvPr/>
        </p:nvSpPr>
        <p:spPr>
          <a:xfrm>
            <a:off x="350260" y="2400643"/>
            <a:ext cx="4332136" cy="4247317"/>
          </a:xfrm>
          <a:prstGeom prst="rect">
            <a:avLst/>
          </a:prstGeom>
          <a:noFill/>
        </p:spPr>
        <p:txBody>
          <a:bodyPr wrap="square" rtlCol="0">
            <a:spAutoFit/>
          </a:bodyPr>
          <a:lstStyle/>
          <a:p>
            <a:r>
              <a:rPr lang="sv-SE" b="1" dirty="0"/>
              <a:t>Ungefär lika många män som kvinnor som får </a:t>
            </a:r>
            <a:r>
              <a:rPr lang="sv-SE" b="1" dirty="0" err="1"/>
              <a:t>PsA</a:t>
            </a:r>
            <a:endParaRPr lang="sv-SE" b="1" dirty="0"/>
          </a:p>
          <a:p>
            <a:endParaRPr lang="sv-SE" dirty="0"/>
          </a:p>
          <a:p>
            <a:r>
              <a:rPr lang="sv-SE" b="1" dirty="0"/>
              <a:t>Vilka leder drabbas?</a:t>
            </a:r>
            <a:br>
              <a:rPr lang="sv-SE" b="1" dirty="0"/>
            </a:br>
            <a:r>
              <a:rPr lang="sv-SE" dirty="0"/>
              <a:t>I princip alla leder kan drabbas, stora som små.</a:t>
            </a:r>
          </a:p>
          <a:p>
            <a:endParaRPr lang="sv-SE" b="1" dirty="0"/>
          </a:p>
          <a:p>
            <a:r>
              <a:rPr lang="sv-SE" b="1" dirty="0"/>
              <a:t>Distalledsartrit</a:t>
            </a:r>
            <a:r>
              <a:rPr lang="sv-SE" dirty="0"/>
              <a:t> – inflammation i ytterled</a:t>
            </a:r>
          </a:p>
          <a:p>
            <a:r>
              <a:rPr lang="sv-SE" b="1" dirty="0"/>
              <a:t>Monoartrit</a:t>
            </a:r>
            <a:r>
              <a:rPr lang="sv-SE" dirty="0"/>
              <a:t> – enstaka svullen led</a:t>
            </a:r>
          </a:p>
          <a:p>
            <a:r>
              <a:rPr lang="sv-SE" b="1" dirty="0" err="1"/>
              <a:t>Oligoartrit</a:t>
            </a:r>
            <a:r>
              <a:rPr lang="sv-SE" dirty="0"/>
              <a:t> – 2 – 4 svullna leder</a:t>
            </a:r>
          </a:p>
          <a:p>
            <a:r>
              <a:rPr lang="sv-SE" b="1" dirty="0"/>
              <a:t>Polyartrit</a:t>
            </a:r>
            <a:r>
              <a:rPr lang="sv-SE" dirty="0"/>
              <a:t> – 5 eller fler svullna leder</a:t>
            </a:r>
            <a:br>
              <a:rPr lang="sv-SE" dirty="0"/>
            </a:br>
            <a:r>
              <a:rPr lang="sv-SE" b="1" dirty="0" err="1"/>
              <a:t>Artritis</a:t>
            </a:r>
            <a:r>
              <a:rPr lang="sv-SE" b="1" dirty="0"/>
              <a:t> </a:t>
            </a:r>
            <a:r>
              <a:rPr lang="sv-SE" b="1" dirty="0" err="1"/>
              <a:t>mutilans</a:t>
            </a:r>
            <a:r>
              <a:rPr lang="sv-SE" b="1" dirty="0"/>
              <a:t> </a:t>
            </a:r>
            <a:r>
              <a:rPr lang="sv-SE" dirty="0"/>
              <a:t>– svåraste formen, leddestruktion</a:t>
            </a:r>
          </a:p>
          <a:p>
            <a:r>
              <a:rPr lang="sv-SE" b="1" dirty="0" err="1"/>
              <a:t>Entesit</a:t>
            </a:r>
            <a:r>
              <a:rPr lang="sv-SE" dirty="0"/>
              <a:t> – inflammation i led-, muskel- eller senfäste</a:t>
            </a:r>
          </a:p>
        </p:txBody>
      </p:sp>
      <p:pic>
        <p:nvPicPr>
          <p:cNvPr id="14" name="Bildobjekt 13">
            <a:extLst>
              <a:ext uri="{FF2B5EF4-FFF2-40B4-BE49-F238E27FC236}">
                <a16:creationId xmlns:a16="http://schemas.microsoft.com/office/drawing/2014/main" id="{11614606-5FA2-47F1-9B72-66AB1B2EC3CE}"/>
              </a:ext>
            </a:extLst>
          </p:cNvPr>
          <p:cNvPicPr>
            <a:picLocks noChangeAspect="1"/>
          </p:cNvPicPr>
          <p:nvPr/>
        </p:nvPicPr>
        <p:blipFill>
          <a:blip r:embed="rId5"/>
          <a:stretch>
            <a:fillRect/>
          </a:stretch>
        </p:blipFill>
        <p:spPr>
          <a:xfrm rot="12062402">
            <a:off x="6149860" y="6045019"/>
            <a:ext cx="1444877" cy="335309"/>
          </a:xfrm>
          <a:prstGeom prst="rect">
            <a:avLst/>
          </a:prstGeom>
        </p:spPr>
      </p:pic>
      <p:sp>
        <p:nvSpPr>
          <p:cNvPr id="16" name="textruta 15">
            <a:extLst>
              <a:ext uri="{FF2B5EF4-FFF2-40B4-BE49-F238E27FC236}">
                <a16:creationId xmlns:a16="http://schemas.microsoft.com/office/drawing/2014/main" id="{47C12CB0-B9FA-410F-ADD0-A7ADCB5427FD}"/>
              </a:ext>
            </a:extLst>
          </p:cNvPr>
          <p:cNvSpPr txBox="1"/>
          <p:nvPr/>
        </p:nvSpPr>
        <p:spPr>
          <a:xfrm>
            <a:off x="8954749" y="3828244"/>
            <a:ext cx="2719679" cy="2185214"/>
          </a:xfrm>
          <a:prstGeom prst="rect">
            <a:avLst/>
          </a:prstGeom>
          <a:noFill/>
        </p:spPr>
        <p:txBody>
          <a:bodyPr wrap="square" rtlCol="0">
            <a:spAutoFit/>
          </a:bodyPr>
          <a:lstStyle/>
          <a:p>
            <a:r>
              <a:rPr lang="sv-SE" sz="3200" b="1" dirty="0">
                <a:solidFill>
                  <a:schemeClr val="accent1"/>
                </a:solidFill>
              </a:rPr>
              <a:t>Andel som får </a:t>
            </a:r>
            <a:r>
              <a:rPr lang="sv-SE" sz="3200" b="1" dirty="0" err="1">
                <a:solidFill>
                  <a:schemeClr val="accent1"/>
                </a:solidFill>
              </a:rPr>
              <a:t>PsA</a:t>
            </a:r>
            <a:r>
              <a:rPr lang="sv-SE" sz="3200" b="1" dirty="0">
                <a:solidFill>
                  <a:schemeClr val="accent1"/>
                </a:solidFill>
              </a:rPr>
              <a:t>, ca</a:t>
            </a:r>
            <a:br>
              <a:rPr lang="sv-SE" b="1" dirty="0">
                <a:solidFill>
                  <a:schemeClr val="accent1"/>
                </a:solidFill>
              </a:rPr>
            </a:br>
            <a:r>
              <a:rPr lang="sv-SE" sz="7200" b="1" dirty="0">
                <a:solidFill>
                  <a:schemeClr val="accent1"/>
                </a:solidFill>
              </a:rPr>
              <a:t>30%</a:t>
            </a:r>
          </a:p>
        </p:txBody>
      </p:sp>
    </p:spTree>
    <p:extLst>
      <p:ext uri="{BB962C8B-B14F-4D97-AF65-F5344CB8AC3E}">
        <p14:creationId xmlns:p14="http://schemas.microsoft.com/office/powerpoint/2010/main" val="10971635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DAFAA89-6976-4A49-B594-6DDD2AEB0172}"/>
              </a:ext>
            </a:extLst>
          </p:cNvPr>
          <p:cNvSpPr>
            <a:spLocks noGrp="1"/>
          </p:cNvSpPr>
          <p:nvPr>
            <p:ph type="title"/>
          </p:nvPr>
        </p:nvSpPr>
        <p:spPr>
          <a:xfrm>
            <a:off x="659616" y="157944"/>
            <a:ext cx="11015616" cy="827088"/>
          </a:xfrm>
        </p:spPr>
        <p:txBody>
          <a:bodyPr/>
          <a:lstStyle/>
          <a:p>
            <a:r>
              <a:rPr lang="sv-SE" dirty="0"/>
              <a:t>Forskningen går framåt!</a:t>
            </a:r>
          </a:p>
        </p:txBody>
      </p:sp>
      <p:sp>
        <p:nvSpPr>
          <p:cNvPr id="5" name="Platshållare för bildnummer 4">
            <a:extLst>
              <a:ext uri="{FF2B5EF4-FFF2-40B4-BE49-F238E27FC236}">
                <a16:creationId xmlns:a16="http://schemas.microsoft.com/office/drawing/2014/main" id="{C732836C-1B22-438A-9A4D-9127FED77165}"/>
              </a:ext>
            </a:extLst>
          </p:cNvPr>
          <p:cNvSpPr>
            <a:spLocks noGrp="1"/>
          </p:cNvSpPr>
          <p:nvPr>
            <p:ph type="sldNum" sz="quarter" idx="12"/>
          </p:nvPr>
        </p:nvSpPr>
        <p:spPr/>
        <p:txBody>
          <a:bodyPr/>
          <a:lstStyle/>
          <a:p>
            <a:fld id="{E8645303-2AAE-45D1-913A-B06AE6474513}" type="slidenum">
              <a:rPr lang="sv-SE" smtClean="0"/>
              <a:t>26</a:t>
            </a:fld>
            <a:endParaRPr lang="sv-SE" dirty="0"/>
          </a:p>
        </p:txBody>
      </p:sp>
      <p:graphicFrame>
        <p:nvGraphicFramePr>
          <p:cNvPr id="9" name="Platshållare för innehåll 8">
            <a:extLst>
              <a:ext uri="{FF2B5EF4-FFF2-40B4-BE49-F238E27FC236}">
                <a16:creationId xmlns:a16="http://schemas.microsoft.com/office/drawing/2014/main" id="{4DFD9784-68E3-4BF0-8D16-4AFF95C3201D}"/>
              </a:ext>
            </a:extLst>
          </p:cNvPr>
          <p:cNvGraphicFramePr>
            <a:graphicFrameLocks noGrp="1"/>
          </p:cNvGraphicFramePr>
          <p:nvPr>
            <p:ph sz="half" idx="4294967295"/>
            <p:extLst>
              <p:ext uri="{D42A27DB-BD31-4B8C-83A1-F6EECF244321}">
                <p14:modId xmlns:p14="http://schemas.microsoft.com/office/powerpoint/2010/main" val="2540915281"/>
              </p:ext>
            </p:extLst>
          </p:nvPr>
        </p:nvGraphicFramePr>
        <p:xfrm>
          <a:off x="2864756" y="980335"/>
          <a:ext cx="5437188" cy="4816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Rektangel 9">
            <a:extLst>
              <a:ext uri="{FF2B5EF4-FFF2-40B4-BE49-F238E27FC236}">
                <a16:creationId xmlns:a16="http://schemas.microsoft.com/office/drawing/2014/main" id="{028EE1F9-E30E-407E-AE04-034BDEEF356A}"/>
              </a:ext>
            </a:extLst>
          </p:cNvPr>
          <p:cNvSpPr/>
          <p:nvPr/>
        </p:nvSpPr>
        <p:spPr>
          <a:xfrm>
            <a:off x="3207808" y="2612036"/>
            <a:ext cx="2121093" cy="369332"/>
          </a:xfrm>
          <a:prstGeom prst="rect">
            <a:avLst/>
          </a:prstGeom>
        </p:spPr>
        <p:txBody>
          <a:bodyPr wrap="none">
            <a:spAutoFit/>
          </a:bodyPr>
          <a:lstStyle/>
          <a:p>
            <a:r>
              <a:rPr lang="sv-SE" dirty="0"/>
              <a:t>För ca 10 år sedan</a:t>
            </a:r>
          </a:p>
        </p:txBody>
      </p:sp>
      <p:sp>
        <p:nvSpPr>
          <p:cNvPr id="13" name="Rektangel 12">
            <a:extLst>
              <a:ext uri="{FF2B5EF4-FFF2-40B4-BE49-F238E27FC236}">
                <a16:creationId xmlns:a16="http://schemas.microsoft.com/office/drawing/2014/main" id="{6E155846-6637-4B33-BA2B-2F5C421E1ADD}"/>
              </a:ext>
            </a:extLst>
          </p:cNvPr>
          <p:cNvSpPr/>
          <p:nvPr/>
        </p:nvSpPr>
        <p:spPr>
          <a:xfrm>
            <a:off x="3910754" y="1701583"/>
            <a:ext cx="6083717" cy="369332"/>
          </a:xfrm>
          <a:prstGeom prst="rect">
            <a:avLst/>
          </a:prstGeom>
        </p:spPr>
        <p:txBody>
          <a:bodyPr wrap="none">
            <a:spAutoFit/>
          </a:bodyPr>
          <a:lstStyle/>
          <a:p>
            <a:r>
              <a:rPr lang="sv-SE" dirty="0"/>
              <a:t>Antal forskningsartiklar om psoriasisartrit på </a:t>
            </a:r>
            <a:r>
              <a:rPr lang="sv-SE" dirty="0" err="1"/>
              <a:t>PubMed</a:t>
            </a:r>
            <a:r>
              <a:rPr lang="sv-SE" dirty="0"/>
              <a:t> idag</a:t>
            </a:r>
          </a:p>
        </p:txBody>
      </p:sp>
      <p:sp>
        <p:nvSpPr>
          <p:cNvPr id="14" name="Rektangel 13">
            <a:extLst>
              <a:ext uri="{FF2B5EF4-FFF2-40B4-BE49-F238E27FC236}">
                <a16:creationId xmlns:a16="http://schemas.microsoft.com/office/drawing/2014/main" id="{1E9BD9D5-92CB-479D-9C4A-617A87A896B3}"/>
              </a:ext>
            </a:extLst>
          </p:cNvPr>
          <p:cNvSpPr/>
          <p:nvPr/>
        </p:nvSpPr>
        <p:spPr>
          <a:xfrm>
            <a:off x="1522731" y="3855701"/>
            <a:ext cx="2121093" cy="369332"/>
          </a:xfrm>
          <a:prstGeom prst="rect">
            <a:avLst/>
          </a:prstGeom>
        </p:spPr>
        <p:txBody>
          <a:bodyPr wrap="none">
            <a:spAutoFit/>
          </a:bodyPr>
          <a:lstStyle/>
          <a:p>
            <a:r>
              <a:rPr lang="sv-SE" dirty="0"/>
              <a:t>För ca 15 år sedan</a:t>
            </a:r>
          </a:p>
        </p:txBody>
      </p:sp>
      <p:sp>
        <p:nvSpPr>
          <p:cNvPr id="15" name="textruta 14">
            <a:extLst>
              <a:ext uri="{FF2B5EF4-FFF2-40B4-BE49-F238E27FC236}">
                <a16:creationId xmlns:a16="http://schemas.microsoft.com/office/drawing/2014/main" id="{81C41EE7-1F4A-49ED-9F3E-A0F16BF0B28F}"/>
              </a:ext>
            </a:extLst>
          </p:cNvPr>
          <p:cNvSpPr txBox="1"/>
          <p:nvPr/>
        </p:nvSpPr>
        <p:spPr>
          <a:xfrm>
            <a:off x="8379680" y="3388572"/>
            <a:ext cx="3229582" cy="2308324"/>
          </a:xfrm>
          <a:prstGeom prst="rect">
            <a:avLst/>
          </a:prstGeom>
          <a:noFill/>
        </p:spPr>
        <p:txBody>
          <a:bodyPr wrap="square" rtlCol="0">
            <a:spAutoFit/>
          </a:bodyPr>
          <a:lstStyle/>
          <a:p>
            <a:r>
              <a:rPr lang="sv-SE" dirty="0"/>
              <a:t>Förr sågs psoriasisartrit som en lindrigare, mindre allvarlig reumatisk sjukdom som var rätt ovanlig…</a:t>
            </a:r>
          </a:p>
          <a:p>
            <a:endParaRPr lang="sv-SE" dirty="0"/>
          </a:p>
          <a:p>
            <a:r>
              <a:rPr lang="sv-SE" dirty="0"/>
              <a:t>Idag ser bilden annorlunda ut, i o m att man blivit bättre på att ställa rätt diagnos.</a:t>
            </a:r>
          </a:p>
        </p:txBody>
      </p:sp>
    </p:spTree>
    <p:extLst>
      <p:ext uri="{BB962C8B-B14F-4D97-AF65-F5344CB8AC3E}">
        <p14:creationId xmlns:p14="http://schemas.microsoft.com/office/powerpoint/2010/main" val="1096177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E2E31E8-2D6D-4E9E-ADEF-F6D78AC427DF}"/>
              </a:ext>
            </a:extLst>
          </p:cNvPr>
          <p:cNvSpPr>
            <a:spLocks noGrp="1"/>
          </p:cNvSpPr>
          <p:nvPr>
            <p:ph type="title"/>
          </p:nvPr>
        </p:nvSpPr>
        <p:spPr>
          <a:xfrm>
            <a:off x="658813" y="128786"/>
            <a:ext cx="11015616" cy="827088"/>
          </a:xfrm>
        </p:spPr>
        <p:txBody>
          <a:bodyPr/>
          <a:lstStyle/>
          <a:p>
            <a:r>
              <a:rPr lang="sv-SE" dirty="0"/>
              <a:t>Hur ställs diagnosen?</a:t>
            </a:r>
          </a:p>
        </p:txBody>
      </p:sp>
      <p:sp>
        <p:nvSpPr>
          <p:cNvPr id="5" name="Platshållare för bildnummer 4">
            <a:extLst>
              <a:ext uri="{FF2B5EF4-FFF2-40B4-BE49-F238E27FC236}">
                <a16:creationId xmlns:a16="http://schemas.microsoft.com/office/drawing/2014/main" id="{9FBE695D-89A8-4D8F-913A-AB9A7F6B8E5E}"/>
              </a:ext>
            </a:extLst>
          </p:cNvPr>
          <p:cNvSpPr>
            <a:spLocks noGrp="1"/>
          </p:cNvSpPr>
          <p:nvPr>
            <p:ph type="sldNum" sz="quarter" idx="12"/>
          </p:nvPr>
        </p:nvSpPr>
        <p:spPr/>
        <p:txBody>
          <a:bodyPr/>
          <a:lstStyle/>
          <a:p>
            <a:fld id="{E8645303-2AAE-45D1-913A-B06AE6474513}" type="slidenum">
              <a:rPr lang="sv-SE" smtClean="0"/>
              <a:t>27</a:t>
            </a:fld>
            <a:endParaRPr lang="sv-SE" dirty="0"/>
          </a:p>
        </p:txBody>
      </p:sp>
      <p:sp>
        <p:nvSpPr>
          <p:cNvPr id="3" name="Platshållare för innehåll 2">
            <a:extLst>
              <a:ext uri="{FF2B5EF4-FFF2-40B4-BE49-F238E27FC236}">
                <a16:creationId xmlns:a16="http://schemas.microsoft.com/office/drawing/2014/main" id="{378E296C-899C-4CF7-A8BB-62ACD0078D71}"/>
              </a:ext>
            </a:extLst>
          </p:cNvPr>
          <p:cNvSpPr>
            <a:spLocks noGrp="1"/>
          </p:cNvSpPr>
          <p:nvPr>
            <p:ph sz="half" idx="4294967295"/>
          </p:nvPr>
        </p:nvSpPr>
        <p:spPr>
          <a:xfrm>
            <a:off x="658813" y="1356149"/>
            <a:ext cx="5868988" cy="5137150"/>
          </a:xfrm>
        </p:spPr>
        <p:txBody>
          <a:bodyPr>
            <a:normAutofit fontScale="92500" lnSpcReduction="10000"/>
          </a:bodyPr>
          <a:lstStyle/>
          <a:p>
            <a:pPr marL="0" indent="0">
              <a:buNone/>
            </a:pPr>
            <a:r>
              <a:rPr lang="sv-SE" sz="2400" b="1" dirty="0"/>
              <a:t>CASPAR-kriterierna</a:t>
            </a:r>
          </a:p>
          <a:p>
            <a:pPr marL="0" indent="0">
              <a:buNone/>
            </a:pPr>
            <a:r>
              <a:rPr lang="sv-SE" sz="1700" dirty="0"/>
              <a:t>Patient med led-/rygginflammation och 3 eller mer poäng från följande kriterier:</a:t>
            </a:r>
          </a:p>
          <a:p>
            <a:r>
              <a:rPr lang="sv-SE" sz="1600" b="1" dirty="0"/>
              <a:t>Psoriasis</a:t>
            </a:r>
          </a:p>
          <a:p>
            <a:pPr lvl="1"/>
            <a:r>
              <a:rPr lang="sv-SE" sz="1600" dirty="0"/>
              <a:t>Pågående psoriasis i hud eller hårbotten, 2 poäng, alternativt</a:t>
            </a:r>
          </a:p>
          <a:p>
            <a:pPr lvl="1"/>
            <a:r>
              <a:rPr lang="sv-SE" sz="1600" dirty="0"/>
              <a:t>Läkarverifierad sjukdomshistoria innefattande psoriasis, 1 poäng, alternativt</a:t>
            </a:r>
          </a:p>
          <a:p>
            <a:pPr lvl="1"/>
            <a:r>
              <a:rPr lang="sv-SE" sz="1600" dirty="0"/>
              <a:t>Familjehistoria med psoriasis hos första- eller andragradssläkting, 1 poäng</a:t>
            </a:r>
          </a:p>
          <a:p>
            <a:r>
              <a:rPr lang="sv-SE" sz="1600" b="1" dirty="0"/>
              <a:t>Nageldystrofi</a:t>
            </a:r>
            <a:r>
              <a:rPr lang="sv-SE" sz="1600" dirty="0"/>
              <a:t>, 1 poäng</a:t>
            </a:r>
          </a:p>
          <a:p>
            <a:r>
              <a:rPr lang="sv-SE" sz="1600" b="1" dirty="0"/>
              <a:t>Negativt</a:t>
            </a:r>
            <a:r>
              <a:rPr lang="sv-SE" sz="1600" dirty="0"/>
              <a:t> provresultat för </a:t>
            </a:r>
            <a:r>
              <a:rPr lang="sv-SE" sz="1600" b="1" dirty="0" err="1"/>
              <a:t>reumatoid</a:t>
            </a:r>
            <a:r>
              <a:rPr lang="sv-SE" sz="1600" b="1" dirty="0"/>
              <a:t> faktor</a:t>
            </a:r>
            <a:r>
              <a:rPr lang="sv-SE" sz="1600" dirty="0"/>
              <a:t>, 1 poäng</a:t>
            </a:r>
          </a:p>
          <a:p>
            <a:r>
              <a:rPr lang="sv-SE" sz="1600" b="1" dirty="0" err="1"/>
              <a:t>Daktylit</a:t>
            </a:r>
            <a:r>
              <a:rPr lang="sv-SE" sz="1600" dirty="0"/>
              <a:t>, pågående eller av reumatolog tidigare beskriven svullnad av helt finger eller tå, 1 poäng</a:t>
            </a:r>
          </a:p>
          <a:p>
            <a:r>
              <a:rPr lang="sv-SE" sz="1600" b="1" dirty="0"/>
              <a:t>Ben-nybildning</a:t>
            </a:r>
            <a:r>
              <a:rPr lang="sv-SE" sz="1600" dirty="0"/>
              <a:t> i anslutning till led, röntgenverifierad, 1 poäng</a:t>
            </a:r>
          </a:p>
          <a:p>
            <a:endParaRPr lang="sv-SE" sz="1600" dirty="0"/>
          </a:p>
          <a:p>
            <a:endParaRPr lang="sv-SE" sz="1600" dirty="0"/>
          </a:p>
          <a:p>
            <a:endParaRPr lang="sv-SE" dirty="0"/>
          </a:p>
        </p:txBody>
      </p:sp>
      <p:pic>
        <p:nvPicPr>
          <p:cNvPr id="6" name="Bildobjekt 5">
            <a:extLst>
              <a:ext uri="{FF2B5EF4-FFF2-40B4-BE49-F238E27FC236}">
                <a16:creationId xmlns:a16="http://schemas.microsoft.com/office/drawing/2014/main" id="{132B8464-1F21-4681-A3C4-28B0741557F1}"/>
              </a:ext>
            </a:extLst>
          </p:cNvPr>
          <p:cNvPicPr>
            <a:picLocks noChangeAspect="1"/>
          </p:cNvPicPr>
          <p:nvPr/>
        </p:nvPicPr>
        <p:blipFill>
          <a:blip r:embed="rId2"/>
          <a:stretch>
            <a:fillRect/>
          </a:stretch>
        </p:blipFill>
        <p:spPr>
          <a:xfrm>
            <a:off x="7782127" y="333374"/>
            <a:ext cx="3033916" cy="3038982"/>
          </a:xfrm>
          <a:prstGeom prst="rect">
            <a:avLst/>
          </a:prstGeom>
        </p:spPr>
      </p:pic>
      <p:pic>
        <p:nvPicPr>
          <p:cNvPr id="7" name="Bildobjekt 6">
            <a:extLst>
              <a:ext uri="{FF2B5EF4-FFF2-40B4-BE49-F238E27FC236}">
                <a16:creationId xmlns:a16="http://schemas.microsoft.com/office/drawing/2014/main" id="{85C1DB45-3FE0-4DF4-A92A-4D69FB092E6A}"/>
              </a:ext>
            </a:extLst>
          </p:cNvPr>
          <p:cNvPicPr>
            <a:picLocks noChangeAspect="1"/>
          </p:cNvPicPr>
          <p:nvPr/>
        </p:nvPicPr>
        <p:blipFill>
          <a:blip r:embed="rId3"/>
          <a:stretch>
            <a:fillRect/>
          </a:stretch>
        </p:blipFill>
        <p:spPr>
          <a:xfrm>
            <a:off x="7782127" y="3576944"/>
            <a:ext cx="3033916" cy="2427133"/>
          </a:xfrm>
          <a:prstGeom prst="rect">
            <a:avLst/>
          </a:prstGeom>
        </p:spPr>
      </p:pic>
    </p:spTree>
    <p:extLst>
      <p:ext uri="{BB962C8B-B14F-4D97-AF65-F5344CB8AC3E}">
        <p14:creationId xmlns:p14="http://schemas.microsoft.com/office/powerpoint/2010/main" val="10057685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958B693-BF4F-49BB-9482-42A4F54AC41D}"/>
              </a:ext>
            </a:extLst>
          </p:cNvPr>
          <p:cNvSpPr>
            <a:spLocks noGrp="1"/>
          </p:cNvSpPr>
          <p:nvPr>
            <p:ph type="title"/>
          </p:nvPr>
        </p:nvSpPr>
        <p:spPr>
          <a:xfrm>
            <a:off x="658813" y="113919"/>
            <a:ext cx="11015616" cy="827088"/>
          </a:xfrm>
        </p:spPr>
        <p:txBody>
          <a:bodyPr/>
          <a:lstStyle/>
          <a:p>
            <a:r>
              <a:rPr lang="sv-SE" dirty="0"/>
              <a:t>Psoriasis + ledbesvär = psoriasisartrit?</a:t>
            </a:r>
          </a:p>
        </p:txBody>
      </p:sp>
      <p:sp>
        <p:nvSpPr>
          <p:cNvPr id="5" name="Platshållare för bildnummer 4">
            <a:extLst>
              <a:ext uri="{FF2B5EF4-FFF2-40B4-BE49-F238E27FC236}">
                <a16:creationId xmlns:a16="http://schemas.microsoft.com/office/drawing/2014/main" id="{57E678F1-F4EA-4493-A4C9-AFB8A3D5BFA1}"/>
              </a:ext>
            </a:extLst>
          </p:cNvPr>
          <p:cNvSpPr>
            <a:spLocks noGrp="1"/>
          </p:cNvSpPr>
          <p:nvPr>
            <p:ph type="sldNum" sz="quarter" idx="12"/>
          </p:nvPr>
        </p:nvSpPr>
        <p:spPr/>
        <p:txBody>
          <a:bodyPr/>
          <a:lstStyle/>
          <a:p>
            <a:fld id="{E8645303-2AAE-45D1-913A-B06AE6474513}" type="slidenum">
              <a:rPr lang="sv-SE" smtClean="0"/>
              <a:t>28</a:t>
            </a:fld>
            <a:endParaRPr lang="sv-SE" dirty="0"/>
          </a:p>
        </p:txBody>
      </p:sp>
      <p:sp>
        <p:nvSpPr>
          <p:cNvPr id="3" name="Platshållare för innehåll 2">
            <a:extLst>
              <a:ext uri="{FF2B5EF4-FFF2-40B4-BE49-F238E27FC236}">
                <a16:creationId xmlns:a16="http://schemas.microsoft.com/office/drawing/2014/main" id="{268F5284-2EBC-4D8D-8311-B59036F7B011}"/>
              </a:ext>
            </a:extLst>
          </p:cNvPr>
          <p:cNvSpPr>
            <a:spLocks noGrp="1"/>
          </p:cNvSpPr>
          <p:nvPr>
            <p:ph sz="half" idx="4294967295"/>
          </p:nvPr>
        </p:nvSpPr>
        <p:spPr>
          <a:xfrm>
            <a:off x="658813" y="1381850"/>
            <a:ext cx="7057603" cy="4818062"/>
          </a:xfrm>
        </p:spPr>
        <p:txBody>
          <a:bodyPr/>
          <a:lstStyle/>
          <a:p>
            <a:pPr marL="0" indent="0">
              <a:buNone/>
            </a:pPr>
            <a:endParaRPr lang="sv-SE" dirty="0"/>
          </a:p>
          <a:p>
            <a:pPr marL="0" indent="0">
              <a:buNone/>
            </a:pPr>
            <a:r>
              <a:rPr lang="sv-SE" b="1" dirty="0">
                <a:solidFill>
                  <a:schemeClr val="accent1"/>
                </a:solidFill>
              </a:rPr>
              <a:t>Nej</a:t>
            </a:r>
            <a:r>
              <a:rPr lang="sv-SE" dirty="0"/>
              <a:t> – ledbesvär vid psoriasis är oerhört vanligt, men allt är inte psoriasisartrit. Fibromyalgi, artros, RA inte helt ovanligt vid psoriasis.</a:t>
            </a:r>
          </a:p>
          <a:p>
            <a:pPr marL="0" indent="0">
              <a:buNone/>
            </a:pPr>
            <a:r>
              <a:rPr lang="sv-SE" dirty="0"/>
              <a:t>Viktigt att vi informerar om att det inte alltid är möjligt att sätta en specifik diagnos om någon har mer diffus smärta och värk i leder, muskler och rygg.</a:t>
            </a:r>
          </a:p>
          <a:p>
            <a:pPr marL="0" indent="0">
              <a:buNone/>
            </a:pPr>
            <a:r>
              <a:rPr lang="sv-SE" dirty="0"/>
              <a:t>Uppmuntra dock alltid till att söka vård snarast möjligt om någon med psoriasis börjar uppleva smärta i leder/rygg/sen- och muskelfästen, (morgon)stelhet och trötthet som inte går över inom 3 månader!</a:t>
            </a:r>
          </a:p>
        </p:txBody>
      </p:sp>
      <p:pic>
        <p:nvPicPr>
          <p:cNvPr id="6" name="Bildobjekt 5" descr="En bild som visar utrustning&#10;&#10;Automatiskt genererad beskrivning">
            <a:extLst>
              <a:ext uri="{FF2B5EF4-FFF2-40B4-BE49-F238E27FC236}">
                <a16:creationId xmlns:a16="http://schemas.microsoft.com/office/drawing/2014/main" id="{92E2637A-6866-42E8-A821-55CD0A2CD8E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562392" y="1752142"/>
            <a:ext cx="2718318" cy="4077478"/>
          </a:xfrm>
          <a:prstGeom prst="rect">
            <a:avLst/>
          </a:prstGeom>
        </p:spPr>
      </p:pic>
    </p:spTree>
    <p:extLst>
      <p:ext uri="{BB962C8B-B14F-4D97-AF65-F5344CB8AC3E}">
        <p14:creationId xmlns:p14="http://schemas.microsoft.com/office/powerpoint/2010/main" val="313701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A4ADCFE-E7EB-4929-B626-6EE15A799E68}"/>
              </a:ext>
            </a:extLst>
          </p:cNvPr>
          <p:cNvSpPr>
            <a:spLocks noGrp="1"/>
          </p:cNvSpPr>
          <p:nvPr>
            <p:ph type="title"/>
          </p:nvPr>
        </p:nvSpPr>
        <p:spPr>
          <a:xfrm>
            <a:off x="658813" y="191363"/>
            <a:ext cx="11015616" cy="827088"/>
          </a:xfrm>
        </p:spPr>
        <p:txBody>
          <a:bodyPr/>
          <a:lstStyle/>
          <a:p>
            <a:r>
              <a:rPr lang="sv-SE" dirty="0"/>
              <a:t>Behandling psoriasisartrit</a:t>
            </a:r>
          </a:p>
        </p:txBody>
      </p:sp>
      <p:sp>
        <p:nvSpPr>
          <p:cNvPr id="5" name="Platshållare för bildnummer 4">
            <a:extLst>
              <a:ext uri="{FF2B5EF4-FFF2-40B4-BE49-F238E27FC236}">
                <a16:creationId xmlns:a16="http://schemas.microsoft.com/office/drawing/2014/main" id="{BEDC8E06-CB56-478E-B131-1CCADEB9A7AD}"/>
              </a:ext>
            </a:extLst>
          </p:cNvPr>
          <p:cNvSpPr>
            <a:spLocks noGrp="1"/>
          </p:cNvSpPr>
          <p:nvPr>
            <p:ph type="sldNum" sz="quarter" idx="12"/>
          </p:nvPr>
        </p:nvSpPr>
        <p:spPr/>
        <p:txBody>
          <a:bodyPr/>
          <a:lstStyle/>
          <a:p>
            <a:fld id="{E8645303-2AAE-45D1-913A-B06AE6474513}" type="slidenum">
              <a:rPr lang="sv-SE" smtClean="0"/>
              <a:t>29</a:t>
            </a:fld>
            <a:endParaRPr lang="sv-SE" dirty="0"/>
          </a:p>
        </p:txBody>
      </p:sp>
      <p:sp>
        <p:nvSpPr>
          <p:cNvPr id="3" name="Platshållare för innehåll 2">
            <a:extLst>
              <a:ext uri="{FF2B5EF4-FFF2-40B4-BE49-F238E27FC236}">
                <a16:creationId xmlns:a16="http://schemas.microsoft.com/office/drawing/2014/main" id="{03DE43D1-3C04-4A84-A34F-2859C4905BA4}"/>
              </a:ext>
            </a:extLst>
          </p:cNvPr>
          <p:cNvSpPr>
            <a:spLocks noGrp="1"/>
          </p:cNvSpPr>
          <p:nvPr>
            <p:ph sz="half" idx="4294967295"/>
          </p:nvPr>
        </p:nvSpPr>
        <p:spPr>
          <a:xfrm>
            <a:off x="658813" y="1328668"/>
            <a:ext cx="5437188" cy="4924425"/>
          </a:xfrm>
        </p:spPr>
        <p:txBody>
          <a:bodyPr>
            <a:normAutofit fontScale="85000" lnSpcReduction="10000"/>
          </a:bodyPr>
          <a:lstStyle/>
          <a:p>
            <a:pPr>
              <a:lnSpc>
                <a:spcPct val="120000"/>
              </a:lnSpc>
            </a:pPr>
            <a:r>
              <a:rPr lang="sv-SE" b="1" dirty="0"/>
              <a:t>NSAID</a:t>
            </a:r>
            <a:r>
              <a:rPr lang="sv-SE" dirty="0"/>
              <a:t> – icke-</a:t>
            </a:r>
            <a:r>
              <a:rPr lang="sv-SE" dirty="0" err="1"/>
              <a:t>steroida</a:t>
            </a:r>
            <a:r>
              <a:rPr lang="sv-SE" dirty="0"/>
              <a:t> inflammationshämmare, ex ibuprofen</a:t>
            </a:r>
          </a:p>
          <a:p>
            <a:pPr>
              <a:lnSpc>
                <a:spcPct val="120000"/>
              </a:lnSpc>
            </a:pPr>
            <a:r>
              <a:rPr lang="sv-SE" b="1" dirty="0"/>
              <a:t>DMARD</a:t>
            </a:r>
            <a:r>
              <a:rPr lang="sv-SE" dirty="0"/>
              <a:t> – ”</a:t>
            </a:r>
            <a:r>
              <a:rPr lang="sv-SE" dirty="0" err="1"/>
              <a:t>disease</a:t>
            </a:r>
            <a:r>
              <a:rPr lang="sv-SE" dirty="0"/>
              <a:t> </a:t>
            </a:r>
            <a:r>
              <a:rPr lang="sv-SE" dirty="0" err="1"/>
              <a:t>modifying</a:t>
            </a:r>
            <a:r>
              <a:rPr lang="sv-SE" dirty="0"/>
              <a:t> anti-</a:t>
            </a:r>
            <a:r>
              <a:rPr lang="sv-SE" dirty="0" err="1"/>
              <a:t>rheumatic</a:t>
            </a:r>
            <a:r>
              <a:rPr lang="sv-SE" dirty="0"/>
              <a:t> </a:t>
            </a:r>
            <a:r>
              <a:rPr lang="sv-SE" dirty="0" err="1"/>
              <a:t>drug</a:t>
            </a:r>
            <a:r>
              <a:rPr lang="sv-SE" dirty="0"/>
              <a:t> (sjukdomsmodifierande läkemedel), </a:t>
            </a:r>
            <a:r>
              <a:rPr lang="sv-SE" dirty="0" err="1"/>
              <a:t>Leflunomid</a:t>
            </a:r>
            <a:r>
              <a:rPr lang="sv-SE" dirty="0"/>
              <a:t> (Arava m </a:t>
            </a:r>
            <a:r>
              <a:rPr lang="sv-SE" dirty="0" err="1"/>
              <a:t>fl</a:t>
            </a:r>
            <a:r>
              <a:rPr lang="sv-SE" dirty="0"/>
              <a:t>), </a:t>
            </a:r>
            <a:r>
              <a:rPr lang="sv-SE" dirty="0" err="1"/>
              <a:t>metotrexat</a:t>
            </a:r>
            <a:r>
              <a:rPr lang="sv-SE" dirty="0"/>
              <a:t>, </a:t>
            </a:r>
            <a:r>
              <a:rPr lang="sv-SE" dirty="0" err="1"/>
              <a:t>sulfasalazine</a:t>
            </a:r>
            <a:r>
              <a:rPr lang="sv-SE" dirty="0"/>
              <a:t> (</a:t>
            </a:r>
            <a:r>
              <a:rPr lang="sv-SE" dirty="0" err="1"/>
              <a:t>Salazopyrin</a:t>
            </a:r>
            <a:r>
              <a:rPr lang="sv-SE" dirty="0"/>
              <a:t>), guldsalter (</a:t>
            </a:r>
            <a:r>
              <a:rPr lang="sv-SE" dirty="0" err="1"/>
              <a:t>Myocrisin</a:t>
            </a:r>
            <a:r>
              <a:rPr lang="sv-SE" dirty="0"/>
              <a:t>), </a:t>
            </a:r>
            <a:r>
              <a:rPr lang="sv-SE" dirty="0" err="1"/>
              <a:t>ciklosporin</a:t>
            </a:r>
            <a:r>
              <a:rPr lang="sv-SE" dirty="0"/>
              <a:t> (Sandimmun), </a:t>
            </a:r>
            <a:r>
              <a:rPr lang="sv-SE" dirty="0" err="1"/>
              <a:t>apremilast</a:t>
            </a:r>
            <a:r>
              <a:rPr lang="sv-SE" dirty="0"/>
              <a:t> (</a:t>
            </a:r>
            <a:r>
              <a:rPr lang="sv-SE" dirty="0" err="1"/>
              <a:t>Otezla</a:t>
            </a:r>
            <a:r>
              <a:rPr lang="sv-SE" dirty="0"/>
              <a:t>), </a:t>
            </a:r>
            <a:r>
              <a:rPr lang="sv-SE" dirty="0" err="1"/>
              <a:t>tofacitinib</a:t>
            </a:r>
            <a:r>
              <a:rPr lang="sv-SE" dirty="0"/>
              <a:t> (</a:t>
            </a:r>
            <a:r>
              <a:rPr lang="sv-SE" dirty="0" err="1"/>
              <a:t>Xeljanz</a:t>
            </a:r>
            <a:r>
              <a:rPr lang="sv-SE" dirty="0"/>
              <a:t>), </a:t>
            </a:r>
            <a:r>
              <a:rPr lang="sv-SE" dirty="0" err="1"/>
              <a:t>upadacitinib</a:t>
            </a:r>
            <a:r>
              <a:rPr lang="sv-SE" dirty="0"/>
              <a:t> (RINVOQ)</a:t>
            </a:r>
          </a:p>
          <a:p>
            <a:pPr>
              <a:lnSpc>
                <a:spcPct val="120000"/>
              </a:lnSpc>
            </a:pPr>
            <a:r>
              <a:rPr lang="sv-SE" b="1" dirty="0"/>
              <a:t>Biologiska läkemedel </a:t>
            </a:r>
            <a:r>
              <a:rPr lang="sv-SE" dirty="0"/>
              <a:t>– </a:t>
            </a:r>
            <a:r>
              <a:rPr lang="sv-SE" dirty="0" err="1"/>
              <a:t>abatacept</a:t>
            </a:r>
            <a:r>
              <a:rPr lang="sv-SE" dirty="0"/>
              <a:t> (</a:t>
            </a:r>
            <a:r>
              <a:rPr lang="sv-SE" dirty="0" err="1"/>
              <a:t>Orencia</a:t>
            </a:r>
            <a:r>
              <a:rPr lang="sv-SE" dirty="0"/>
              <a:t>), </a:t>
            </a:r>
            <a:r>
              <a:rPr lang="sv-SE" dirty="0" err="1"/>
              <a:t>adalimumab</a:t>
            </a:r>
            <a:r>
              <a:rPr lang="sv-SE" dirty="0"/>
              <a:t> (</a:t>
            </a:r>
            <a:r>
              <a:rPr lang="sv-SE" dirty="0" err="1"/>
              <a:t>Humira</a:t>
            </a:r>
            <a:r>
              <a:rPr lang="sv-SE" dirty="0"/>
              <a:t> + </a:t>
            </a:r>
            <a:r>
              <a:rPr lang="sv-SE" dirty="0" err="1"/>
              <a:t>biosimilarer</a:t>
            </a:r>
            <a:r>
              <a:rPr lang="sv-SE" dirty="0"/>
              <a:t>), </a:t>
            </a:r>
            <a:r>
              <a:rPr lang="sv-SE" dirty="0" err="1"/>
              <a:t>certulizumabpegol</a:t>
            </a:r>
            <a:r>
              <a:rPr lang="sv-SE" dirty="0"/>
              <a:t> (</a:t>
            </a:r>
            <a:r>
              <a:rPr lang="sv-SE" dirty="0" err="1"/>
              <a:t>Cimzia</a:t>
            </a:r>
            <a:r>
              <a:rPr lang="sv-SE" dirty="0"/>
              <a:t>), </a:t>
            </a:r>
            <a:r>
              <a:rPr lang="sv-SE" dirty="0" err="1"/>
              <a:t>etanercept</a:t>
            </a:r>
            <a:r>
              <a:rPr lang="sv-SE" dirty="0"/>
              <a:t> (</a:t>
            </a:r>
            <a:r>
              <a:rPr lang="sv-SE" dirty="0" err="1"/>
              <a:t>Enbrel</a:t>
            </a:r>
            <a:r>
              <a:rPr lang="sv-SE" dirty="0"/>
              <a:t> + </a:t>
            </a:r>
            <a:r>
              <a:rPr lang="sv-SE" dirty="0" err="1"/>
              <a:t>biosimilarer</a:t>
            </a:r>
            <a:r>
              <a:rPr lang="sv-SE" dirty="0"/>
              <a:t>), </a:t>
            </a:r>
            <a:r>
              <a:rPr lang="sv-SE" dirty="0" err="1"/>
              <a:t>golimumab</a:t>
            </a:r>
            <a:r>
              <a:rPr lang="sv-SE" dirty="0"/>
              <a:t> (</a:t>
            </a:r>
            <a:r>
              <a:rPr lang="sv-SE" dirty="0" err="1"/>
              <a:t>Simponi</a:t>
            </a:r>
            <a:r>
              <a:rPr lang="sv-SE" dirty="0"/>
              <a:t>), </a:t>
            </a:r>
            <a:r>
              <a:rPr lang="sv-SE" dirty="0" err="1"/>
              <a:t>ixekizumab</a:t>
            </a:r>
            <a:r>
              <a:rPr lang="sv-SE" dirty="0"/>
              <a:t> (</a:t>
            </a:r>
            <a:r>
              <a:rPr lang="sv-SE" dirty="0" err="1"/>
              <a:t>Taltz</a:t>
            </a:r>
            <a:r>
              <a:rPr lang="sv-SE" dirty="0"/>
              <a:t>), </a:t>
            </a:r>
            <a:r>
              <a:rPr lang="sv-SE" dirty="0" err="1"/>
              <a:t>infliximab</a:t>
            </a:r>
            <a:r>
              <a:rPr lang="sv-SE" dirty="0"/>
              <a:t> (</a:t>
            </a:r>
            <a:r>
              <a:rPr lang="sv-SE" dirty="0" err="1"/>
              <a:t>Remicade</a:t>
            </a:r>
            <a:r>
              <a:rPr lang="sv-SE" dirty="0"/>
              <a:t> + </a:t>
            </a:r>
            <a:r>
              <a:rPr lang="sv-SE" dirty="0" err="1"/>
              <a:t>biosimilarer</a:t>
            </a:r>
            <a:r>
              <a:rPr lang="sv-SE" dirty="0"/>
              <a:t>),</a:t>
            </a:r>
            <a:r>
              <a:rPr lang="sv-SE" dirty="0" err="1"/>
              <a:t>risankizumab</a:t>
            </a:r>
            <a:r>
              <a:rPr lang="sv-SE" dirty="0"/>
              <a:t> (</a:t>
            </a:r>
            <a:r>
              <a:rPr lang="sv-SE" dirty="0" err="1"/>
              <a:t>Skyrizi</a:t>
            </a:r>
            <a:r>
              <a:rPr lang="sv-SE" dirty="0"/>
              <a:t>), </a:t>
            </a:r>
            <a:r>
              <a:rPr lang="sv-SE" dirty="0" err="1"/>
              <a:t>sekukinumab</a:t>
            </a:r>
            <a:r>
              <a:rPr lang="sv-SE" dirty="0"/>
              <a:t> (Cosentyx), </a:t>
            </a:r>
            <a:r>
              <a:rPr lang="sv-SE" dirty="0" err="1"/>
              <a:t>ustekinumab</a:t>
            </a:r>
            <a:r>
              <a:rPr lang="sv-SE" dirty="0"/>
              <a:t> (</a:t>
            </a:r>
            <a:r>
              <a:rPr lang="sv-SE" dirty="0" err="1"/>
              <a:t>Stelara</a:t>
            </a:r>
            <a:r>
              <a:rPr lang="sv-SE" dirty="0"/>
              <a:t>)</a:t>
            </a:r>
          </a:p>
          <a:p>
            <a:pPr marL="0" indent="0">
              <a:buNone/>
            </a:pPr>
            <a:endParaRPr lang="sv-SE" dirty="0"/>
          </a:p>
        </p:txBody>
      </p:sp>
      <p:sp>
        <p:nvSpPr>
          <p:cNvPr id="4" name="Platshållare för innehåll 3">
            <a:extLst>
              <a:ext uri="{FF2B5EF4-FFF2-40B4-BE49-F238E27FC236}">
                <a16:creationId xmlns:a16="http://schemas.microsoft.com/office/drawing/2014/main" id="{0C5843DF-81F9-4F83-AE12-C505535A380D}"/>
              </a:ext>
            </a:extLst>
          </p:cNvPr>
          <p:cNvSpPr>
            <a:spLocks noGrp="1"/>
          </p:cNvSpPr>
          <p:nvPr>
            <p:ph sz="half" idx="4294967295"/>
          </p:nvPr>
        </p:nvSpPr>
        <p:spPr>
          <a:xfrm>
            <a:off x="6492874" y="1381849"/>
            <a:ext cx="5301019" cy="4818062"/>
          </a:xfrm>
        </p:spPr>
        <p:txBody>
          <a:bodyPr>
            <a:normAutofit fontScale="92500" lnSpcReduction="10000"/>
          </a:bodyPr>
          <a:lstStyle/>
          <a:p>
            <a:r>
              <a:rPr lang="sv-SE" b="1" dirty="0"/>
              <a:t>Kortison</a:t>
            </a:r>
            <a:r>
              <a:rPr lang="sv-SE" dirty="0"/>
              <a:t> – lokala injektioner eller som systemläkemedel (tabletter)</a:t>
            </a:r>
          </a:p>
          <a:p>
            <a:r>
              <a:rPr lang="sv-SE" b="1" dirty="0"/>
              <a:t>PUVA</a:t>
            </a:r>
            <a:r>
              <a:rPr lang="sv-SE" dirty="0"/>
              <a:t> – vissa kan ha god effekt av kombinationen </a:t>
            </a:r>
            <a:r>
              <a:rPr lang="sv-SE" dirty="0" err="1"/>
              <a:t>psoralen</a:t>
            </a:r>
            <a:r>
              <a:rPr lang="sv-SE" dirty="0"/>
              <a:t> och ljusbehandling (UVA), ska dock ske i samråd med dermatolog</a:t>
            </a:r>
          </a:p>
          <a:p>
            <a:r>
              <a:rPr lang="sv-SE" b="1" dirty="0"/>
              <a:t>Fysioterapi</a:t>
            </a:r>
            <a:r>
              <a:rPr lang="sv-SE" dirty="0"/>
              <a:t> – fysisk aktivitet oerhört viktigt vid psoriasisartrit, särskilt vattenträning</a:t>
            </a:r>
          </a:p>
          <a:p>
            <a:pPr marL="0" indent="0">
              <a:buNone/>
            </a:pPr>
            <a:r>
              <a:rPr lang="sv-SE" b="1" dirty="0"/>
              <a:t>Riktlinjer:</a:t>
            </a:r>
            <a:br>
              <a:rPr lang="sv-SE" dirty="0"/>
            </a:br>
            <a:r>
              <a:rPr lang="sv-SE" b="1" dirty="0"/>
              <a:t>Socialstyrelsen: </a:t>
            </a:r>
            <a:r>
              <a:rPr lang="sv-SE" dirty="0"/>
              <a:t>Nationella riktlinjer för rörelseorganens sjukdomar (rev. 2021)</a:t>
            </a:r>
          </a:p>
          <a:p>
            <a:pPr marL="0" indent="0">
              <a:buNone/>
            </a:pPr>
            <a:r>
              <a:rPr lang="sv-SE" b="1" dirty="0"/>
              <a:t>Svensk Reumatologisk Förening: </a:t>
            </a:r>
            <a:r>
              <a:rPr lang="sv-SE" dirty="0"/>
              <a:t>Riktlinjer för läkemedelsbehandling vid axial </a:t>
            </a:r>
            <a:r>
              <a:rPr lang="sv-SE" dirty="0" err="1"/>
              <a:t>spondylartrit</a:t>
            </a:r>
            <a:r>
              <a:rPr lang="sv-SE" dirty="0"/>
              <a:t> och psoriasisartrit (uppdateras årligen)</a:t>
            </a:r>
          </a:p>
        </p:txBody>
      </p:sp>
    </p:spTree>
    <p:extLst>
      <p:ext uri="{BB962C8B-B14F-4D97-AF65-F5344CB8AC3E}">
        <p14:creationId xmlns:p14="http://schemas.microsoft.com/office/powerpoint/2010/main" val="2285859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502865A-1A39-4D34-AFA8-F0AEECBE23DD}"/>
              </a:ext>
            </a:extLst>
          </p:cNvPr>
          <p:cNvSpPr>
            <a:spLocks noGrp="1"/>
          </p:cNvSpPr>
          <p:nvPr>
            <p:ph type="title"/>
          </p:nvPr>
        </p:nvSpPr>
        <p:spPr>
          <a:xfrm>
            <a:off x="658812" y="483257"/>
            <a:ext cx="5437188" cy="827088"/>
          </a:xfrm>
          <a:prstGeom prst="rect">
            <a:avLst/>
          </a:prstGeom>
        </p:spPr>
        <p:txBody>
          <a:bodyPr anchor="b">
            <a:normAutofit fontScale="90000"/>
          </a:bodyPr>
          <a:lstStyle/>
          <a:p>
            <a:r>
              <a:rPr lang="sv-SE" dirty="0">
                <a:solidFill>
                  <a:schemeClr val="accent3"/>
                </a:solidFill>
              </a:rPr>
              <a:t>Värdeord</a:t>
            </a:r>
            <a:br>
              <a:rPr lang="sv-SE" dirty="0">
                <a:solidFill>
                  <a:schemeClr val="tx1"/>
                </a:solidFill>
              </a:rPr>
            </a:br>
            <a:endParaRPr lang="sv-SE" dirty="0">
              <a:solidFill>
                <a:schemeClr val="tx1"/>
              </a:solidFill>
            </a:endParaRPr>
          </a:p>
        </p:txBody>
      </p:sp>
      <p:sp>
        <p:nvSpPr>
          <p:cNvPr id="9" name="Platshållare för innehåll 2">
            <a:extLst>
              <a:ext uri="{FF2B5EF4-FFF2-40B4-BE49-F238E27FC236}">
                <a16:creationId xmlns:a16="http://schemas.microsoft.com/office/drawing/2014/main" id="{2D137A0A-623B-4B9D-BB71-4956921523A8}"/>
              </a:ext>
            </a:extLst>
          </p:cNvPr>
          <p:cNvSpPr txBox="1">
            <a:spLocks/>
          </p:cNvSpPr>
          <p:nvPr/>
        </p:nvSpPr>
        <p:spPr>
          <a:xfrm>
            <a:off x="438412" y="1381973"/>
            <a:ext cx="6826712" cy="5142653"/>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24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4608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2pPr>
            <a:lvl3pPr marL="6912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800" kern="1200">
                <a:solidFill>
                  <a:schemeClr val="tx1">
                    <a:lumMod val="75000"/>
                    <a:lumOff val="25000"/>
                  </a:schemeClr>
                </a:solidFill>
                <a:latin typeface="+mn-lt"/>
                <a:ea typeface="+mn-ea"/>
                <a:cs typeface="+mn-cs"/>
              </a:defRPr>
            </a:lvl3pPr>
            <a:lvl4pPr marL="9216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4pPr>
            <a:lvl5pPr marL="11160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sv-SE" b="1" dirty="0">
                <a:solidFill>
                  <a:schemeClr val="accent3"/>
                </a:solidFill>
              </a:rPr>
              <a:t>Gemenskap</a:t>
            </a:r>
          </a:p>
          <a:p>
            <a:pPr marL="232200" lvl="1" indent="0">
              <a:buNone/>
            </a:pPr>
            <a:endParaRPr lang="sv-SE" b="1" dirty="0">
              <a:solidFill>
                <a:schemeClr val="accent3"/>
              </a:solidFill>
            </a:endParaRPr>
          </a:p>
          <a:p>
            <a:pPr lvl="1"/>
            <a:r>
              <a:rPr lang="sv-SE" b="1" dirty="0">
                <a:solidFill>
                  <a:schemeClr val="accent3"/>
                </a:solidFill>
              </a:rPr>
              <a:t>Kunskap</a:t>
            </a:r>
          </a:p>
          <a:p>
            <a:pPr marL="232200" lvl="1" indent="0">
              <a:buNone/>
            </a:pPr>
            <a:endParaRPr lang="sv-SE" b="1" dirty="0">
              <a:solidFill>
                <a:schemeClr val="accent3"/>
              </a:solidFill>
            </a:endParaRPr>
          </a:p>
          <a:p>
            <a:pPr lvl="1"/>
            <a:r>
              <a:rPr lang="sv-SE" b="1" dirty="0">
                <a:solidFill>
                  <a:schemeClr val="accent3"/>
                </a:solidFill>
              </a:rPr>
              <a:t>Engagemang</a:t>
            </a:r>
          </a:p>
          <a:p>
            <a:pPr marL="232200" lvl="1" indent="0">
              <a:buNone/>
            </a:pPr>
            <a:endParaRPr lang="sv-SE" b="1" dirty="0">
              <a:solidFill>
                <a:schemeClr val="accent3"/>
              </a:solidFill>
            </a:endParaRPr>
          </a:p>
          <a:p>
            <a:pPr lvl="1"/>
            <a:r>
              <a:rPr lang="sv-SE" b="1" dirty="0">
                <a:solidFill>
                  <a:schemeClr val="accent3"/>
                </a:solidFill>
              </a:rPr>
              <a:t>Trovärdighet</a:t>
            </a:r>
          </a:p>
          <a:p>
            <a:pPr marL="232200" lvl="1" indent="0">
              <a:buNone/>
            </a:pPr>
            <a:endParaRPr lang="sv-SE" b="1" dirty="0">
              <a:solidFill>
                <a:schemeClr val="accent3"/>
              </a:solidFill>
            </a:endParaRPr>
          </a:p>
          <a:p>
            <a:pPr lvl="1"/>
            <a:r>
              <a:rPr lang="sv-SE" b="1" dirty="0">
                <a:solidFill>
                  <a:schemeClr val="accent3"/>
                </a:solidFill>
              </a:rPr>
              <a:t>Öppenhet</a:t>
            </a:r>
          </a:p>
          <a:p>
            <a:pPr marL="232200" lvl="1" indent="0">
              <a:buNone/>
            </a:pPr>
            <a:endParaRPr lang="sv-SE" b="1" dirty="0">
              <a:solidFill>
                <a:schemeClr val="accent3"/>
              </a:solidFill>
            </a:endParaRPr>
          </a:p>
          <a:p>
            <a:pPr lvl="1"/>
            <a:r>
              <a:rPr lang="sv-SE" b="1" dirty="0">
                <a:solidFill>
                  <a:schemeClr val="accent3"/>
                </a:solidFill>
              </a:rPr>
              <a:t>Ansvarstagande</a:t>
            </a:r>
          </a:p>
          <a:p>
            <a:pPr marL="232200" lvl="1" indent="0">
              <a:buNone/>
            </a:pPr>
            <a:endParaRPr lang="sv-SE" dirty="0"/>
          </a:p>
          <a:p>
            <a:pPr marL="462600" lvl="2" indent="0">
              <a:buNone/>
            </a:pPr>
            <a:endParaRPr lang="sv-SE" dirty="0"/>
          </a:p>
        </p:txBody>
      </p:sp>
      <p:sp>
        <p:nvSpPr>
          <p:cNvPr id="5" name="Platshållare för bildnummer 4">
            <a:extLst>
              <a:ext uri="{FF2B5EF4-FFF2-40B4-BE49-F238E27FC236}">
                <a16:creationId xmlns:a16="http://schemas.microsoft.com/office/drawing/2014/main" id="{A4A0D32B-6EC0-4344-A634-69A21E151628}"/>
              </a:ext>
            </a:extLst>
          </p:cNvPr>
          <p:cNvSpPr>
            <a:spLocks noGrp="1"/>
          </p:cNvSpPr>
          <p:nvPr>
            <p:ph type="sldNum" sz="quarter" idx="12"/>
          </p:nvPr>
        </p:nvSpPr>
        <p:spPr>
          <a:xfrm>
            <a:off x="5735424" y="6421299"/>
            <a:ext cx="432000" cy="144000"/>
          </a:xfrm>
          <a:prstGeom prst="rect">
            <a:avLst/>
          </a:prstGeom>
        </p:spPr>
        <p:txBody>
          <a:bodyPr anchor="ctr">
            <a:normAutofit/>
          </a:bodyPr>
          <a:lstStyle/>
          <a:p>
            <a:pPr>
              <a:spcAft>
                <a:spcPts val="600"/>
              </a:spcAft>
            </a:pPr>
            <a:fld id="{E8645303-2AAE-45D1-913A-B06AE6474513}" type="slidenum">
              <a:rPr lang="sv-SE" smtClean="0"/>
              <a:pPr>
                <a:spcAft>
                  <a:spcPts val="600"/>
                </a:spcAft>
              </a:pPr>
              <a:t>3</a:t>
            </a:fld>
            <a:endParaRPr lang="sv-SE"/>
          </a:p>
        </p:txBody>
      </p:sp>
      <p:pic>
        <p:nvPicPr>
          <p:cNvPr id="3" name="Bildobjekt 2">
            <a:extLst>
              <a:ext uri="{FF2B5EF4-FFF2-40B4-BE49-F238E27FC236}">
                <a16:creationId xmlns:a16="http://schemas.microsoft.com/office/drawing/2014/main" id="{C66A29EB-1731-E5E5-D569-206D5E380ECA}"/>
              </a:ext>
            </a:extLst>
          </p:cNvPr>
          <p:cNvPicPr>
            <a:picLocks noChangeAspect="1"/>
          </p:cNvPicPr>
          <p:nvPr/>
        </p:nvPicPr>
        <p:blipFill>
          <a:blip r:embed="rId3"/>
          <a:stretch>
            <a:fillRect/>
          </a:stretch>
        </p:blipFill>
        <p:spPr>
          <a:xfrm>
            <a:off x="3350602" y="1016461"/>
            <a:ext cx="3914520" cy="2610454"/>
          </a:xfrm>
          <a:prstGeom prst="rect">
            <a:avLst/>
          </a:prstGeom>
        </p:spPr>
      </p:pic>
      <p:pic>
        <p:nvPicPr>
          <p:cNvPr id="4" name="Bildobjekt 3">
            <a:extLst>
              <a:ext uri="{FF2B5EF4-FFF2-40B4-BE49-F238E27FC236}">
                <a16:creationId xmlns:a16="http://schemas.microsoft.com/office/drawing/2014/main" id="{6A293801-E7E1-B1EE-FC97-806C16150DE4}"/>
              </a:ext>
            </a:extLst>
          </p:cNvPr>
          <p:cNvPicPr>
            <a:picLocks noChangeAspect="1"/>
          </p:cNvPicPr>
          <p:nvPr/>
        </p:nvPicPr>
        <p:blipFill>
          <a:blip r:embed="rId4"/>
          <a:stretch>
            <a:fillRect/>
          </a:stretch>
        </p:blipFill>
        <p:spPr>
          <a:xfrm>
            <a:off x="7382783" y="1016461"/>
            <a:ext cx="3915681" cy="2610454"/>
          </a:xfrm>
          <a:prstGeom prst="rect">
            <a:avLst/>
          </a:prstGeom>
        </p:spPr>
      </p:pic>
      <p:pic>
        <p:nvPicPr>
          <p:cNvPr id="6" name="Bildobjekt 5">
            <a:extLst>
              <a:ext uri="{FF2B5EF4-FFF2-40B4-BE49-F238E27FC236}">
                <a16:creationId xmlns:a16="http://schemas.microsoft.com/office/drawing/2014/main" id="{190ED195-B7E6-79F9-EB47-4B3E487DB579}"/>
              </a:ext>
            </a:extLst>
          </p:cNvPr>
          <p:cNvPicPr>
            <a:picLocks noChangeAspect="1"/>
          </p:cNvPicPr>
          <p:nvPr/>
        </p:nvPicPr>
        <p:blipFill>
          <a:blip r:embed="rId5"/>
          <a:stretch>
            <a:fillRect/>
          </a:stretch>
        </p:blipFill>
        <p:spPr>
          <a:xfrm>
            <a:off x="5379194" y="3770172"/>
            <a:ext cx="3889519" cy="2610454"/>
          </a:xfrm>
          <a:prstGeom prst="rect">
            <a:avLst/>
          </a:prstGeom>
        </p:spPr>
      </p:pic>
    </p:spTree>
    <p:extLst>
      <p:ext uri="{BB962C8B-B14F-4D97-AF65-F5344CB8AC3E}">
        <p14:creationId xmlns:p14="http://schemas.microsoft.com/office/powerpoint/2010/main" val="38861387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373A9AA9-6C62-477F-96D2-54EA110DC5E5}"/>
              </a:ext>
            </a:extLst>
          </p:cNvPr>
          <p:cNvSpPr>
            <a:spLocks noGrp="1"/>
          </p:cNvSpPr>
          <p:nvPr>
            <p:ph type="title"/>
          </p:nvPr>
        </p:nvSpPr>
        <p:spPr>
          <a:xfrm>
            <a:off x="658813" y="151112"/>
            <a:ext cx="11015616" cy="827088"/>
          </a:xfrm>
        </p:spPr>
        <p:txBody>
          <a:bodyPr/>
          <a:lstStyle/>
          <a:p>
            <a:r>
              <a:rPr lang="sv-SE" dirty="0"/>
              <a:t>Nationella riktlinjerna för vård vid psoriasis</a:t>
            </a:r>
          </a:p>
        </p:txBody>
      </p:sp>
      <p:sp>
        <p:nvSpPr>
          <p:cNvPr id="6" name="Platshållare för bildnummer 5">
            <a:extLst>
              <a:ext uri="{FF2B5EF4-FFF2-40B4-BE49-F238E27FC236}">
                <a16:creationId xmlns:a16="http://schemas.microsoft.com/office/drawing/2014/main" id="{6C53C2A8-566D-47E1-9632-69D851E8B407}"/>
              </a:ext>
            </a:extLst>
          </p:cNvPr>
          <p:cNvSpPr>
            <a:spLocks noGrp="1"/>
          </p:cNvSpPr>
          <p:nvPr>
            <p:ph type="sldNum" sz="quarter" idx="12"/>
          </p:nvPr>
        </p:nvSpPr>
        <p:spPr/>
        <p:txBody>
          <a:bodyPr/>
          <a:lstStyle/>
          <a:p>
            <a:fld id="{E8645303-2AAE-45D1-913A-B06AE6474513}" type="slidenum">
              <a:rPr lang="sv-SE" smtClean="0"/>
              <a:t>30</a:t>
            </a:fld>
            <a:endParaRPr lang="sv-SE" dirty="0"/>
          </a:p>
        </p:txBody>
      </p:sp>
      <p:pic>
        <p:nvPicPr>
          <p:cNvPr id="9" name="Bildobjekt 8">
            <a:extLst>
              <a:ext uri="{FF2B5EF4-FFF2-40B4-BE49-F238E27FC236}">
                <a16:creationId xmlns:a16="http://schemas.microsoft.com/office/drawing/2014/main" id="{EF321542-37E3-4C51-A3BF-34275C9A5585}"/>
              </a:ext>
            </a:extLst>
          </p:cNvPr>
          <p:cNvPicPr>
            <a:picLocks noChangeAspect="1"/>
          </p:cNvPicPr>
          <p:nvPr/>
        </p:nvPicPr>
        <p:blipFill>
          <a:blip r:embed="rId2"/>
          <a:stretch>
            <a:fillRect/>
          </a:stretch>
        </p:blipFill>
        <p:spPr>
          <a:xfrm>
            <a:off x="658813" y="1580655"/>
            <a:ext cx="3414056" cy="4840644"/>
          </a:xfrm>
          <a:prstGeom prst="rect">
            <a:avLst/>
          </a:prstGeom>
        </p:spPr>
      </p:pic>
      <p:sp>
        <p:nvSpPr>
          <p:cNvPr id="10" name="Rektangel 9">
            <a:extLst>
              <a:ext uri="{FF2B5EF4-FFF2-40B4-BE49-F238E27FC236}">
                <a16:creationId xmlns:a16="http://schemas.microsoft.com/office/drawing/2014/main" id="{D50B4D9F-CAC8-4583-8F89-798C69224272}"/>
              </a:ext>
            </a:extLst>
          </p:cNvPr>
          <p:cNvSpPr/>
          <p:nvPr/>
        </p:nvSpPr>
        <p:spPr>
          <a:xfrm>
            <a:off x="4459111" y="1492030"/>
            <a:ext cx="6952100" cy="4801314"/>
          </a:xfrm>
          <a:prstGeom prst="rect">
            <a:avLst/>
          </a:prstGeom>
        </p:spPr>
        <p:txBody>
          <a:bodyPr wrap="square">
            <a:spAutoFit/>
          </a:bodyPr>
          <a:lstStyle/>
          <a:p>
            <a:r>
              <a:rPr lang="sv-SE" dirty="0"/>
              <a:t>Riktlinjerna är underlag för </a:t>
            </a:r>
            <a:r>
              <a:rPr lang="sv-SE" b="1" dirty="0"/>
              <a:t>prioriteringar</a:t>
            </a:r>
            <a:r>
              <a:rPr lang="sv-SE" dirty="0"/>
              <a:t> och </a:t>
            </a:r>
            <a:r>
              <a:rPr lang="sv-SE" b="1" dirty="0"/>
              <a:t>fördelning</a:t>
            </a:r>
            <a:r>
              <a:rPr lang="sv-SE" dirty="0"/>
              <a:t> av resurser. Regionerna har inte råd att tillhandahålla allt som vi patienter kanske vill ha och behöver. De måste prioritera.</a:t>
            </a:r>
          </a:p>
          <a:p>
            <a:endParaRPr lang="sv-SE" dirty="0"/>
          </a:p>
          <a:p>
            <a:r>
              <a:rPr lang="sv-SE" dirty="0"/>
              <a:t>Riktlinjernas rekommendationer är på det som kallas </a:t>
            </a:r>
            <a:r>
              <a:rPr lang="sv-SE" b="1" dirty="0"/>
              <a:t>gruppnivå</a:t>
            </a:r>
            <a:r>
              <a:rPr lang="sv-SE" dirty="0"/>
              <a:t>. Det innebär att man planerar för grupper av patienter, till exempel att alla med svår psoriasis på fötterna bör erbjudas medicinsk fotvård. De är </a:t>
            </a:r>
            <a:r>
              <a:rPr lang="sv-SE" i="1" dirty="0"/>
              <a:t>inte</a:t>
            </a:r>
            <a:r>
              <a:rPr lang="sv-SE" dirty="0"/>
              <a:t> behandlingsrekommendationer avsedda för vård på individuell patientnivå, men kan användas som vägledning för yrkesverksamma i vården.</a:t>
            </a:r>
          </a:p>
          <a:p>
            <a:endParaRPr lang="sv-SE" dirty="0"/>
          </a:p>
          <a:p>
            <a:r>
              <a:rPr lang="sv-SE" dirty="0"/>
              <a:t>Rekommendationerna pekar på </a:t>
            </a:r>
            <a:r>
              <a:rPr lang="sv-SE" b="1" dirty="0"/>
              <a:t>nytta</a:t>
            </a:r>
            <a:r>
              <a:rPr lang="sv-SE" dirty="0"/>
              <a:t> och </a:t>
            </a:r>
            <a:r>
              <a:rPr lang="sv-SE" b="1" dirty="0"/>
              <a:t>risker</a:t>
            </a:r>
            <a:r>
              <a:rPr lang="sv-SE" dirty="0"/>
              <a:t> med olika behandlingar eller åtgärder. Underlagen visar också på </a:t>
            </a:r>
            <a:r>
              <a:rPr lang="sv-SE" b="1" dirty="0"/>
              <a:t>kostnaden</a:t>
            </a:r>
            <a:r>
              <a:rPr lang="sv-SE" dirty="0"/>
              <a:t> för olika åtgärder. </a:t>
            </a:r>
          </a:p>
          <a:p>
            <a:endParaRPr lang="sv-SE" dirty="0"/>
          </a:p>
          <a:p>
            <a:r>
              <a:rPr lang="sv-SE" dirty="0"/>
              <a:t>Socialstyrelsen mäter riktlinjernas </a:t>
            </a:r>
            <a:r>
              <a:rPr lang="sv-SE" b="1" dirty="0"/>
              <a:t>inverkan</a:t>
            </a:r>
            <a:r>
              <a:rPr lang="sv-SE" dirty="0"/>
              <a:t> på vården med hjälp av indikatorer med särskilda målnivåer.</a:t>
            </a:r>
          </a:p>
        </p:txBody>
      </p:sp>
    </p:spTree>
    <p:extLst>
      <p:ext uri="{BB962C8B-B14F-4D97-AF65-F5344CB8AC3E}">
        <p14:creationId xmlns:p14="http://schemas.microsoft.com/office/powerpoint/2010/main" val="38967668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A27936C-157C-90A9-0AA9-B3A659060D75}"/>
              </a:ext>
            </a:extLst>
          </p:cNvPr>
          <p:cNvSpPr>
            <a:spLocks noGrp="1"/>
          </p:cNvSpPr>
          <p:nvPr>
            <p:ph type="title"/>
          </p:nvPr>
        </p:nvSpPr>
        <p:spPr>
          <a:xfrm>
            <a:off x="658812" y="168783"/>
            <a:ext cx="11015616" cy="827088"/>
          </a:xfrm>
        </p:spPr>
        <p:txBody>
          <a:bodyPr/>
          <a:lstStyle/>
          <a:p>
            <a:r>
              <a:rPr lang="sv-SE" dirty="0"/>
              <a:t>Nationellt system för kunskapsstyrning</a:t>
            </a:r>
          </a:p>
        </p:txBody>
      </p:sp>
      <p:sp>
        <p:nvSpPr>
          <p:cNvPr id="5" name="Platshållare för bildnummer 4">
            <a:extLst>
              <a:ext uri="{FF2B5EF4-FFF2-40B4-BE49-F238E27FC236}">
                <a16:creationId xmlns:a16="http://schemas.microsoft.com/office/drawing/2014/main" id="{CBFECF96-7FCC-1490-65CA-DFFCF22127FB}"/>
              </a:ext>
            </a:extLst>
          </p:cNvPr>
          <p:cNvSpPr>
            <a:spLocks noGrp="1"/>
          </p:cNvSpPr>
          <p:nvPr>
            <p:ph type="sldNum" sz="quarter" idx="12"/>
          </p:nvPr>
        </p:nvSpPr>
        <p:spPr/>
        <p:txBody>
          <a:bodyPr/>
          <a:lstStyle/>
          <a:p>
            <a:fld id="{E8645303-2AAE-45D1-913A-B06AE6474513}" type="slidenum">
              <a:rPr lang="sv-SE" smtClean="0"/>
              <a:t>31</a:t>
            </a:fld>
            <a:endParaRPr lang="sv-SE" dirty="0"/>
          </a:p>
        </p:txBody>
      </p:sp>
      <p:sp>
        <p:nvSpPr>
          <p:cNvPr id="9" name="textruta 8">
            <a:extLst>
              <a:ext uri="{FF2B5EF4-FFF2-40B4-BE49-F238E27FC236}">
                <a16:creationId xmlns:a16="http://schemas.microsoft.com/office/drawing/2014/main" id="{B9D608A0-F89B-5305-BFF9-AB06ECB9F290}"/>
              </a:ext>
            </a:extLst>
          </p:cNvPr>
          <p:cNvSpPr txBox="1"/>
          <p:nvPr/>
        </p:nvSpPr>
        <p:spPr>
          <a:xfrm>
            <a:off x="658812" y="1509901"/>
            <a:ext cx="10614929" cy="1569660"/>
          </a:xfrm>
          <a:prstGeom prst="rect">
            <a:avLst/>
          </a:prstGeom>
          <a:noFill/>
        </p:spPr>
        <p:txBody>
          <a:bodyPr wrap="square">
            <a:spAutoFit/>
          </a:bodyPr>
          <a:lstStyle/>
          <a:p>
            <a:pPr marL="342900" indent="-342900">
              <a:buFont typeface="Arial" panose="020B0604020202020204" pitchFamily="34" charset="0"/>
              <a:buChar char="•"/>
            </a:pPr>
            <a:r>
              <a:rPr lang="sv-SE" sz="2400" dirty="0"/>
              <a:t>Bakom systemet står regioner i samverkan med stöd av Sveriges Kommuner och Regioner (SKR)</a:t>
            </a:r>
          </a:p>
          <a:p>
            <a:pPr marL="342900" indent="-342900">
              <a:buFont typeface="Arial" panose="020B0604020202020204" pitchFamily="34" charset="0"/>
              <a:buChar char="•"/>
            </a:pPr>
            <a:r>
              <a:rPr lang="sv-SE" sz="2400" dirty="0"/>
              <a:t>Samarbete med kommunerna</a:t>
            </a:r>
          </a:p>
          <a:p>
            <a:pPr marL="342900" indent="-342900">
              <a:buFont typeface="Arial" panose="020B0604020202020204" pitchFamily="34" charset="0"/>
              <a:buChar char="•"/>
            </a:pPr>
            <a:r>
              <a:rPr lang="sv-SE" sz="2400" dirty="0"/>
              <a:t>Samverkan med bland andra patient- och professionsföreningar, staten </a:t>
            </a:r>
          </a:p>
        </p:txBody>
      </p:sp>
      <p:sp>
        <p:nvSpPr>
          <p:cNvPr id="11" name="textruta 10">
            <a:extLst>
              <a:ext uri="{FF2B5EF4-FFF2-40B4-BE49-F238E27FC236}">
                <a16:creationId xmlns:a16="http://schemas.microsoft.com/office/drawing/2014/main" id="{FA451C6A-DBF4-21BD-708E-6CBCEBB70CA4}"/>
              </a:ext>
            </a:extLst>
          </p:cNvPr>
          <p:cNvSpPr txBox="1"/>
          <p:nvPr/>
        </p:nvSpPr>
        <p:spPr>
          <a:xfrm>
            <a:off x="658812" y="3429000"/>
            <a:ext cx="6105644" cy="2339102"/>
          </a:xfrm>
          <a:prstGeom prst="rect">
            <a:avLst/>
          </a:prstGeom>
          <a:noFill/>
        </p:spPr>
        <p:txBody>
          <a:bodyPr wrap="square">
            <a:spAutoFit/>
          </a:bodyPr>
          <a:lstStyle/>
          <a:p>
            <a:r>
              <a:rPr lang="sv-SE" sz="2000" b="1" dirty="0">
                <a:solidFill>
                  <a:schemeClr val="accent1"/>
                </a:solidFill>
              </a:rPr>
              <a:t>Vad?</a:t>
            </a:r>
          </a:p>
          <a:p>
            <a:pPr marL="285750" indent="-285750">
              <a:buFont typeface="Arial" panose="020B0604020202020204" pitchFamily="34" charset="0"/>
              <a:buChar char="•"/>
            </a:pPr>
            <a:r>
              <a:rPr lang="sv-SE" dirty="0"/>
              <a:t>Att utveckla, sprida och använda bästa kunskap</a:t>
            </a:r>
          </a:p>
          <a:p>
            <a:pPr marL="457200" indent="-457200">
              <a:buFont typeface="Arial" panose="020B0604020202020204" pitchFamily="34" charset="0"/>
              <a:buChar char="•"/>
            </a:pPr>
            <a:r>
              <a:rPr lang="sv-SE" dirty="0"/>
              <a:t>I detta ingår:</a:t>
            </a:r>
          </a:p>
          <a:p>
            <a:pPr lvl="1">
              <a:buSzPct val="70000"/>
              <a:buFont typeface="Courier New" panose="02070309020205020404" pitchFamily="49" charset="0"/>
              <a:buChar char="o"/>
            </a:pPr>
            <a:r>
              <a:rPr lang="sv-SE" dirty="0"/>
              <a:t> kunskapsstöd</a:t>
            </a:r>
          </a:p>
          <a:p>
            <a:pPr lvl="1">
              <a:buSzPct val="70000"/>
              <a:buFont typeface="Courier New" panose="02070309020205020404" pitchFamily="49" charset="0"/>
              <a:buChar char="o"/>
            </a:pPr>
            <a:r>
              <a:rPr lang="sv-SE" dirty="0"/>
              <a:t> stöd till uppföljning och analys </a:t>
            </a:r>
          </a:p>
          <a:p>
            <a:pPr lvl="1">
              <a:buSzPct val="70000"/>
              <a:buFont typeface="Courier New" panose="02070309020205020404" pitchFamily="49" charset="0"/>
              <a:buChar char="o"/>
            </a:pPr>
            <a:r>
              <a:rPr lang="sv-SE" dirty="0"/>
              <a:t> stöd till verksamhetsutveckling </a:t>
            </a:r>
          </a:p>
          <a:p>
            <a:pPr lvl="1">
              <a:buSzPct val="70000"/>
              <a:buFont typeface="Courier New" panose="02070309020205020404" pitchFamily="49" charset="0"/>
              <a:buChar char="o"/>
            </a:pPr>
            <a:r>
              <a:rPr lang="sv-SE" dirty="0"/>
              <a:t> stöd till ledarskapet</a:t>
            </a:r>
          </a:p>
          <a:p>
            <a:pPr marL="457200" indent="-457200">
              <a:buFont typeface="Arial" panose="020B0604020202020204" pitchFamily="34" charset="0"/>
              <a:buChar char="•"/>
            </a:pPr>
            <a:r>
              <a:rPr lang="sv-SE" dirty="0"/>
              <a:t>Bidrar till att utveckla ett lärande system</a:t>
            </a:r>
          </a:p>
        </p:txBody>
      </p:sp>
      <p:sp>
        <p:nvSpPr>
          <p:cNvPr id="13" name="textruta 12">
            <a:extLst>
              <a:ext uri="{FF2B5EF4-FFF2-40B4-BE49-F238E27FC236}">
                <a16:creationId xmlns:a16="http://schemas.microsoft.com/office/drawing/2014/main" id="{8211D537-B9FD-7D0B-797D-29A43FDE0B18}"/>
              </a:ext>
            </a:extLst>
          </p:cNvPr>
          <p:cNvSpPr txBox="1"/>
          <p:nvPr/>
        </p:nvSpPr>
        <p:spPr>
          <a:xfrm>
            <a:off x="7057664" y="3429000"/>
            <a:ext cx="6105644" cy="2062103"/>
          </a:xfrm>
          <a:prstGeom prst="rect">
            <a:avLst/>
          </a:prstGeom>
          <a:noFill/>
        </p:spPr>
        <p:txBody>
          <a:bodyPr wrap="square">
            <a:spAutoFit/>
          </a:bodyPr>
          <a:lstStyle/>
          <a:p>
            <a:r>
              <a:rPr lang="sv-SE" sz="2000" b="1" dirty="0">
                <a:solidFill>
                  <a:schemeClr val="accent1"/>
                </a:solidFill>
              </a:rPr>
              <a:t>Målområden – God vård</a:t>
            </a:r>
          </a:p>
          <a:p>
            <a:pPr marL="285750" indent="-285750">
              <a:buFont typeface="Arial" panose="020B0604020202020204" pitchFamily="34" charset="0"/>
              <a:buChar char="•"/>
            </a:pPr>
            <a:r>
              <a:rPr lang="sv-SE" dirty="0"/>
              <a:t>Kunskapsbaserad</a:t>
            </a:r>
          </a:p>
          <a:p>
            <a:pPr marL="285750" indent="-285750">
              <a:buFont typeface="Arial" panose="020B0604020202020204" pitchFamily="34" charset="0"/>
              <a:buChar char="•"/>
            </a:pPr>
            <a:r>
              <a:rPr lang="sv-SE" dirty="0"/>
              <a:t>Säker</a:t>
            </a:r>
          </a:p>
          <a:p>
            <a:pPr marL="285750" indent="-285750">
              <a:buFont typeface="Arial" panose="020B0604020202020204" pitchFamily="34" charset="0"/>
              <a:buChar char="•"/>
            </a:pPr>
            <a:r>
              <a:rPr lang="sv-SE" dirty="0"/>
              <a:t>Individanpassad</a:t>
            </a:r>
          </a:p>
          <a:p>
            <a:pPr marL="285750" indent="-285750">
              <a:buFont typeface="Arial" panose="020B0604020202020204" pitchFamily="34" charset="0"/>
              <a:buChar char="•"/>
            </a:pPr>
            <a:r>
              <a:rPr lang="sv-SE" dirty="0"/>
              <a:t>Jämlik</a:t>
            </a:r>
          </a:p>
          <a:p>
            <a:pPr marL="285750" indent="-285750">
              <a:buFont typeface="Arial" panose="020B0604020202020204" pitchFamily="34" charset="0"/>
              <a:buChar char="•"/>
            </a:pPr>
            <a:r>
              <a:rPr lang="sv-SE" dirty="0"/>
              <a:t>Tillgänglig</a:t>
            </a:r>
          </a:p>
          <a:p>
            <a:pPr marL="285750" indent="-285750">
              <a:buFont typeface="Arial" panose="020B0604020202020204" pitchFamily="34" charset="0"/>
              <a:buChar char="•"/>
            </a:pPr>
            <a:r>
              <a:rPr lang="sv-SE" dirty="0"/>
              <a:t>Effektiv</a:t>
            </a:r>
          </a:p>
        </p:txBody>
      </p:sp>
    </p:spTree>
    <p:extLst>
      <p:ext uri="{BB962C8B-B14F-4D97-AF65-F5344CB8AC3E}">
        <p14:creationId xmlns:p14="http://schemas.microsoft.com/office/powerpoint/2010/main" val="28844950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C2644D9-437B-56A9-1630-FF0F186E48AC}"/>
              </a:ext>
            </a:extLst>
          </p:cNvPr>
          <p:cNvSpPr>
            <a:spLocks noGrp="1"/>
          </p:cNvSpPr>
          <p:nvPr>
            <p:ph type="title"/>
          </p:nvPr>
        </p:nvSpPr>
        <p:spPr>
          <a:xfrm>
            <a:off x="659616" y="133163"/>
            <a:ext cx="11015616" cy="827088"/>
          </a:xfrm>
        </p:spPr>
        <p:txBody>
          <a:bodyPr/>
          <a:lstStyle/>
          <a:p>
            <a:r>
              <a:rPr lang="sv-SE" dirty="0"/>
              <a:t>Nationell arbetsgrupp psoriasis</a:t>
            </a:r>
          </a:p>
        </p:txBody>
      </p:sp>
      <p:sp>
        <p:nvSpPr>
          <p:cNvPr id="5" name="Platshållare för bildnummer 4">
            <a:extLst>
              <a:ext uri="{FF2B5EF4-FFF2-40B4-BE49-F238E27FC236}">
                <a16:creationId xmlns:a16="http://schemas.microsoft.com/office/drawing/2014/main" id="{67FA961F-BBE1-851E-75A8-79CA3FFBF263}"/>
              </a:ext>
            </a:extLst>
          </p:cNvPr>
          <p:cNvSpPr>
            <a:spLocks noGrp="1"/>
          </p:cNvSpPr>
          <p:nvPr>
            <p:ph type="sldNum" sz="quarter" idx="12"/>
          </p:nvPr>
        </p:nvSpPr>
        <p:spPr/>
        <p:txBody>
          <a:bodyPr/>
          <a:lstStyle/>
          <a:p>
            <a:fld id="{E8645303-2AAE-45D1-913A-B06AE6474513}" type="slidenum">
              <a:rPr lang="sv-SE" smtClean="0"/>
              <a:t>32</a:t>
            </a:fld>
            <a:endParaRPr lang="sv-SE" dirty="0"/>
          </a:p>
        </p:txBody>
      </p:sp>
      <p:sp>
        <p:nvSpPr>
          <p:cNvPr id="7" name="textruta 6">
            <a:extLst>
              <a:ext uri="{FF2B5EF4-FFF2-40B4-BE49-F238E27FC236}">
                <a16:creationId xmlns:a16="http://schemas.microsoft.com/office/drawing/2014/main" id="{553789B8-E2D6-6AC3-8AB6-0A91305BB093}"/>
              </a:ext>
            </a:extLst>
          </p:cNvPr>
          <p:cNvSpPr txBox="1"/>
          <p:nvPr/>
        </p:nvSpPr>
        <p:spPr>
          <a:xfrm>
            <a:off x="508342" y="1487587"/>
            <a:ext cx="4862311" cy="4031873"/>
          </a:xfrm>
          <a:prstGeom prst="rect">
            <a:avLst/>
          </a:prstGeom>
          <a:noFill/>
        </p:spPr>
        <p:txBody>
          <a:bodyPr wrap="square">
            <a:spAutoFit/>
          </a:bodyPr>
          <a:lstStyle/>
          <a:p>
            <a:pPr marR="92430" algn="l"/>
            <a:r>
              <a:rPr lang="sv-SE" sz="2000" b="1" i="0" u="none" strike="noStrike" baseline="0" dirty="0">
                <a:solidFill>
                  <a:schemeClr val="accent1"/>
                </a:solidFill>
                <a:latin typeface="Arial" panose="020B0604020202020204" pitchFamily="34" charset="0"/>
              </a:rPr>
              <a:t>Mål:</a:t>
            </a:r>
          </a:p>
          <a:p>
            <a:pPr marR="0" algn="l"/>
            <a:r>
              <a:rPr lang="sv-SE" sz="1800" b="0" i="0" u="none" strike="noStrike" baseline="0" dirty="0">
                <a:latin typeface="Arial" panose="020B0604020202020204" pitchFamily="34" charset="0"/>
              </a:rPr>
              <a:t>Mer jämlik vård utifrån </a:t>
            </a:r>
            <a:r>
              <a:rPr lang="sv-SE" sz="1800" b="0" i="0" u="none" strike="noStrike" baseline="0" dirty="0" err="1">
                <a:latin typeface="Arial" panose="020B0604020202020204" pitchFamily="34" charset="0"/>
              </a:rPr>
              <a:t>målvärden</a:t>
            </a:r>
            <a:r>
              <a:rPr lang="sv-SE" sz="1800" b="0" i="0" u="none" strike="noStrike" baseline="0" dirty="0">
                <a:latin typeface="Arial" panose="020B0604020202020204" pitchFamily="34" charset="0"/>
              </a:rPr>
              <a:t> i Socialstyrelsens nationella riktlinjer.</a:t>
            </a:r>
          </a:p>
          <a:p>
            <a:endParaRPr lang="sv-SE" sz="1800" b="0" i="0" u="none" strike="noStrike" baseline="0" dirty="0">
              <a:latin typeface="Arial" panose="020B0604020202020204" pitchFamily="34" charset="0"/>
            </a:endParaRPr>
          </a:p>
          <a:p>
            <a:pPr marR="0" algn="l"/>
            <a:r>
              <a:rPr lang="sv-SE" sz="1800" b="0" i="0" u="none" strike="noStrike" baseline="0" dirty="0">
                <a:latin typeface="Arial" panose="020B0604020202020204" pitchFamily="34" charset="0"/>
              </a:rPr>
              <a:t>Ökad täckningsgraden i det nationella kvalitetsregistret </a:t>
            </a:r>
            <a:r>
              <a:rPr lang="sv-SE" sz="1800" b="0" i="0" u="none" strike="noStrike" baseline="0" dirty="0" err="1">
                <a:latin typeface="Arial" panose="020B0604020202020204" pitchFamily="34" charset="0"/>
              </a:rPr>
              <a:t>PsoReg</a:t>
            </a:r>
            <a:r>
              <a:rPr lang="sv-SE" sz="1800" b="0" i="0" u="none" strike="noStrike" baseline="0" dirty="0">
                <a:latin typeface="Arial" panose="020B0604020202020204" pitchFamily="34" charset="0"/>
              </a:rPr>
              <a:t>(målvärde 80 %).</a:t>
            </a:r>
          </a:p>
          <a:p>
            <a:pPr marR="0" algn="l"/>
            <a:endParaRPr lang="sv-SE" dirty="0">
              <a:latin typeface="Arial" panose="020B0604020202020204" pitchFamily="34" charset="0"/>
            </a:endParaRPr>
          </a:p>
          <a:p>
            <a:pPr marR="0" algn="l"/>
            <a:r>
              <a:rPr lang="sv-SE" sz="2000" b="1" i="0" u="none" strike="noStrike" baseline="0" dirty="0">
                <a:solidFill>
                  <a:schemeClr val="accent1"/>
                </a:solidFill>
                <a:latin typeface="Arial" panose="020B0604020202020204" pitchFamily="34" charset="0"/>
              </a:rPr>
              <a:t>Produktion av kunskapsstöd:</a:t>
            </a:r>
          </a:p>
          <a:p>
            <a:pPr marR="0" algn="l"/>
            <a:r>
              <a:rPr lang="sv-SE" dirty="0">
                <a:latin typeface="Arial" panose="020B0604020202020204" pitchFamily="34" charset="0"/>
              </a:rPr>
              <a:t>Personcentrerat och sammanhållet vårdförlopp för psoriasis (publicerat december 2024)</a:t>
            </a:r>
          </a:p>
          <a:p>
            <a:pPr marR="0" algn="l"/>
            <a:endParaRPr lang="sv-SE" sz="1800" b="0" i="0" u="none" strike="noStrike" baseline="0" dirty="0">
              <a:latin typeface="Arial" panose="020B0604020202020204" pitchFamily="34" charset="0"/>
            </a:endParaRPr>
          </a:p>
          <a:p>
            <a:pPr marR="0" algn="l"/>
            <a:r>
              <a:rPr lang="sv-SE" dirty="0">
                <a:latin typeface="Arial" panose="020B0604020202020204" pitchFamily="34" charset="0"/>
              </a:rPr>
              <a:t>Vårdförloppet finns på 1177 för vårdpersonal men är tillgängligt för alla.</a:t>
            </a:r>
            <a:endParaRPr lang="sv-SE" sz="1800" b="0" i="0" u="none" strike="noStrike" baseline="0" dirty="0">
              <a:latin typeface="Arial" panose="020B0604020202020204" pitchFamily="34" charset="0"/>
            </a:endParaRPr>
          </a:p>
        </p:txBody>
      </p:sp>
      <p:sp>
        <p:nvSpPr>
          <p:cNvPr id="9" name="textruta 8">
            <a:extLst>
              <a:ext uri="{FF2B5EF4-FFF2-40B4-BE49-F238E27FC236}">
                <a16:creationId xmlns:a16="http://schemas.microsoft.com/office/drawing/2014/main" id="{031AB28D-5813-7127-63FC-44720CCBEBDE}"/>
              </a:ext>
            </a:extLst>
          </p:cNvPr>
          <p:cNvSpPr txBox="1"/>
          <p:nvPr/>
        </p:nvSpPr>
        <p:spPr>
          <a:xfrm>
            <a:off x="5451676" y="1453956"/>
            <a:ext cx="6820589" cy="3954929"/>
          </a:xfrm>
          <a:prstGeom prst="rect">
            <a:avLst/>
          </a:prstGeom>
          <a:noFill/>
        </p:spPr>
        <p:txBody>
          <a:bodyPr wrap="square">
            <a:spAutoFit/>
          </a:bodyPr>
          <a:lstStyle/>
          <a:p>
            <a:pPr algn="l"/>
            <a:r>
              <a:rPr lang="sv-SE" sz="2000" b="1" dirty="0">
                <a:solidFill>
                  <a:schemeClr val="accent1"/>
                </a:solidFill>
                <a:latin typeface="+mj-lt"/>
              </a:rPr>
              <a:t>Ledamöter</a:t>
            </a:r>
            <a:endParaRPr lang="sv-SE" sz="2000" b="1" i="0" u="none" strike="noStrike" baseline="0" dirty="0">
              <a:solidFill>
                <a:schemeClr val="accent1"/>
              </a:solidFill>
              <a:latin typeface="+mj-lt"/>
            </a:endParaRPr>
          </a:p>
          <a:p>
            <a:endParaRPr lang="sv-SE" sz="1000" b="0" i="0" u="none" strike="noStrike" baseline="0" dirty="0">
              <a:latin typeface="Calibri" panose="020F0502020204030204" pitchFamily="34" charset="0"/>
            </a:endParaRPr>
          </a:p>
          <a:p>
            <a:pPr marR="0" algn="l"/>
            <a:r>
              <a:rPr lang="sv-SE" sz="1700" i="0" u="none" strike="noStrike" baseline="0" dirty="0">
                <a:solidFill>
                  <a:srgbClr val="404040"/>
                </a:solidFill>
                <a:latin typeface="+mj-lt"/>
              </a:rPr>
              <a:t>Birgitta Stymne, dermatolog, Linköpings universitetssjukhus </a:t>
            </a:r>
          </a:p>
          <a:p>
            <a:pPr marR="0" algn="l"/>
            <a:r>
              <a:rPr lang="sv-SE" sz="1700" i="0" u="none" strike="noStrike" baseline="0" dirty="0">
                <a:solidFill>
                  <a:srgbClr val="404040"/>
                </a:solidFill>
                <a:latin typeface="+mj-lt"/>
              </a:rPr>
              <a:t>Åke Svensson, dermatolog, Lunds universitet</a:t>
            </a:r>
          </a:p>
          <a:p>
            <a:pPr marR="0" algn="l"/>
            <a:r>
              <a:rPr lang="sv-SE" sz="1700" b="0" i="0" u="none" strike="noStrike" baseline="0" dirty="0">
                <a:solidFill>
                  <a:srgbClr val="404040"/>
                </a:solidFill>
                <a:latin typeface="+mj-lt"/>
              </a:rPr>
              <a:t>Amra Osmancevic, dermatolog, Sahlgrenska universitetssjukhuset</a:t>
            </a:r>
          </a:p>
          <a:p>
            <a:pPr marR="0" algn="l"/>
            <a:r>
              <a:rPr lang="sv-SE" sz="1700" b="0" i="0" u="none" strike="noStrike" baseline="0" dirty="0">
                <a:solidFill>
                  <a:srgbClr val="404040"/>
                </a:solidFill>
                <a:latin typeface="+mj-lt"/>
              </a:rPr>
              <a:t>Anna Karin Olofsson, vårdenhetschef, Karolinska Universitetssjukhuset</a:t>
            </a:r>
          </a:p>
          <a:p>
            <a:pPr marR="0" algn="l"/>
            <a:r>
              <a:rPr lang="sv-SE" sz="1700" b="0" i="0" u="none" strike="noStrike" baseline="0" dirty="0">
                <a:solidFill>
                  <a:srgbClr val="404040"/>
                </a:solidFill>
                <a:latin typeface="+mj-lt"/>
              </a:rPr>
              <a:t>Charlotta Enerbäck, dermatolog, Linköpings universitetssjukhus </a:t>
            </a:r>
          </a:p>
          <a:p>
            <a:pPr marR="0" algn="l"/>
            <a:r>
              <a:rPr lang="sv-SE" sz="1700" b="0" i="0" u="none" strike="noStrike" baseline="0" dirty="0">
                <a:solidFill>
                  <a:srgbClr val="404040"/>
                </a:solidFill>
                <a:latin typeface="+mj-lt"/>
              </a:rPr>
              <a:t>Ewa Wallin, sjuksköterska, Skånes Universitetssjukhus Malmö</a:t>
            </a:r>
          </a:p>
          <a:p>
            <a:pPr marR="0" algn="l"/>
            <a:r>
              <a:rPr lang="sv-SE" sz="1700" b="0" i="0" u="none" strike="noStrike" baseline="0" dirty="0">
                <a:solidFill>
                  <a:srgbClr val="404040"/>
                </a:solidFill>
                <a:latin typeface="+mj-lt"/>
              </a:rPr>
              <a:t>Karolina Svärdhagen, dermatolog, Hudkliniken, Falun</a:t>
            </a:r>
          </a:p>
          <a:p>
            <a:pPr marR="0" algn="l"/>
            <a:r>
              <a:rPr lang="sv-SE" sz="1700" b="0" i="0" u="none" strike="noStrike" baseline="0" dirty="0">
                <a:solidFill>
                  <a:srgbClr val="404040"/>
                </a:solidFill>
                <a:latin typeface="+mj-lt"/>
              </a:rPr>
              <a:t>Kristina Juneblad, reumatolog, Norrlands Universitetssjukhus</a:t>
            </a:r>
          </a:p>
          <a:p>
            <a:pPr marR="0" algn="l"/>
            <a:r>
              <a:rPr lang="sv-SE" sz="1700" b="0" i="0" u="none" strike="noStrike" baseline="0" dirty="0">
                <a:solidFill>
                  <a:srgbClr val="404040"/>
                </a:solidFill>
                <a:latin typeface="+mj-lt"/>
              </a:rPr>
              <a:t>Eva Angesjö, allmänläkare, Borås</a:t>
            </a:r>
          </a:p>
          <a:p>
            <a:pPr marR="0" algn="l"/>
            <a:r>
              <a:rPr lang="sv-SE" sz="1700" b="0" i="0" u="none" strike="noStrike" baseline="0" dirty="0">
                <a:solidFill>
                  <a:srgbClr val="404040"/>
                </a:solidFill>
                <a:latin typeface="+mj-lt"/>
              </a:rPr>
              <a:t>Tina Norgren, f d förbundsordförande, Psoriasisförbundet</a:t>
            </a:r>
          </a:p>
          <a:p>
            <a:pPr marR="0" algn="l"/>
            <a:r>
              <a:rPr lang="sv-SE" sz="1700" b="0" i="0" u="none" strike="noStrike" baseline="0" dirty="0">
                <a:solidFill>
                  <a:srgbClr val="404040"/>
                </a:solidFill>
                <a:latin typeface="+mj-lt"/>
              </a:rPr>
              <a:t>Toomas </a:t>
            </a:r>
            <a:r>
              <a:rPr lang="sv-SE" sz="1700" b="0" i="0" u="none" strike="noStrike" baseline="0" dirty="0" err="1">
                <a:solidFill>
                  <a:srgbClr val="404040"/>
                </a:solidFill>
                <a:latin typeface="+mj-lt"/>
              </a:rPr>
              <a:t>Talme</a:t>
            </a:r>
            <a:r>
              <a:rPr lang="sv-SE" sz="1700" b="0" i="0" u="none" strike="noStrike" baseline="0" dirty="0">
                <a:solidFill>
                  <a:srgbClr val="404040"/>
                </a:solidFill>
                <a:latin typeface="+mj-lt"/>
              </a:rPr>
              <a:t>, dermatolog, Karolinska Institutet</a:t>
            </a:r>
          </a:p>
          <a:p>
            <a:pPr marR="0" algn="l"/>
            <a:endParaRPr lang="sv-SE" sz="1700" dirty="0">
              <a:solidFill>
                <a:srgbClr val="404040"/>
              </a:solidFill>
              <a:latin typeface="+mj-lt"/>
            </a:endParaRPr>
          </a:p>
        </p:txBody>
      </p:sp>
    </p:spTree>
    <p:extLst>
      <p:ext uri="{BB962C8B-B14F-4D97-AF65-F5344CB8AC3E}">
        <p14:creationId xmlns:p14="http://schemas.microsoft.com/office/powerpoint/2010/main" val="41980376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BA536D6-B546-E780-A43F-CF3EECD56087}"/>
              </a:ext>
            </a:extLst>
          </p:cNvPr>
          <p:cNvSpPr>
            <a:spLocks noGrp="1"/>
          </p:cNvSpPr>
          <p:nvPr>
            <p:ph type="title"/>
          </p:nvPr>
        </p:nvSpPr>
        <p:spPr/>
        <p:txBody>
          <a:bodyPr/>
          <a:lstStyle/>
          <a:p>
            <a:r>
              <a:rPr lang="sv-SE" dirty="0"/>
              <a:t>Varför ett vårdförlopp för psoriasis?</a:t>
            </a:r>
          </a:p>
        </p:txBody>
      </p:sp>
      <p:sp>
        <p:nvSpPr>
          <p:cNvPr id="5" name="Platshållare för bildnummer 4">
            <a:extLst>
              <a:ext uri="{FF2B5EF4-FFF2-40B4-BE49-F238E27FC236}">
                <a16:creationId xmlns:a16="http://schemas.microsoft.com/office/drawing/2014/main" id="{A4A8ACD2-6B66-7F3F-C70A-95B60133E823}"/>
              </a:ext>
            </a:extLst>
          </p:cNvPr>
          <p:cNvSpPr>
            <a:spLocks noGrp="1"/>
          </p:cNvSpPr>
          <p:nvPr>
            <p:ph type="sldNum" sz="quarter" idx="12"/>
          </p:nvPr>
        </p:nvSpPr>
        <p:spPr/>
        <p:txBody>
          <a:bodyPr/>
          <a:lstStyle/>
          <a:p>
            <a:fld id="{E8645303-2AAE-45D1-913A-B06AE6474513}" type="slidenum">
              <a:rPr lang="sv-SE" smtClean="0"/>
              <a:t>33</a:t>
            </a:fld>
            <a:endParaRPr lang="sv-SE" dirty="0"/>
          </a:p>
        </p:txBody>
      </p:sp>
      <p:sp>
        <p:nvSpPr>
          <p:cNvPr id="4" name="textruta 3">
            <a:extLst>
              <a:ext uri="{FF2B5EF4-FFF2-40B4-BE49-F238E27FC236}">
                <a16:creationId xmlns:a16="http://schemas.microsoft.com/office/drawing/2014/main" id="{1865AD4D-8CEB-DF00-07CF-3C4969FBA1EA}"/>
              </a:ext>
            </a:extLst>
          </p:cNvPr>
          <p:cNvSpPr txBox="1"/>
          <p:nvPr/>
        </p:nvSpPr>
        <p:spPr>
          <a:xfrm>
            <a:off x="4771856" y="1276408"/>
            <a:ext cx="7213817" cy="4524315"/>
          </a:xfrm>
          <a:prstGeom prst="rect">
            <a:avLst/>
          </a:prstGeom>
          <a:noFill/>
        </p:spPr>
        <p:txBody>
          <a:bodyPr wrap="square">
            <a:spAutoFit/>
          </a:bodyPr>
          <a:lstStyle/>
          <a:p>
            <a:pPr marL="285750" indent="-285750">
              <a:buClr>
                <a:schemeClr val="accent1"/>
              </a:buClr>
              <a:buFont typeface="Arial" panose="020B0604020202020204" pitchFamily="34" charset="0"/>
              <a:buChar char="•"/>
            </a:pPr>
            <a:r>
              <a:rPr lang="sv-SE" dirty="0"/>
              <a:t>Patienter upplever att </a:t>
            </a:r>
            <a:r>
              <a:rPr lang="sv-SE" b="1" dirty="0">
                <a:solidFill>
                  <a:schemeClr val="accent1"/>
                </a:solidFill>
              </a:rPr>
              <a:t>vården brister </a:t>
            </a:r>
            <a:r>
              <a:rPr lang="sv-SE" dirty="0"/>
              <a:t>i följande avseenden:</a:t>
            </a:r>
          </a:p>
          <a:p>
            <a:pPr marL="742950" lvl="1" indent="-285750">
              <a:buClr>
                <a:schemeClr val="accent1"/>
              </a:buClr>
              <a:buFont typeface="Arial" panose="020B0604020202020204" pitchFamily="34" charset="0"/>
              <a:buChar char="•"/>
            </a:pPr>
            <a:r>
              <a:rPr lang="sv-SE" b="1" dirty="0">
                <a:solidFill>
                  <a:schemeClr val="accent1"/>
                </a:solidFill>
              </a:rPr>
              <a:t>helhetssyn</a:t>
            </a:r>
            <a:r>
              <a:rPr lang="sv-SE" dirty="0"/>
              <a:t> och </a:t>
            </a:r>
            <a:r>
              <a:rPr lang="sv-SE" b="1" dirty="0">
                <a:solidFill>
                  <a:schemeClr val="accent1"/>
                </a:solidFill>
              </a:rPr>
              <a:t>samordning</a:t>
            </a:r>
          </a:p>
          <a:p>
            <a:pPr marL="742950" lvl="1" indent="-285750">
              <a:buClr>
                <a:schemeClr val="accent1"/>
              </a:buClr>
              <a:buFont typeface="Arial" panose="020B0604020202020204" pitchFamily="34" charset="0"/>
              <a:buChar char="•"/>
            </a:pPr>
            <a:r>
              <a:rPr lang="sv-SE" b="1" dirty="0">
                <a:solidFill>
                  <a:schemeClr val="accent1"/>
                </a:solidFill>
              </a:rPr>
              <a:t>kunskap</a:t>
            </a:r>
            <a:r>
              <a:rPr lang="sv-SE" dirty="0"/>
              <a:t> om psoriasis och dess följdsjukdomar</a:t>
            </a:r>
          </a:p>
          <a:p>
            <a:pPr marL="742950" lvl="1" indent="-285750">
              <a:buClr>
                <a:schemeClr val="accent1"/>
              </a:buClr>
              <a:buFont typeface="Arial" panose="020B0604020202020204" pitchFamily="34" charset="0"/>
              <a:buChar char="•"/>
            </a:pPr>
            <a:r>
              <a:rPr lang="sv-SE" dirty="0"/>
              <a:t>förutsättningar för </a:t>
            </a:r>
            <a:r>
              <a:rPr lang="sv-SE" b="1" dirty="0">
                <a:solidFill>
                  <a:schemeClr val="accent1"/>
                </a:solidFill>
              </a:rPr>
              <a:t>delaktighet</a:t>
            </a:r>
            <a:r>
              <a:rPr lang="sv-SE" dirty="0"/>
              <a:t> och aktiv </a:t>
            </a:r>
            <a:r>
              <a:rPr lang="sv-SE" b="1" dirty="0">
                <a:solidFill>
                  <a:schemeClr val="accent1"/>
                </a:solidFill>
              </a:rPr>
              <a:t>medverkan</a:t>
            </a:r>
            <a:r>
              <a:rPr lang="sv-SE" dirty="0"/>
              <a:t> i sin vård </a:t>
            </a:r>
          </a:p>
          <a:p>
            <a:pPr marL="742950" lvl="1" indent="-285750">
              <a:buClr>
                <a:schemeClr val="accent1"/>
              </a:buClr>
              <a:buFont typeface="Arial" panose="020B0604020202020204" pitchFamily="34" charset="0"/>
              <a:buChar char="•"/>
            </a:pPr>
            <a:r>
              <a:rPr lang="sv-SE" b="1" dirty="0">
                <a:solidFill>
                  <a:schemeClr val="accent1"/>
                </a:solidFill>
              </a:rPr>
              <a:t>personcentrering</a:t>
            </a:r>
            <a:br>
              <a:rPr lang="sv-SE" dirty="0"/>
            </a:br>
            <a:endParaRPr lang="sv-SE" dirty="0"/>
          </a:p>
          <a:p>
            <a:pPr marL="285750" indent="-285750">
              <a:buClr>
                <a:schemeClr val="accent1"/>
              </a:buClr>
              <a:buFont typeface="Arial" panose="020B0604020202020204" pitchFamily="34" charset="0"/>
              <a:buChar char="•"/>
            </a:pPr>
            <a:r>
              <a:rPr lang="sv-SE" dirty="0"/>
              <a:t>Socialstyrelsens </a:t>
            </a:r>
            <a:r>
              <a:rPr lang="sv-SE" b="1" dirty="0">
                <a:solidFill>
                  <a:schemeClr val="accent1"/>
                </a:solidFill>
              </a:rPr>
              <a:t>nationella riktlinjer </a:t>
            </a:r>
            <a:r>
              <a:rPr lang="sv-SE" dirty="0"/>
              <a:t>för vård vid psoriasis är ett mycket bra verktyg för vården för att prioritera och planera, men </a:t>
            </a:r>
            <a:r>
              <a:rPr lang="sv-SE" b="1" dirty="0">
                <a:solidFill>
                  <a:schemeClr val="accent1"/>
                </a:solidFill>
              </a:rPr>
              <a:t>används i för låg omfattning som kunskapsstöd </a:t>
            </a:r>
            <a:r>
              <a:rPr lang="sv-SE" dirty="0"/>
              <a:t>– särskilt i primärvården (där majoriteten av </a:t>
            </a:r>
            <a:r>
              <a:rPr lang="sv-SE" dirty="0" err="1"/>
              <a:t>psoriasispatienterna</a:t>
            </a:r>
            <a:r>
              <a:rPr lang="sv-SE" dirty="0"/>
              <a:t> befinner sig)</a:t>
            </a:r>
            <a:br>
              <a:rPr lang="sv-SE" dirty="0"/>
            </a:br>
            <a:endParaRPr lang="sv-SE" dirty="0"/>
          </a:p>
          <a:p>
            <a:pPr marL="285750" indent="-285750">
              <a:buClr>
                <a:schemeClr val="accent1"/>
              </a:buClr>
              <a:buFont typeface="Arial" panose="020B0604020202020204" pitchFamily="34" charset="0"/>
              <a:buChar char="•"/>
            </a:pPr>
            <a:r>
              <a:rPr lang="sv-SE" dirty="0"/>
              <a:t>Psoriasisvården är fortfarande för </a:t>
            </a:r>
            <a:r>
              <a:rPr lang="sv-SE" b="1" dirty="0">
                <a:solidFill>
                  <a:schemeClr val="accent1"/>
                </a:solidFill>
              </a:rPr>
              <a:t>olik</a:t>
            </a:r>
            <a:r>
              <a:rPr lang="sv-SE" dirty="0"/>
              <a:t> och </a:t>
            </a:r>
            <a:r>
              <a:rPr lang="sv-SE" b="1" dirty="0">
                <a:solidFill>
                  <a:schemeClr val="accent1"/>
                </a:solidFill>
              </a:rPr>
              <a:t>ojämlik,</a:t>
            </a:r>
            <a:r>
              <a:rPr lang="sv-SE" dirty="0"/>
              <a:t> vårdförloppet kan skapa bättre förutsättningar för en </a:t>
            </a:r>
            <a:r>
              <a:rPr lang="sv-SE" b="1" dirty="0">
                <a:solidFill>
                  <a:schemeClr val="accent1"/>
                </a:solidFill>
              </a:rPr>
              <a:t>god vård </a:t>
            </a:r>
            <a:r>
              <a:rPr lang="sv-SE" dirty="0"/>
              <a:t>baserad på vetenskaplig evidens och bästa tillgängliga kunskap - i hela landet!</a:t>
            </a: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endParaRPr lang="sv-SE" dirty="0"/>
          </a:p>
        </p:txBody>
      </p:sp>
      <p:pic>
        <p:nvPicPr>
          <p:cNvPr id="6" name="Bildobjekt 5">
            <a:extLst>
              <a:ext uri="{FF2B5EF4-FFF2-40B4-BE49-F238E27FC236}">
                <a16:creationId xmlns:a16="http://schemas.microsoft.com/office/drawing/2014/main" id="{8B648E8F-1E68-FB28-B638-2A9FDBCB2AF6}"/>
              </a:ext>
            </a:extLst>
          </p:cNvPr>
          <p:cNvPicPr>
            <a:picLocks noChangeAspect="1"/>
          </p:cNvPicPr>
          <p:nvPr/>
        </p:nvPicPr>
        <p:blipFill>
          <a:blip r:embed="rId2"/>
          <a:stretch>
            <a:fillRect/>
          </a:stretch>
        </p:blipFill>
        <p:spPr>
          <a:xfrm>
            <a:off x="658813" y="1239598"/>
            <a:ext cx="3859102" cy="5419814"/>
          </a:xfrm>
          <a:prstGeom prst="rect">
            <a:avLst/>
          </a:prstGeom>
        </p:spPr>
      </p:pic>
    </p:spTree>
    <p:extLst>
      <p:ext uri="{BB962C8B-B14F-4D97-AF65-F5344CB8AC3E}">
        <p14:creationId xmlns:p14="http://schemas.microsoft.com/office/powerpoint/2010/main" val="11731936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769A2F-D895-8F7D-C8A8-46526C756C2B}"/>
              </a:ext>
            </a:extLst>
          </p:cNvPr>
          <p:cNvSpPr>
            <a:spLocks noGrp="1"/>
          </p:cNvSpPr>
          <p:nvPr>
            <p:ph type="title"/>
          </p:nvPr>
        </p:nvSpPr>
        <p:spPr>
          <a:xfrm>
            <a:off x="658814" y="333373"/>
            <a:ext cx="5437188" cy="827088"/>
          </a:xfrm>
        </p:spPr>
        <p:txBody>
          <a:bodyPr vert="horz" lIns="0" tIns="0" rIns="0" bIns="0" rtlCol="0" anchor="b" anchorCtr="0">
            <a:normAutofit/>
          </a:bodyPr>
          <a:lstStyle/>
          <a:p>
            <a:r>
              <a:rPr lang="sv-SE" b="1" kern="1200" spc="-100" baseline="0">
                <a:latin typeface="+mj-lt"/>
                <a:ea typeface="+mj-ea"/>
                <a:cs typeface="+mj-cs"/>
              </a:rPr>
              <a:t>Vårdförloppets mål</a:t>
            </a:r>
          </a:p>
        </p:txBody>
      </p:sp>
      <p:sp>
        <p:nvSpPr>
          <p:cNvPr id="8" name="textruta 7">
            <a:extLst>
              <a:ext uri="{FF2B5EF4-FFF2-40B4-BE49-F238E27FC236}">
                <a16:creationId xmlns:a16="http://schemas.microsoft.com/office/drawing/2014/main" id="{312EAE66-E294-B0B7-9779-B18C115DAD89}"/>
              </a:ext>
            </a:extLst>
          </p:cNvPr>
          <p:cNvSpPr txBox="1"/>
          <p:nvPr/>
        </p:nvSpPr>
        <p:spPr>
          <a:xfrm>
            <a:off x="658786" y="1381974"/>
            <a:ext cx="5437214" cy="4817812"/>
          </a:xfrm>
          <a:prstGeom prst="rect">
            <a:avLst/>
          </a:prstGeom>
        </p:spPr>
        <p:txBody>
          <a:bodyPr vert="horz" lIns="0" tIns="0" rIns="0" bIns="0" rtlCol="0">
            <a:normAutofit/>
          </a:bodyPr>
          <a:lstStyle/>
          <a:p>
            <a:pPr marL="228600" indent="-228600">
              <a:lnSpc>
                <a:spcPct val="90000"/>
              </a:lnSpc>
              <a:spcBef>
                <a:spcPts val="2400"/>
              </a:spcBef>
              <a:buClr>
                <a:schemeClr val="accent1"/>
              </a:buClr>
              <a:buSzPct val="130000"/>
              <a:buFont typeface="Arial" panose="020B0604020202020204" pitchFamily="34" charset="0"/>
              <a:buChar char="•"/>
            </a:pPr>
            <a:r>
              <a:rPr lang="sv-SE" sz="1700" dirty="0">
                <a:solidFill>
                  <a:schemeClr val="tx1">
                    <a:lumMod val="75000"/>
                    <a:lumOff val="25000"/>
                  </a:schemeClr>
                </a:solidFill>
              </a:rPr>
              <a:t>Att </a:t>
            </a:r>
            <a:r>
              <a:rPr lang="sv-SE" sz="1700" b="1" dirty="0">
                <a:solidFill>
                  <a:schemeClr val="accent1"/>
                </a:solidFill>
              </a:rPr>
              <a:t>b</a:t>
            </a:r>
            <a:r>
              <a:rPr lang="sv-SE" sz="1700" b="1" i="0" u="none" strike="noStrike" baseline="0" dirty="0">
                <a:solidFill>
                  <a:schemeClr val="accent1"/>
                </a:solidFill>
              </a:rPr>
              <a:t>ehandling</a:t>
            </a:r>
            <a:r>
              <a:rPr lang="sv-SE" sz="1700" b="0" i="0" u="none" strike="noStrike" baseline="0" dirty="0">
                <a:solidFill>
                  <a:schemeClr val="tx1">
                    <a:lumMod val="75000"/>
                    <a:lumOff val="25000"/>
                  </a:schemeClr>
                </a:solidFill>
              </a:rPr>
              <a:t> av patientens psoriasis är </a:t>
            </a:r>
            <a:r>
              <a:rPr lang="sv-SE" sz="1700" b="1" i="0" u="none" strike="noStrike" baseline="0" dirty="0">
                <a:solidFill>
                  <a:schemeClr val="accent1"/>
                </a:solidFill>
              </a:rPr>
              <a:t>anpassad</a:t>
            </a:r>
            <a:r>
              <a:rPr lang="sv-SE" sz="1700" b="0" i="0" u="none" strike="noStrike" baseline="0" dirty="0">
                <a:solidFill>
                  <a:schemeClr val="tx1">
                    <a:lumMod val="75000"/>
                    <a:lumOff val="25000"/>
                  </a:schemeClr>
                </a:solidFill>
              </a:rPr>
              <a:t> till sjukdomens svårighetsgrad och patientens behov. </a:t>
            </a:r>
            <a:br>
              <a:rPr lang="sv-SE" sz="1700" b="0" i="0" u="none" strike="noStrike" baseline="0" dirty="0">
                <a:solidFill>
                  <a:schemeClr val="tx1">
                    <a:lumMod val="75000"/>
                    <a:lumOff val="25000"/>
                  </a:schemeClr>
                </a:solidFill>
              </a:rPr>
            </a:br>
            <a:endParaRPr lang="sv-SE" sz="1700" b="0" i="0" u="none" strike="noStrike" baseline="0" dirty="0">
              <a:solidFill>
                <a:schemeClr val="tx1">
                  <a:lumMod val="75000"/>
                  <a:lumOff val="25000"/>
                </a:schemeClr>
              </a:solidFill>
            </a:endParaRPr>
          </a:p>
          <a:p>
            <a:pPr marL="228600" indent="-228600">
              <a:lnSpc>
                <a:spcPct val="90000"/>
              </a:lnSpc>
              <a:spcBef>
                <a:spcPts val="2400"/>
              </a:spcBef>
              <a:buClr>
                <a:schemeClr val="accent1"/>
              </a:buClr>
              <a:buSzPct val="130000"/>
              <a:buFont typeface="Arial" panose="020B0604020202020204" pitchFamily="34" charset="0"/>
              <a:buChar char="•"/>
            </a:pPr>
            <a:r>
              <a:rPr lang="sv-SE" sz="1700" b="1" i="0" u="none" strike="noStrike" baseline="0" dirty="0">
                <a:solidFill>
                  <a:schemeClr val="accent1"/>
                </a:solidFill>
              </a:rPr>
              <a:t>Ökad livskvalitet </a:t>
            </a:r>
            <a:r>
              <a:rPr lang="sv-SE" sz="1700" b="0" i="0" u="none" strike="noStrike" baseline="0" dirty="0">
                <a:solidFill>
                  <a:schemeClr val="tx1">
                    <a:lumMod val="75000"/>
                    <a:lumOff val="25000"/>
                  </a:schemeClr>
                </a:solidFill>
              </a:rPr>
              <a:t>och </a:t>
            </a:r>
            <a:r>
              <a:rPr lang="sv-SE" sz="1700" b="1" i="0" u="none" strike="noStrike" baseline="0" dirty="0">
                <a:solidFill>
                  <a:schemeClr val="accent1"/>
                </a:solidFill>
              </a:rPr>
              <a:t>hälsa</a:t>
            </a:r>
            <a:r>
              <a:rPr lang="sv-SE" sz="1700" b="0" i="0" u="none" strike="noStrike" baseline="0" dirty="0">
                <a:solidFill>
                  <a:schemeClr val="tx1">
                    <a:lumMod val="75000"/>
                    <a:lumOff val="25000"/>
                  </a:schemeClr>
                </a:solidFill>
              </a:rPr>
              <a:t> för patienter. </a:t>
            </a:r>
            <a:br>
              <a:rPr lang="sv-SE" sz="1700" b="0" i="0" u="none" strike="noStrike" baseline="0" dirty="0">
                <a:solidFill>
                  <a:schemeClr val="tx1">
                    <a:lumMod val="75000"/>
                    <a:lumOff val="25000"/>
                  </a:schemeClr>
                </a:solidFill>
              </a:rPr>
            </a:br>
            <a:endParaRPr lang="sv-SE" sz="1700" b="0" i="0" u="none" strike="noStrike" baseline="0" dirty="0">
              <a:solidFill>
                <a:schemeClr val="tx1">
                  <a:lumMod val="75000"/>
                  <a:lumOff val="25000"/>
                </a:schemeClr>
              </a:solidFill>
            </a:endParaRPr>
          </a:p>
          <a:p>
            <a:pPr marL="228600" indent="-228600">
              <a:lnSpc>
                <a:spcPct val="90000"/>
              </a:lnSpc>
              <a:spcBef>
                <a:spcPts val="2400"/>
              </a:spcBef>
              <a:buClr>
                <a:schemeClr val="accent1"/>
              </a:buClr>
              <a:buSzPct val="130000"/>
              <a:buFont typeface="Arial" panose="020B0604020202020204" pitchFamily="34" charset="0"/>
              <a:buChar char="•"/>
            </a:pPr>
            <a:r>
              <a:rPr lang="sv-SE" sz="1700" b="1" i="0" u="none" strike="noStrike" baseline="0" dirty="0">
                <a:solidFill>
                  <a:schemeClr val="accent1"/>
                </a:solidFill>
              </a:rPr>
              <a:t>Ökad</a:t>
            </a:r>
            <a:r>
              <a:rPr lang="sv-SE" sz="1700" b="0" i="0" u="none" strike="noStrike" baseline="0" dirty="0">
                <a:solidFill>
                  <a:schemeClr val="tx1">
                    <a:lumMod val="75000"/>
                    <a:lumOff val="25000"/>
                  </a:schemeClr>
                </a:solidFill>
              </a:rPr>
              <a:t> upplevd </a:t>
            </a:r>
            <a:r>
              <a:rPr lang="sv-SE" sz="1700" b="1" i="0" u="none" strike="noStrike" baseline="0" dirty="0">
                <a:solidFill>
                  <a:schemeClr val="accent1"/>
                </a:solidFill>
              </a:rPr>
              <a:t>trygghet</a:t>
            </a:r>
            <a:r>
              <a:rPr lang="sv-SE" sz="1700" b="0" i="0" u="none" strike="noStrike" baseline="0" dirty="0">
                <a:solidFill>
                  <a:schemeClr val="tx1">
                    <a:lumMod val="75000"/>
                    <a:lumOff val="25000"/>
                  </a:schemeClr>
                </a:solidFill>
              </a:rPr>
              <a:t> för patienten genom helhetssyn, god samordning och kontinuitet i vården. </a:t>
            </a:r>
            <a:br>
              <a:rPr lang="sv-SE" sz="1700" b="0" i="0" u="none" strike="noStrike" baseline="0" dirty="0">
                <a:solidFill>
                  <a:schemeClr val="tx1">
                    <a:lumMod val="75000"/>
                    <a:lumOff val="25000"/>
                  </a:schemeClr>
                </a:solidFill>
              </a:rPr>
            </a:br>
            <a:endParaRPr lang="sv-SE" sz="1700" b="0" i="0" u="none" strike="noStrike" baseline="0" dirty="0">
              <a:solidFill>
                <a:schemeClr val="tx1">
                  <a:lumMod val="75000"/>
                  <a:lumOff val="25000"/>
                </a:schemeClr>
              </a:solidFill>
            </a:endParaRPr>
          </a:p>
          <a:p>
            <a:pPr marL="228600" indent="-228600">
              <a:lnSpc>
                <a:spcPct val="90000"/>
              </a:lnSpc>
              <a:spcBef>
                <a:spcPts val="2400"/>
              </a:spcBef>
              <a:buClr>
                <a:schemeClr val="accent1"/>
              </a:buClr>
              <a:buSzPct val="130000"/>
              <a:buFont typeface="Arial" panose="020B0604020202020204" pitchFamily="34" charset="0"/>
              <a:buChar char="•"/>
            </a:pPr>
            <a:r>
              <a:rPr lang="sv-SE" sz="1700" b="1" i="0" u="none" strike="noStrike" baseline="0" dirty="0">
                <a:solidFill>
                  <a:schemeClr val="accent1"/>
                </a:solidFill>
              </a:rPr>
              <a:t>Ökad</a:t>
            </a:r>
            <a:r>
              <a:rPr lang="sv-SE" sz="1700" b="0" i="0" u="none" strike="noStrike" baseline="0" dirty="0">
                <a:solidFill>
                  <a:schemeClr val="tx1">
                    <a:lumMod val="75000"/>
                    <a:lumOff val="25000"/>
                  </a:schemeClr>
                </a:solidFill>
              </a:rPr>
              <a:t> upplevd </a:t>
            </a:r>
            <a:r>
              <a:rPr lang="sv-SE" sz="1700" b="1" i="0" u="none" strike="noStrike" baseline="0" dirty="0">
                <a:solidFill>
                  <a:schemeClr val="accent1"/>
                </a:solidFill>
              </a:rPr>
              <a:t>delaktighet</a:t>
            </a:r>
            <a:r>
              <a:rPr lang="sv-SE" sz="1700" b="0" i="0" u="none" strike="noStrike" baseline="0" dirty="0">
                <a:solidFill>
                  <a:schemeClr val="tx1">
                    <a:lumMod val="75000"/>
                    <a:lumOff val="25000"/>
                  </a:schemeClr>
                </a:solidFill>
              </a:rPr>
              <a:t> för patienter och eventuellt närstående i hela vårdkedjan. </a:t>
            </a:r>
            <a:br>
              <a:rPr lang="sv-SE" sz="1700" b="0" i="0" u="none" strike="noStrike" baseline="0" dirty="0">
                <a:solidFill>
                  <a:schemeClr val="tx1">
                    <a:lumMod val="75000"/>
                    <a:lumOff val="25000"/>
                  </a:schemeClr>
                </a:solidFill>
              </a:rPr>
            </a:br>
            <a:endParaRPr lang="sv-SE" sz="1700" b="0" i="0" u="none" strike="noStrike" baseline="0" dirty="0">
              <a:solidFill>
                <a:schemeClr val="tx1">
                  <a:lumMod val="75000"/>
                  <a:lumOff val="25000"/>
                </a:schemeClr>
              </a:solidFill>
            </a:endParaRPr>
          </a:p>
          <a:p>
            <a:pPr marL="228600" indent="-228600">
              <a:lnSpc>
                <a:spcPct val="90000"/>
              </a:lnSpc>
              <a:spcBef>
                <a:spcPts val="2400"/>
              </a:spcBef>
              <a:buClr>
                <a:schemeClr val="accent1"/>
              </a:buClr>
              <a:buSzPct val="130000"/>
              <a:buFont typeface="Arial" panose="020B0604020202020204" pitchFamily="34" charset="0"/>
              <a:buChar char="•"/>
            </a:pPr>
            <a:r>
              <a:rPr lang="sv-SE" sz="1700" b="1" i="0" u="none" strike="noStrike" baseline="0" dirty="0">
                <a:solidFill>
                  <a:schemeClr val="accent1"/>
                </a:solidFill>
              </a:rPr>
              <a:t>Ökad kunskap </a:t>
            </a:r>
            <a:r>
              <a:rPr lang="sv-SE" sz="1700" b="0" i="0" u="none" strike="noStrike" baseline="0" dirty="0">
                <a:solidFill>
                  <a:schemeClr val="tx1">
                    <a:lumMod val="75000"/>
                    <a:lumOff val="25000"/>
                  </a:schemeClr>
                </a:solidFill>
              </a:rPr>
              <a:t>hos vårdpersonal i hela vårdkedjan om vård vid psoriasis. </a:t>
            </a:r>
          </a:p>
        </p:txBody>
      </p:sp>
      <p:sp>
        <p:nvSpPr>
          <p:cNvPr id="5" name="Platshållare för bildnummer 4">
            <a:extLst>
              <a:ext uri="{FF2B5EF4-FFF2-40B4-BE49-F238E27FC236}">
                <a16:creationId xmlns:a16="http://schemas.microsoft.com/office/drawing/2014/main" id="{5AC85CB5-934F-8CCD-0B3A-E286D40ED3DC}"/>
              </a:ext>
            </a:extLst>
          </p:cNvPr>
          <p:cNvSpPr>
            <a:spLocks noGrp="1"/>
          </p:cNvSpPr>
          <p:nvPr>
            <p:ph type="sldNum" sz="quarter" idx="12"/>
          </p:nvPr>
        </p:nvSpPr>
        <p:spPr>
          <a:xfrm>
            <a:off x="5735424" y="6421299"/>
            <a:ext cx="432000" cy="144000"/>
          </a:xfrm>
        </p:spPr>
        <p:txBody>
          <a:bodyPr vert="horz" lIns="0" tIns="0" rIns="0" bIns="0" rtlCol="0" anchor="ctr">
            <a:normAutofit/>
          </a:bodyPr>
          <a:lstStyle/>
          <a:p>
            <a:pPr>
              <a:spcAft>
                <a:spcPts val="600"/>
              </a:spcAft>
            </a:pPr>
            <a:fld id="{E8645303-2AAE-45D1-913A-B06AE6474513}" type="slidenum">
              <a:rPr lang="sv-SE" smtClean="0"/>
              <a:pPr>
                <a:spcAft>
                  <a:spcPts val="600"/>
                </a:spcAft>
              </a:pPr>
              <a:t>34</a:t>
            </a:fld>
            <a:endParaRPr lang="sv-SE"/>
          </a:p>
        </p:txBody>
      </p:sp>
      <p:pic>
        <p:nvPicPr>
          <p:cNvPr id="10" name="Bild 9" descr="Racingflagga med hel fyllning">
            <a:extLst>
              <a:ext uri="{FF2B5EF4-FFF2-40B4-BE49-F238E27FC236}">
                <a16:creationId xmlns:a16="http://schemas.microsoft.com/office/drawing/2014/main" id="{895EFEEA-E86E-7262-383A-216BE06438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28714" y="1024343"/>
            <a:ext cx="5040314" cy="5040314"/>
          </a:xfrm>
          <a:prstGeom prst="rect">
            <a:avLst/>
          </a:prstGeom>
        </p:spPr>
      </p:pic>
    </p:spTree>
    <p:extLst>
      <p:ext uri="{BB962C8B-B14F-4D97-AF65-F5344CB8AC3E}">
        <p14:creationId xmlns:p14="http://schemas.microsoft.com/office/powerpoint/2010/main" val="10198124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65084BD-C268-CD74-E00F-0F69C0B0F5AF}"/>
              </a:ext>
            </a:extLst>
          </p:cNvPr>
          <p:cNvSpPr>
            <a:spLocks noGrp="1"/>
          </p:cNvSpPr>
          <p:nvPr>
            <p:ph type="title"/>
          </p:nvPr>
        </p:nvSpPr>
        <p:spPr/>
        <p:txBody>
          <a:bodyPr/>
          <a:lstStyle/>
          <a:p>
            <a:r>
              <a:rPr lang="sv-SE" dirty="0"/>
              <a:t>Vad innehåller vårdförloppet?</a:t>
            </a:r>
          </a:p>
        </p:txBody>
      </p:sp>
      <p:sp>
        <p:nvSpPr>
          <p:cNvPr id="5" name="Platshållare för bildnummer 4">
            <a:extLst>
              <a:ext uri="{FF2B5EF4-FFF2-40B4-BE49-F238E27FC236}">
                <a16:creationId xmlns:a16="http://schemas.microsoft.com/office/drawing/2014/main" id="{99EADD0A-A849-CAE3-7937-16D5D3364B3A}"/>
              </a:ext>
            </a:extLst>
          </p:cNvPr>
          <p:cNvSpPr>
            <a:spLocks noGrp="1"/>
          </p:cNvSpPr>
          <p:nvPr>
            <p:ph type="sldNum" sz="quarter" idx="12"/>
          </p:nvPr>
        </p:nvSpPr>
        <p:spPr/>
        <p:txBody>
          <a:bodyPr/>
          <a:lstStyle/>
          <a:p>
            <a:fld id="{E8645303-2AAE-45D1-913A-B06AE6474513}" type="slidenum">
              <a:rPr lang="sv-SE" smtClean="0"/>
              <a:t>35</a:t>
            </a:fld>
            <a:endParaRPr lang="sv-SE" dirty="0"/>
          </a:p>
        </p:txBody>
      </p:sp>
      <p:sp>
        <p:nvSpPr>
          <p:cNvPr id="6" name="textruta 5">
            <a:extLst>
              <a:ext uri="{FF2B5EF4-FFF2-40B4-BE49-F238E27FC236}">
                <a16:creationId xmlns:a16="http://schemas.microsoft.com/office/drawing/2014/main" id="{269E5E0C-5DC2-CF27-8F42-A898B71AF15E}"/>
              </a:ext>
            </a:extLst>
          </p:cNvPr>
          <p:cNvSpPr txBox="1"/>
          <p:nvPr/>
        </p:nvSpPr>
        <p:spPr>
          <a:xfrm>
            <a:off x="658813" y="1462841"/>
            <a:ext cx="9670985" cy="923330"/>
          </a:xfrm>
          <a:prstGeom prst="rect">
            <a:avLst/>
          </a:prstGeom>
          <a:noFill/>
        </p:spPr>
        <p:txBody>
          <a:bodyPr wrap="square" rtlCol="0">
            <a:spAutoFit/>
          </a:bodyPr>
          <a:lstStyle/>
          <a:p>
            <a:pPr>
              <a:defRPr/>
            </a:pPr>
            <a:r>
              <a:rPr lang="sv-SE" sz="1800" b="0" i="0" u="none" strike="noStrike" baseline="0" dirty="0">
                <a:solidFill>
                  <a:srgbClr val="000000"/>
                </a:solidFill>
                <a:latin typeface="Calibri" panose="020F0502020204030204" pitchFamily="34" charset="0"/>
              </a:rPr>
              <a:t>Vårdförloppet inleds vid misstanke om psoriasis och avslutas om misstanken avskrivs eller om patienten inte längre är i behov av vidare behandling och uppföljning. Barn under 18 år med psoriasis eller misstänkt psoriasis remitteras direkt till hudläkare men följer därefter samma flöde som vuxen. </a:t>
            </a:r>
            <a:endParaRPr lang="sv-SE" i="1" dirty="0">
              <a:solidFill>
                <a:srgbClr val="377D7A"/>
              </a:solidFill>
              <a:latin typeface="Calibri" panose="020F0502020204030204"/>
            </a:endParaRPr>
          </a:p>
        </p:txBody>
      </p:sp>
      <p:sp>
        <p:nvSpPr>
          <p:cNvPr id="7" name="textruta 6">
            <a:extLst>
              <a:ext uri="{FF2B5EF4-FFF2-40B4-BE49-F238E27FC236}">
                <a16:creationId xmlns:a16="http://schemas.microsoft.com/office/drawing/2014/main" id="{F9DD8F2C-6A8F-A7A6-9993-A1D56AAA6B8A}"/>
              </a:ext>
            </a:extLst>
          </p:cNvPr>
          <p:cNvSpPr txBox="1"/>
          <p:nvPr/>
        </p:nvSpPr>
        <p:spPr>
          <a:xfrm>
            <a:off x="658812" y="2735758"/>
            <a:ext cx="11015615" cy="3377375"/>
          </a:xfrm>
          <a:prstGeom prst="rect">
            <a:avLst/>
          </a:prstGeom>
          <a:noFill/>
        </p:spPr>
        <p:txBody>
          <a:bodyPr wrap="square" rtlCol="0">
            <a:noAutofit/>
          </a:bodyPr>
          <a:lstStyle/>
          <a:p>
            <a:r>
              <a:rPr lang="sv-SE" b="1" u="sng" dirty="0">
                <a:solidFill>
                  <a:schemeClr val="accent1"/>
                </a:solidFill>
                <a:latin typeface="Calibri" panose="020F0502020204030204"/>
                <a:ea typeface="Calibri" panose="020F0502020204030204" pitchFamily="34" charset="0"/>
                <a:cs typeface="Arial" panose="020B0604020202020204" pitchFamily="34" charset="0"/>
              </a:rPr>
              <a:t>Huvudsakliga åtgärder:</a:t>
            </a:r>
          </a:p>
          <a:p>
            <a:pPr marL="342900" marR="0" lvl="0" indent="-342900" defTabSz="914400" rtl="0" eaLnBrk="1" fontAlgn="auto" latinLnBrk="0" hangingPunct="1">
              <a:spcBef>
                <a:spcPts val="1200"/>
              </a:spcBef>
              <a:buClrTx/>
              <a:buSzTx/>
              <a:buFont typeface="Arial" panose="020B0604020202020204" pitchFamily="34" charset="0"/>
              <a:buChar char="•"/>
              <a:tabLst/>
              <a:defRPr/>
            </a:pPr>
            <a:r>
              <a:rPr lang="sv-SE" dirty="0">
                <a:solidFill>
                  <a:srgbClr val="000000"/>
                </a:solidFill>
                <a:latin typeface="Calibri" panose="020F0502020204030204"/>
                <a:ea typeface="Calibri" panose="020F0502020204030204" pitchFamily="34" charset="0"/>
                <a:cs typeface="Arial" panose="020B0604020202020204" pitchFamily="34" charset="0"/>
              </a:rPr>
              <a:t>Efter att patienten fått diagnos psoriasis ges information och stöd till patienten om sjukdomen, samsjuklighet och levnadsvanor.</a:t>
            </a:r>
          </a:p>
          <a:p>
            <a:pPr marL="342900" marR="0" lvl="0" indent="-342900" defTabSz="914400" rtl="0" eaLnBrk="1" fontAlgn="auto" latinLnBrk="0" hangingPunct="1">
              <a:spcBef>
                <a:spcPts val="1200"/>
              </a:spcBef>
              <a:buClrTx/>
              <a:buSzTx/>
              <a:buFont typeface="Arial" panose="020B0604020202020204" pitchFamily="34" charset="0"/>
              <a:buChar char="•"/>
              <a:tabLst/>
              <a:defRPr/>
            </a:pPr>
            <a:r>
              <a:rPr lang="sv-SE" dirty="0">
                <a:solidFill>
                  <a:srgbClr val="000000"/>
                </a:solidFill>
                <a:latin typeface="Calibri" panose="020F0502020204030204"/>
                <a:ea typeface="Calibri" panose="020F0502020204030204" pitchFamily="34" charset="0"/>
                <a:cs typeface="Arial" panose="020B0604020202020204" pitchFamily="34" charset="0"/>
              </a:rPr>
              <a:t>Vid samtidig led- eller ryggvärk görs en initial utredning. Vid misstanke om psoriasisartrit remitteras patienten vidare till reumatologisk specialiserad vård. </a:t>
            </a:r>
          </a:p>
          <a:p>
            <a:pPr marL="342900" marR="0" lvl="0" indent="-342900" defTabSz="914400" rtl="0" eaLnBrk="1" fontAlgn="auto" latinLnBrk="0" hangingPunct="1">
              <a:spcBef>
                <a:spcPts val="1200"/>
              </a:spcBef>
              <a:buClrTx/>
              <a:buSzTx/>
              <a:buFont typeface="Arial" panose="020B0604020202020204" pitchFamily="34" charset="0"/>
              <a:buChar char="•"/>
              <a:tabLst/>
              <a:defRPr/>
            </a:pPr>
            <a:r>
              <a:rPr lang="sv-SE" dirty="0">
                <a:solidFill>
                  <a:srgbClr val="000000"/>
                </a:solidFill>
                <a:latin typeface="Calibri" panose="020F0502020204030204"/>
                <a:ea typeface="Calibri" panose="020F0502020204030204" pitchFamily="34" charset="0"/>
                <a:cs typeface="Arial" panose="020B0604020202020204" pitchFamily="34" charset="0"/>
              </a:rPr>
              <a:t>Bedömning av svårighetsgraden ligger till grund för val av behandling. </a:t>
            </a:r>
          </a:p>
          <a:p>
            <a:pPr marL="342900" marR="0" lvl="0" indent="-342900" defTabSz="914400" rtl="0" eaLnBrk="1" fontAlgn="auto" latinLnBrk="0" hangingPunct="1">
              <a:spcBef>
                <a:spcPts val="1200"/>
              </a:spcBef>
              <a:buClrTx/>
              <a:buSzTx/>
              <a:buFont typeface="Arial" panose="020B0604020202020204" pitchFamily="34" charset="0"/>
              <a:buChar char="•"/>
              <a:tabLst/>
              <a:defRPr/>
            </a:pPr>
            <a:r>
              <a:rPr lang="sv-SE" dirty="0">
                <a:solidFill>
                  <a:srgbClr val="000000"/>
                </a:solidFill>
                <a:latin typeface="Calibri" panose="020F0502020204030204"/>
                <a:ea typeface="Calibri" panose="020F0502020204030204" pitchFamily="34" charset="0"/>
                <a:cs typeface="Arial" panose="020B0604020202020204" pitchFamily="34" charset="0"/>
              </a:rPr>
              <a:t>Vid behov av behandling som inte kan ges i primärvården remitteras vidare till dermatologisk specialiserad vård.  </a:t>
            </a:r>
          </a:p>
          <a:p>
            <a:pPr marL="342900" marR="0" lvl="0" indent="-342900" defTabSz="914400" rtl="0" eaLnBrk="1" fontAlgn="auto" latinLnBrk="0" hangingPunct="1">
              <a:spcBef>
                <a:spcPts val="1200"/>
              </a:spcBef>
              <a:buClrTx/>
              <a:buSzTx/>
              <a:buFont typeface="Arial" panose="020B0604020202020204" pitchFamily="34" charset="0"/>
              <a:buChar char="•"/>
              <a:tabLst/>
              <a:defRPr/>
            </a:pPr>
            <a:r>
              <a:rPr lang="sv-SE" dirty="0">
                <a:solidFill>
                  <a:srgbClr val="000000"/>
                </a:solidFill>
                <a:latin typeface="Calibri" panose="020F0502020204030204"/>
                <a:ea typeface="Calibri" panose="020F0502020204030204" pitchFamily="34" charset="0"/>
                <a:cs typeface="Arial" panose="020B0604020202020204" pitchFamily="34" charset="0"/>
              </a:rPr>
              <a:t>Inregistrering och rapportering av de patienter som får systemisk behandling sker till det nationella kvalitetsregistret </a:t>
            </a:r>
            <a:r>
              <a:rPr lang="sv-SE" dirty="0" err="1">
                <a:solidFill>
                  <a:srgbClr val="000000"/>
                </a:solidFill>
                <a:latin typeface="Calibri" panose="020F0502020204030204"/>
                <a:ea typeface="Calibri" panose="020F0502020204030204" pitchFamily="34" charset="0"/>
                <a:cs typeface="Arial" panose="020B0604020202020204" pitchFamily="34" charset="0"/>
              </a:rPr>
              <a:t>PsoReg</a:t>
            </a:r>
            <a:r>
              <a:rPr lang="sv-SE" dirty="0">
                <a:solidFill>
                  <a:srgbClr val="000000"/>
                </a:solidFill>
                <a:latin typeface="Calibri" panose="020F0502020204030204"/>
                <a:ea typeface="Calibri" panose="020F0502020204030204" pitchFamily="34" charset="0"/>
                <a:cs typeface="Arial" panose="020B0604020202020204" pitchFamily="34" charset="0"/>
              </a:rPr>
              <a:t>. </a:t>
            </a:r>
          </a:p>
        </p:txBody>
      </p:sp>
      <p:sp>
        <p:nvSpPr>
          <p:cNvPr id="3" name="textruta 2">
            <a:extLst>
              <a:ext uri="{FF2B5EF4-FFF2-40B4-BE49-F238E27FC236}">
                <a16:creationId xmlns:a16="http://schemas.microsoft.com/office/drawing/2014/main" id="{6D13E593-8A4E-B6ED-C289-F36543983A0D}"/>
              </a:ext>
            </a:extLst>
          </p:cNvPr>
          <p:cNvSpPr txBox="1"/>
          <p:nvPr/>
        </p:nvSpPr>
        <p:spPr>
          <a:xfrm>
            <a:off x="658812" y="6216848"/>
            <a:ext cx="1575582" cy="307777"/>
          </a:xfrm>
          <a:prstGeom prst="rect">
            <a:avLst/>
          </a:prstGeom>
          <a:noFill/>
        </p:spPr>
        <p:txBody>
          <a:bodyPr wrap="square" rtlCol="0">
            <a:spAutoFit/>
          </a:bodyPr>
          <a:lstStyle/>
          <a:p>
            <a:r>
              <a:rPr lang="sv-SE" sz="1400" i="1" dirty="0"/>
              <a:t>Källa: SKR</a:t>
            </a:r>
          </a:p>
        </p:txBody>
      </p:sp>
    </p:spTree>
    <p:extLst>
      <p:ext uri="{BB962C8B-B14F-4D97-AF65-F5344CB8AC3E}">
        <p14:creationId xmlns:p14="http://schemas.microsoft.com/office/powerpoint/2010/main" val="41548966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A21F73-5E68-4FD6-BC30-C70395DF1BF3}"/>
              </a:ext>
            </a:extLst>
          </p:cNvPr>
          <p:cNvSpPr>
            <a:spLocks noGrp="1"/>
          </p:cNvSpPr>
          <p:nvPr>
            <p:ph type="title"/>
          </p:nvPr>
        </p:nvSpPr>
        <p:spPr>
          <a:xfrm>
            <a:off x="658812" y="158631"/>
            <a:ext cx="11015616" cy="827088"/>
          </a:xfrm>
        </p:spPr>
        <p:txBody>
          <a:bodyPr/>
          <a:lstStyle/>
          <a:p>
            <a:r>
              <a:rPr lang="sv-SE" dirty="0"/>
              <a:t>Vad gör Psoriasisförbundet?</a:t>
            </a:r>
          </a:p>
        </p:txBody>
      </p:sp>
      <p:sp>
        <p:nvSpPr>
          <p:cNvPr id="5" name="Platshållare för bildnummer 4">
            <a:extLst>
              <a:ext uri="{FF2B5EF4-FFF2-40B4-BE49-F238E27FC236}">
                <a16:creationId xmlns:a16="http://schemas.microsoft.com/office/drawing/2014/main" id="{24427145-48CB-48C0-AD07-337C4F3363C3}"/>
              </a:ext>
            </a:extLst>
          </p:cNvPr>
          <p:cNvSpPr>
            <a:spLocks noGrp="1"/>
          </p:cNvSpPr>
          <p:nvPr>
            <p:ph type="sldNum" sz="quarter" idx="12"/>
          </p:nvPr>
        </p:nvSpPr>
        <p:spPr/>
        <p:txBody>
          <a:bodyPr/>
          <a:lstStyle/>
          <a:p>
            <a:fld id="{E8645303-2AAE-45D1-913A-B06AE6474513}" type="slidenum">
              <a:rPr lang="sv-SE" smtClean="0"/>
              <a:t>36</a:t>
            </a:fld>
            <a:endParaRPr lang="sv-SE" dirty="0"/>
          </a:p>
        </p:txBody>
      </p:sp>
      <p:sp>
        <p:nvSpPr>
          <p:cNvPr id="6" name="Rektangel 5">
            <a:extLst>
              <a:ext uri="{FF2B5EF4-FFF2-40B4-BE49-F238E27FC236}">
                <a16:creationId xmlns:a16="http://schemas.microsoft.com/office/drawing/2014/main" id="{874918CE-B5F6-4ACB-9853-E8A17564CC36}"/>
              </a:ext>
            </a:extLst>
          </p:cNvPr>
          <p:cNvSpPr/>
          <p:nvPr/>
        </p:nvSpPr>
        <p:spPr>
          <a:xfrm>
            <a:off x="608794" y="1344057"/>
            <a:ext cx="11115653" cy="5355312"/>
          </a:xfrm>
          <a:prstGeom prst="rect">
            <a:avLst/>
          </a:prstGeom>
        </p:spPr>
        <p:txBody>
          <a:bodyPr wrap="square">
            <a:spAutoFit/>
          </a:bodyPr>
          <a:lstStyle/>
          <a:p>
            <a:r>
              <a:rPr lang="sv-SE" b="1" dirty="0">
                <a:solidFill>
                  <a:schemeClr val="accent1"/>
                </a:solidFill>
                <a:latin typeface="+mj-lt"/>
              </a:rPr>
              <a:t>Vi lämnar yttranden och synpunkter över statliga utredningar och riktlinjer </a:t>
            </a:r>
          </a:p>
          <a:p>
            <a:r>
              <a:rPr lang="sv-SE" dirty="0">
                <a:solidFill>
                  <a:srgbClr val="000000"/>
                </a:solidFill>
                <a:latin typeface="+mj-lt"/>
              </a:rPr>
              <a:t>Psoriasisförbundet yttrar sig vid behov över statliga utredningar eller riktlinjer som går ut på remiss. Detta är en viktig uppgift för förbundet då vi därigenom får möjligheten att belysa viktiga samhällsfrågor ur de psoriasissjukas perspektiv. </a:t>
            </a:r>
          </a:p>
          <a:p>
            <a:endParaRPr lang="sv-SE" dirty="0">
              <a:solidFill>
                <a:srgbClr val="000000"/>
              </a:solidFill>
              <a:latin typeface="+mj-lt"/>
            </a:endParaRPr>
          </a:p>
          <a:p>
            <a:r>
              <a:rPr lang="sv-SE" b="1" dirty="0">
                <a:solidFill>
                  <a:schemeClr val="accent1"/>
                </a:solidFill>
                <a:latin typeface="+mj-lt"/>
              </a:rPr>
              <a:t>Vi skapar opinion </a:t>
            </a:r>
          </a:p>
          <a:p>
            <a:r>
              <a:rPr lang="sv-SE" dirty="0">
                <a:solidFill>
                  <a:srgbClr val="000000"/>
                </a:solidFill>
                <a:latin typeface="+mj-lt"/>
              </a:rPr>
              <a:t>Genom debattartiklar, föreläsningar, seminarier och rundabordssamtal arbetar vi för att beslutsfattare ska få en ökad kunskap om och förståelse för hur det är att leva med psoriasis och psoriasisartrit, och hur resurserna bäst kan fördelas för att tillgodose en god vård för alla, oavsett var i landet man bor. </a:t>
            </a:r>
          </a:p>
          <a:p>
            <a:endParaRPr lang="sv-SE" dirty="0">
              <a:solidFill>
                <a:srgbClr val="000000"/>
              </a:solidFill>
              <a:latin typeface="+mj-lt"/>
            </a:endParaRPr>
          </a:p>
          <a:p>
            <a:r>
              <a:rPr lang="sv-SE" b="1" dirty="0">
                <a:solidFill>
                  <a:schemeClr val="accent1"/>
                </a:solidFill>
                <a:latin typeface="+mj-lt"/>
              </a:rPr>
              <a:t>Vi bidrar med vår expertis </a:t>
            </a:r>
          </a:p>
          <a:p>
            <a:r>
              <a:rPr lang="sv-SE" dirty="0">
                <a:solidFill>
                  <a:srgbClr val="000000"/>
                </a:solidFill>
                <a:latin typeface="+mj-lt"/>
              </a:rPr>
              <a:t>Psoriasisförbundet bidrar med expertis när viktiga styrdokument eller underlag produceras, exempelvis vid framtagande eller revidering av nationella riktlinjer eller behandlingsrekommendationer. </a:t>
            </a:r>
          </a:p>
          <a:p>
            <a:endParaRPr lang="sv-SE" dirty="0">
              <a:solidFill>
                <a:srgbClr val="000000"/>
              </a:solidFill>
              <a:latin typeface="+mj-lt"/>
            </a:endParaRPr>
          </a:p>
          <a:p>
            <a:r>
              <a:rPr lang="sv-SE" b="1" dirty="0">
                <a:solidFill>
                  <a:schemeClr val="accent1"/>
                </a:solidFill>
                <a:latin typeface="+mj-lt"/>
              </a:rPr>
              <a:t>Vi satsar på forskningen </a:t>
            </a:r>
          </a:p>
          <a:p>
            <a:r>
              <a:rPr lang="sv-SE" dirty="0">
                <a:solidFill>
                  <a:srgbClr val="000000"/>
                </a:solidFill>
                <a:latin typeface="+mj-lt"/>
              </a:rPr>
              <a:t>Genom de två fonder som Psoriasisförbundet samlar in medel till och förvaltar så bidrar vi varje år med miljonbelopp till forskning om psoriasis och psoriasisartrit. Vi upplyser löpande om de forskningsprojekt som pågår via våra kommunikationskanaler och har ett gott utbyte med de forskare och experter som är aktiva inom området. </a:t>
            </a:r>
            <a:endParaRPr lang="sv-SE" dirty="0">
              <a:latin typeface="+mj-lt"/>
            </a:endParaRPr>
          </a:p>
        </p:txBody>
      </p:sp>
    </p:spTree>
    <p:extLst>
      <p:ext uri="{BB962C8B-B14F-4D97-AF65-F5344CB8AC3E}">
        <p14:creationId xmlns:p14="http://schemas.microsoft.com/office/powerpoint/2010/main" val="31049517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D5AA7E63-6558-2A16-187E-9CF866AA5F4B}"/>
              </a:ext>
            </a:extLst>
          </p:cNvPr>
          <p:cNvPicPr>
            <a:picLocks noChangeAspect="1"/>
          </p:cNvPicPr>
          <p:nvPr/>
        </p:nvPicPr>
        <p:blipFill>
          <a:blip r:embed="rId2"/>
          <a:stretch>
            <a:fillRect/>
          </a:stretch>
        </p:blipFill>
        <p:spPr>
          <a:xfrm rot="808171">
            <a:off x="4515293" y="2541437"/>
            <a:ext cx="2234520" cy="3243428"/>
          </a:xfrm>
          <a:prstGeom prst="rect">
            <a:avLst/>
          </a:prstGeom>
          <a:ln>
            <a:solidFill>
              <a:schemeClr val="bg1">
                <a:lumMod val="50000"/>
              </a:schemeClr>
            </a:solidFill>
          </a:ln>
          <a:effectLst>
            <a:outerShdw blurRad="50800" dist="38100" dir="5400000" algn="t" rotWithShape="0">
              <a:prstClr val="black">
                <a:alpha val="40000"/>
              </a:prstClr>
            </a:outerShdw>
          </a:effectLst>
        </p:spPr>
      </p:pic>
      <p:sp>
        <p:nvSpPr>
          <p:cNvPr id="2" name="Rubrik 1">
            <a:extLst>
              <a:ext uri="{FF2B5EF4-FFF2-40B4-BE49-F238E27FC236}">
                <a16:creationId xmlns:a16="http://schemas.microsoft.com/office/drawing/2014/main" id="{FA51CA8A-336E-292A-36B3-3EE11CCDE371}"/>
              </a:ext>
            </a:extLst>
          </p:cNvPr>
          <p:cNvSpPr>
            <a:spLocks noGrp="1"/>
          </p:cNvSpPr>
          <p:nvPr>
            <p:ph type="title"/>
          </p:nvPr>
        </p:nvSpPr>
        <p:spPr>
          <a:xfrm>
            <a:off x="659616" y="166506"/>
            <a:ext cx="11015616" cy="827088"/>
          </a:xfrm>
        </p:spPr>
        <p:txBody>
          <a:bodyPr/>
          <a:lstStyle/>
          <a:p>
            <a:r>
              <a:rPr lang="sv-SE" dirty="0"/>
              <a:t>Förbundets vårdpolitiska program</a:t>
            </a:r>
          </a:p>
        </p:txBody>
      </p:sp>
      <p:sp>
        <p:nvSpPr>
          <p:cNvPr id="5" name="Platshållare för bildnummer 4">
            <a:extLst>
              <a:ext uri="{FF2B5EF4-FFF2-40B4-BE49-F238E27FC236}">
                <a16:creationId xmlns:a16="http://schemas.microsoft.com/office/drawing/2014/main" id="{1DC5DDBC-DCF0-A705-C685-52CA9E03C426}"/>
              </a:ext>
            </a:extLst>
          </p:cNvPr>
          <p:cNvSpPr>
            <a:spLocks noGrp="1"/>
          </p:cNvSpPr>
          <p:nvPr>
            <p:ph type="sldNum" sz="quarter" idx="12"/>
          </p:nvPr>
        </p:nvSpPr>
        <p:spPr/>
        <p:txBody>
          <a:bodyPr/>
          <a:lstStyle/>
          <a:p>
            <a:fld id="{E8645303-2AAE-45D1-913A-B06AE6474513}" type="slidenum">
              <a:rPr lang="sv-SE" smtClean="0"/>
              <a:t>37</a:t>
            </a:fld>
            <a:endParaRPr lang="sv-SE" dirty="0"/>
          </a:p>
        </p:txBody>
      </p:sp>
      <p:pic>
        <p:nvPicPr>
          <p:cNvPr id="6" name="Bildobjekt 5">
            <a:extLst>
              <a:ext uri="{FF2B5EF4-FFF2-40B4-BE49-F238E27FC236}">
                <a16:creationId xmlns:a16="http://schemas.microsoft.com/office/drawing/2014/main" id="{4DEC81F0-5D46-B1FB-C763-D04536C1413D}"/>
              </a:ext>
            </a:extLst>
          </p:cNvPr>
          <p:cNvPicPr>
            <a:picLocks noChangeAspect="1"/>
          </p:cNvPicPr>
          <p:nvPr/>
        </p:nvPicPr>
        <p:blipFill>
          <a:blip r:embed="rId3"/>
          <a:stretch>
            <a:fillRect/>
          </a:stretch>
        </p:blipFill>
        <p:spPr>
          <a:xfrm rot="21028588">
            <a:off x="1042101" y="1726194"/>
            <a:ext cx="3241524" cy="4602663"/>
          </a:xfrm>
          <a:prstGeom prst="rect">
            <a:avLst/>
          </a:prstGeom>
          <a:ln>
            <a:solidFill>
              <a:schemeClr val="bg1">
                <a:lumMod val="50000"/>
              </a:schemeClr>
            </a:solidFill>
          </a:ln>
          <a:effectLst>
            <a:outerShdw blurRad="50800" dist="38100" dir="5400000" algn="t" rotWithShape="0">
              <a:prstClr val="black">
                <a:alpha val="40000"/>
              </a:prstClr>
            </a:outerShdw>
          </a:effectLst>
        </p:spPr>
      </p:pic>
      <p:sp>
        <p:nvSpPr>
          <p:cNvPr id="9" name="textruta 8">
            <a:extLst>
              <a:ext uri="{FF2B5EF4-FFF2-40B4-BE49-F238E27FC236}">
                <a16:creationId xmlns:a16="http://schemas.microsoft.com/office/drawing/2014/main" id="{F249B3CB-6AF3-85E1-60A3-5B61043518AF}"/>
              </a:ext>
            </a:extLst>
          </p:cNvPr>
          <p:cNvSpPr txBox="1"/>
          <p:nvPr/>
        </p:nvSpPr>
        <p:spPr>
          <a:xfrm>
            <a:off x="7384648" y="1585732"/>
            <a:ext cx="3796496" cy="4093428"/>
          </a:xfrm>
          <a:prstGeom prst="rect">
            <a:avLst/>
          </a:prstGeom>
          <a:noFill/>
        </p:spPr>
        <p:txBody>
          <a:bodyPr wrap="square">
            <a:spAutoFit/>
          </a:bodyPr>
          <a:lstStyle/>
          <a:p>
            <a:r>
              <a:rPr lang="sv-SE" sz="2800" b="1" i="0" dirty="0">
                <a:solidFill>
                  <a:schemeClr val="accent1"/>
                </a:solidFill>
                <a:effectLst/>
                <a:cs typeface="Calibri" panose="020F0502020204030204" pitchFamily="34" charset="0"/>
              </a:rPr>
              <a:t>Huvudbudskap</a:t>
            </a:r>
          </a:p>
          <a:p>
            <a:endParaRPr lang="sv-SE" sz="2800" dirty="0">
              <a:cs typeface="Calibri" panose="020F0502020204030204" pitchFamily="34" charset="0"/>
            </a:endParaRPr>
          </a:p>
          <a:p>
            <a:r>
              <a:rPr lang="sv-SE" sz="2000" dirty="0">
                <a:cs typeface="Calibri" panose="020F0502020204030204" pitchFamily="34" charset="0"/>
              </a:rPr>
              <a:t>Förbundet anser att psoriasisvården i Sverige vore </a:t>
            </a:r>
            <a:r>
              <a:rPr lang="sv-SE" sz="2000" b="1" dirty="0">
                <a:solidFill>
                  <a:schemeClr val="accent1"/>
                </a:solidFill>
                <a:cs typeface="Calibri" panose="020F0502020204030204" pitchFamily="34" charset="0"/>
              </a:rPr>
              <a:t>god och jämlik </a:t>
            </a:r>
            <a:r>
              <a:rPr lang="sv-SE" sz="2000" dirty="0">
                <a:cs typeface="Calibri" panose="020F0502020204030204" pitchFamily="34" charset="0"/>
              </a:rPr>
              <a:t>om:</a:t>
            </a:r>
            <a:endParaRPr lang="sv-SE" sz="2000" i="0" dirty="0">
              <a:effectLst/>
              <a:cs typeface="Calibri" panose="020F0502020204030204" pitchFamily="34" charset="0"/>
            </a:endParaRPr>
          </a:p>
          <a:p>
            <a:endParaRPr lang="sv-SE" sz="1800" i="0" dirty="0">
              <a:effectLst/>
              <a:cs typeface="Calibri" panose="020F0502020204030204" pitchFamily="34" charset="0"/>
            </a:endParaRPr>
          </a:p>
          <a:p>
            <a:pPr marL="285750" indent="-285750">
              <a:buFont typeface="Arial" panose="020B0604020202020204" pitchFamily="34" charset="0"/>
              <a:buChar char="•"/>
            </a:pPr>
            <a:r>
              <a:rPr lang="sv-SE" sz="1800" dirty="0">
                <a:cs typeface="Calibri" panose="020F0502020204030204" pitchFamily="34" charset="0"/>
              </a:rPr>
              <a:t>De nationella riktlinjerna efterlevdes.</a:t>
            </a:r>
          </a:p>
          <a:p>
            <a:endParaRPr lang="sv-SE" sz="1800" dirty="0">
              <a:cs typeface="Calibri" panose="020F0502020204030204" pitchFamily="34" charset="0"/>
            </a:endParaRPr>
          </a:p>
          <a:p>
            <a:pPr marL="285750" indent="-285750">
              <a:buFont typeface="Arial" panose="020B0604020202020204" pitchFamily="34" charset="0"/>
              <a:buChar char="•"/>
            </a:pPr>
            <a:r>
              <a:rPr lang="sv-SE" sz="1800" dirty="0">
                <a:cs typeface="Calibri" panose="020F0502020204030204" pitchFamily="34" charset="0"/>
              </a:rPr>
              <a:t>Läkemedelsverkets behandlings-rekommendationer för psoriasis och psoriasisartrit följdes.</a:t>
            </a:r>
            <a:endParaRPr lang="sv-SE" sz="1800" i="0" dirty="0">
              <a:effectLst/>
              <a:cs typeface="Calibri" panose="020F0502020204030204" pitchFamily="34" charset="0"/>
            </a:endParaRPr>
          </a:p>
        </p:txBody>
      </p:sp>
    </p:spTree>
    <p:extLst>
      <p:ext uri="{BB962C8B-B14F-4D97-AF65-F5344CB8AC3E}">
        <p14:creationId xmlns:p14="http://schemas.microsoft.com/office/powerpoint/2010/main" val="16468395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076D481-9DE6-F405-86A4-4152B03ECC8C}"/>
              </a:ext>
            </a:extLst>
          </p:cNvPr>
          <p:cNvSpPr>
            <a:spLocks noGrp="1"/>
          </p:cNvSpPr>
          <p:nvPr>
            <p:ph type="title"/>
          </p:nvPr>
        </p:nvSpPr>
        <p:spPr>
          <a:xfrm>
            <a:off x="659616" y="132207"/>
            <a:ext cx="11015616" cy="827088"/>
          </a:xfrm>
        </p:spPr>
        <p:txBody>
          <a:bodyPr/>
          <a:lstStyle/>
          <a:p>
            <a:r>
              <a:rPr lang="sv-SE" dirty="0"/>
              <a:t>Hur kan jag lära mig mer om psoriasis?</a:t>
            </a:r>
          </a:p>
        </p:txBody>
      </p:sp>
      <p:sp>
        <p:nvSpPr>
          <p:cNvPr id="3" name="Platshållare för bildnummer 2">
            <a:extLst>
              <a:ext uri="{FF2B5EF4-FFF2-40B4-BE49-F238E27FC236}">
                <a16:creationId xmlns:a16="http://schemas.microsoft.com/office/drawing/2014/main" id="{E90A3C12-D304-B511-BC86-96B649EA191C}"/>
              </a:ext>
            </a:extLst>
          </p:cNvPr>
          <p:cNvSpPr>
            <a:spLocks noGrp="1"/>
          </p:cNvSpPr>
          <p:nvPr>
            <p:ph type="sldNum" sz="quarter" idx="12"/>
          </p:nvPr>
        </p:nvSpPr>
        <p:spPr/>
        <p:txBody>
          <a:bodyPr/>
          <a:lstStyle/>
          <a:p>
            <a:fld id="{E8645303-2AAE-45D1-913A-B06AE6474513}" type="slidenum">
              <a:rPr lang="sv-SE" smtClean="0"/>
              <a:t>38</a:t>
            </a:fld>
            <a:endParaRPr lang="sv-SE" dirty="0"/>
          </a:p>
        </p:txBody>
      </p:sp>
      <p:sp>
        <p:nvSpPr>
          <p:cNvPr id="4" name="Content Placeholder 2">
            <a:extLst>
              <a:ext uri="{FF2B5EF4-FFF2-40B4-BE49-F238E27FC236}">
                <a16:creationId xmlns:a16="http://schemas.microsoft.com/office/drawing/2014/main" id="{2F47954B-00B7-37F1-BB90-28F024238CAB}"/>
              </a:ext>
            </a:extLst>
          </p:cNvPr>
          <p:cNvSpPr txBox="1">
            <a:spLocks/>
          </p:cNvSpPr>
          <p:nvPr/>
        </p:nvSpPr>
        <p:spPr>
          <a:xfrm>
            <a:off x="658787" y="1391920"/>
            <a:ext cx="5437214" cy="4592956"/>
          </a:xfrm>
          <a:prstGeom prst="rect">
            <a:avLst/>
          </a:prstGeom>
        </p:spPr>
        <p:txBody>
          <a:bodyPr/>
          <a:lstStyle>
            <a:lvl1pPr marL="228600" indent="-228600" algn="l" defTabSz="914400" rtl="0" eaLnBrk="1" latinLnBrk="0" hangingPunct="1">
              <a:lnSpc>
                <a:spcPct val="100000"/>
              </a:lnSpc>
              <a:spcBef>
                <a:spcPts val="24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4608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2pPr>
            <a:lvl3pPr marL="6912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800" kern="1200">
                <a:solidFill>
                  <a:schemeClr val="tx1">
                    <a:lumMod val="75000"/>
                    <a:lumOff val="25000"/>
                  </a:schemeClr>
                </a:solidFill>
                <a:latin typeface="+mn-lt"/>
                <a:ea typeface="+mn-ea"/>
                <a:cs typeface="+mn-cs"/>
              </a:defRPr>
            </a:lvl3pPr>
            <a:lvl4pPr marL="9216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4pPr>
            <a:lvl5pPr marL="11160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err="1"/>
              <a:t>Digitala</a:t>
            </a:r>
            <a:r>
              <a:rPr lang="en-US" b="1" dirty="0"/>
              <a:t> </a:t>
            </a:r>
            <a:r>
              <a:rPr lang="en-US" b="1" dirty="0" err="1"/>
              <a:t>föreläsningar</a:t>
            </a:r>
            <a:r>
              <a:rPr lang="en-US" b="1" dirty="0"/>
              <a:t> </a:t>
            </a:r>
            <a:r>
              <a:rPr lang="en-US" b="1" dirty="0" err="1"/>
              <a:t>och</a:t>
            </a:r>
            <a:r>
              <a:rPr lang="en-US" b="1" dirty="0"/>
              <a:t> </a:t>
            </a:r>
            <a:r>
              <a:rPr lang="en-US" b="1" dirty="0" err="1"/>
              <a:t>frågestunder</a:t>
            </a:r>
            <a:endParaRPr lang="en-US" b="1" dirty="0"/>
          </a:p>
          <a:p>
            <a:r>
              <a:rPr lang="en-US" b="1" dirty="0" err="1"/>
              <a:t>Informationsmaterial</a:t>
            </a:r>
            <a:endParaRPr lang="en-US" b="1" dirty="0"/>
          </a:p>
          <a:p>
            <a:pPr lvl="1"/>
            <a:r>
              <a:rPr lang="en-US" dirty="0" err="1"/>
              <a:t>Psoriasistidningen</a:t>
            </a:r>
            <a:r>
              <a:rPr lang="en-US" dirty="0"/>
              <a:t> (</a:t>
            </a:r>
            <a:r>
              <a:rPr lang="en-US" dirty="0" err="1"/>
              <a:t>tryckt</a:t>
            </a:r>
            <a:r>
              <a:rPr lang="en-US" dirty="0"/>
              <a:t> </a:t>
            </a:r>
            <a:r>
              <a:rPr lang="en-US" dirty="0" err="1"/>
              <a:t>och</a:t>
            </a:r>
            <a:r>
              <a:rPr lang="en-US" dirty="0"/>
              <a:t> digital)</a:t>
            </a:r>
          </a:p>
          <a:p>
            <a:pPr lvl="1"/>
            <a:r>
              <a:rPr lang="en-US" dirty="0" err="1"/>
              <a:t>Broschyrer</a:t>
            </a:r>
            <a:r>
              <a:rPr lang="en-US" dirty="0"/>
              <a:t>, </a:t>
            </a:r>
            <a:r>
              <a:rPr lang="en-US" dirty="0" err="1"/>
              <a:t>foldrar</a:t>
            </a:r>
            <a:endParaRPr lang="en-US" dirty="0"/>
          </a:p>
          <a:p>
            <a:r>
              <a:rPr lang="en-US" b="1" dirty="0" err="1"/>
              <a:t>Hemsidan</a:t>
            </a:r>
            <a:r>
              <a:rPr lang="en-US" b="1" dirty="0"/>
              <a:t>, psoriasisforbundet.se</a:t>
            </a:r>
          </a:p>
          <a:p>
            <a:pPr lvl="1"/>
            <a:r>
              <a:rPr lang="en-US" dirty="0"/>
              <a:t>Information om psoriasis </a:t>
            </a:r>
            <a:r>
              <a:rPr lang="en-US" dirty="0" err="1"/>
              <a:t>och</a:t>
            </a:r>
            <a:r>
              <a:rPr lang="en-US" dirty="0"/>
              <a:t> </a:t>
            </a:r>
            <a:r>
              <a:rPr lang="en-US" dirty="0" err="1"/>
              <a:t>psoriasisartrit</a:t>
            </a:r>
            <a:endParaRPr lang="en-US" dirty="0"/>
          </a:p>
          <a:p>
            <a:pPr lvl="1"/>
            <a:r>
              <a:rPr lang="en-US" dirty="0"/>
              <a:t>Filmer – </a:t>
            </a:r>
            <a:r>
              <a:rPr lang="en-US" dirty="0" err="1"/>
              <a:t>träningsfilmer</a:t>
            </a:r>
            <a:r>
              <a:rPr lang="en-US" dirty="0"/>
              <a:t>, </a:t>
            </a:r>
            <a:r>
              <a:rPr lang="en-US" dirty="0" err="1"/>
              <a:t>föreläsningar</a:t>
            </a:r>
            <a:r>
              <a:rPr lang="en-US" dirty="0"/>
              <a:t>, </a:t>
            </a:r>
            <a:r>
              <a:rPr lang="en-US" dirty="0" err="1"/>
              <a:t>instruktionsfilmer</a:t>
            </a:r>
            <a:endParaRPr lang="en-US" dirty="0"/>
          </a:p>
          <a:p>
            <a:pPr lvl="1"/>
            <a:r>
              <a:rPr lang="en-US" dirty="0" err="1"/>
              <a:t>Materialbank</a:t>
            </a:r>
            <a:r>
              <a:rPr lang="en-US" dirty="0"/>
              <a:t> – </a:t>
            </a:r>
            <a:r>
              <a:rPr lang="en-US" dirty="0" err="1"/>
              <a:t>möjlighet</a:t>
            </a:r>
            <a:r>
              <a:rPr lang="en-US" dirty="0"/>
              <a:t> </a:t>
            </a:r>
            <a:r>
              <a:rPr lang="en-US" dirty="0" err="1"/>
              <a:t>att</a:t>
            </a:r>
            <a:r>
              <a:rPr lang="en-US" dirty="0"/>
              <a:t> </a:t>
            </a:r>
            <a:r>
              <a:rPr lang="en-US" dirty="0" err="1"/>
              <a:t>ladda</a:t>
            </a:r>
            <a:r>
              <a:rPr lang="en-US" dirty="0"/>
              <a:t> </a:t>
            </a:r>
            <a:r>
              <a:rPr lang="en-US" dirty="0" err="1"/>
              <a:t>ned</a:t>
            </a:r>
            <a:r>
              <a:rPr lang="en-US" dirty="0"/>
              <a:t> </a:t>
            </a:r>
            <a:r>
              <a:rPr lang="en-US" dirty="0" err="1"/>
              <a:t>vårt</a:t>
            </a:r>
            <a:r>
              <a:rPr lang="en-US" dirty="0"/>
              <a:t> </a:t>
            </a:r>
            <a:r>
              <a:rPr lang="en-US" dirty="0" err="1"/>
              <a:t>informationsmaterial</a:t>
            </a:r>
            <a:r>
              <a:rPr lang="en-US" dirty="0"/>
              <a:t> </a:t>
            </a:r>
            <a:r>
              <a:rPr lang="en-US" dirty="0" err="1"/>
              <a:t>som</a:t>
            </a:r>
            <a:r>
              <a:rPr lang="en-US" dirty="0"/>
              <a:t> PDF </a:t>
            </a:r>
            <a:r>
              <a:rPr lang="en-US" dirty="0" err="1"/>
              <a:t>eller</a:t>
            </a:r>
            <a:r>
              <a:rPr lang="en-US" dirty="0"/>
              <a:t> </a:t>
            </a:r>
            <a:r>
              <a:rPr lang="en-US" dirty="0" err="1"/>
              <a:t>beställa</a:t>
            </a:r>
            <a:r>
              <a:rPr lang="en-US" dirty="0"/>
              <a:t> </a:t>
            </a:r>
            <a:r>
              <a:rPr lang="en-US" dirty="0" err="1"/>
              <a:t>tryckt</a:t>
            </a:r>
            <a:r>
              <a:rPr lang="en-US" dirty="0"/>
              <a:t> material</a:t>
            </a:r>
          </a:p>
          <a:p>
            <a:pPr marL="232200" lvl="1" indent="0">
              <a:buNone/>
            </a:pPr>
            <a:endParaRPr lang="en-US" dirty="0"/>
          </a:p>
        </p:txBody>
      </p:sp>
      <p:pic>
        <p:nvPicPr>
          <p:cNvPr id="7" name="Bildobjekt 6" descr="En bild som visar text, blomma, skärmbild, Webbplats&#10;&#10;AI-genererat innehåll kan vara felaktigt.">
            <a:extLst>
              <a:ext uri="{FF2B5EF4-FFF2-40B4-BE49-F238E27FC236}">
                <a16:creationId xmlns:a16="http://schemas.microsoft.com/office/drawing/2014/main" id="{F42A94CE-343E-2CF4-1223-EB0FEC30E3B5}"/>
              </a:ext>
            </a:extLst>
          </p:cNvPr>
          <p:cNvPicPr>
            <a:picLocks noChangeAspect="1"/>
          </p:cNvPicPr>
          <p:nvPr/>
        </p:nvPicPr>
        <p:blipFill>
          <a:blip r:embed="rId2"/>
          <a:srcRect t="8316"/>
          <a:stretch/>
        </p:blipFill>
        <p:spPr>
          <a:xfrm>
            <a:off x="6096000" y="1492624"/>
            <a:ext cx="5758831" cy="2870946"/>
          </a:xfrm>
          <a:prstGeom prst="rect">
            <a:avLst/>
          </a:prstGeom>
        </p:spPr>
      </p:pic>
    </p:spTree>
    <p:extLst>
      <p:ext uri="{BB962C8B-B14F-4D97-AF65-F5344CB8AC3E}">
        <p14:creationId xmlns:p14="http://schemas.microsoft.com/office/powerpoint/2010/main" val="30156638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8C527C3B-80C5-513A-C0A1-152214099D32}"/>
              </a:ext>
            </a:extLst>
          </p:cNvPr>
          <p:cNvSpPr>
            <a:spLocks noGrp="1"/>
          </p:cNvSpPr>
          <p:nvPr>
            <p:ph type="ctrTitle"/>
          </p:nvPr>
        </p:nvSpPr>
        <p:spPr/>
        <p:txBody>
          <a:bodyPr/>
          <a:lstStyle/>
          <a:p>
            <a:r>
              <a:rPr lang="sv-SE" dirty="0"/>
              <a:t>Tack!</a:t>
            </a:r>
          </a:p>
        </p:txBody>
      </p:sp>
      <p:sp>
        <p:nvSpPr>
          <p:cNvPr id="3" name="Platshållare för datum 2">
            <a:extLst>
              <a:ext uri="{FF2B5EF4-FFF2-40B4-BE49-F238E27FC236}">
                <a16:creationId xmlns:a16="http://schemas.microsoft.com/office/drawing/2014/main" id="{3B97F52C-2652-6166-E086-D7A2CC9FD2E3}"/>
              </a:ext>
            </a:extLst>
          </p:cNvPr>
          <p:cNvSpPr>
            <a:spLocks noGrp="1"/>
          </p:cNvSpPr>
          <p:nvPr>
            <p:ph type="dt" sz="half" idx="4294967295"/>
          </p:nvPr>
        </p:nvSpPr>
        <p:spPr>
          <a:xfrm>
            <a:off x="0" y="6421438"/>
            <a:ext cx="684213" cy="144462"/>
          </a:xfrm>
        </p:spPr>
        <p:txBody>
          <a:bodyPr/>
          <a:lstStyle/>
          <a:p>
            <a:fld id="{D54DD06D-BB6B-4B4F-A04E-16E63B4D5879}" type="datetime1">
              <a:rPr lang="sv-SE" smtClean="0"/>
              <a:t>2025-03-25</a:t>
            </a:fld>
            <a:endParaRPr lang="sv-SE" dirty="0"/>
          </a:p>
        </p:txBody>
      </p:sp>
      <p:sp>
        <p:nvSpPr>
          <p:cNvPr id="4" name="Platshållare för sidfot 3">
            <a:extLst>
              <a:ext uri="{FF2B5EF4-FFF2-40B4-BE49-F238E27FC236}">
                <a16:creationId xmlns:a16="http://schemas.microsoft.com/office/drawing/2014/main" id="{A8F9C114-3474-3E75-7C7A-44B4225CD6E3}"/>
              </a:ext>
            </a:extLst>
          </p:cNvPr>
          <p:cNvSpPr>
            <a:spLocks noGrp="1"/>
          </p:cNvSpPr>
          <p:nvPr>
            <p:ph type="ftr" sz="quarter" idx="4294967295"/>
          </p:nvPr>
        </p:nvSpPr>
        <p:spPr>
          <a:xfrm>
            <a:off x="0" y="6421438"/>
            <a:ext cx="4114800" cy="144462"/>
          </a:xfrm>
        </p:spPr>
        <p:txBody>
          <a:bodyPr/>
          <a:lstStyle/>
          <a:p>
            <a:r>
              <a:rPr lang="sv-SE"/>
              <a:t>Presentationens namn</a:t>
            </a:r>
            <a:endParaRPr lang="sv-SE" dirty="0"/>
          </a:p>
        </p:txBody>
      </p:sp>
      <p:sp>
        <p:nvSpPr>
          <p:cNvPr id="5" name="Platshållare för bildnummer 4">
            <a:extLst>
              <a:ext uri="{FF2B5EF4-FFF2-40B4-BE49-F238E27FC236}">
                <a16:creationId xmlns:a16="http://schemas.microsoft.com/office/drawing/2014/main" id="{F7D63468-F568-422B-51AE-660E418F40C1}"/>
              </a:ext>
            </a:extLst>
          </p:cNvPr>
          <p:cNvSpPr>
            <a:spLocks noGrp="1"/>
          </p:cNvSpPr>
          <p:nvPr>
            <p:ph type="sldNum" sz="quarter" idx="4294967295"/>
          </p:nvPr>
        </p:nvSpPr>
        <p:spPr>
          <a:xfrm>
            <a:off x="0" y="6421438"/>
            <a:ext cx="431800" cy="144462"/>
          </a:xfrm>
        </p:spPr>
        <p:txBody>
          <a:bodyPr/>
          <a:lstStyle/>
          <a:p>
            <a:fld id="{E8645303-2AAE-45D1-913A-B06AE6474513}" type="slidenum">
              <a:rPr lang="sv-SE" smtClean="0"/>
              <a:t>39</a:t>
            </a:fld>
            <a:endParaRPr lang="sv-SE" dirty="0"/>
          </a:p>
        </p:txBody>
      </p:sp>
    </p:spTree>
    <p:extLst>
      <p:ext uri="{BB962C8B-B14F-4D97-AF65-F5344CB8AC3E}">
        <p14:creationId xmlns:p14="http://schemas.microsoft.com/office/powerpoint/2010/main" val="2656548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A07CF1A0-E7C5-5E8B-D631-0A4B5C2C46FF}"/>
              </a:ext>
            </a:extLst>
          </p:cNvPr>
          <p:cNvSpPr>
            <a:spLocks noGrp="1"/>
          </p:cNvSpPr>
          <p:nvPr>
            <p:ph type="title"/>
          </p:nvPr>
        </p:nvSpPr>
        <p:spPr>
          <a:xfrm>
            <a:off x="658812" y="155934"/>
            <a:ext cx="5437188" cy="827088"/>
          </a:xfrm>
        </p:spPr>
        <p:txBody>
          <a:bodyPr anchor="b">
            <a:normAutofit/>
          </a:bodyPr>
          <a:lstStyle/>
          <a:p>
            <a:r>
              <a:rPr lang="sv-SE" dirty="0"/>
              <a:t>Förbundsstyrelsen</a:t>
            </a:r>
          </a:p>
        </p:txBody>
      </p:sp>
      <p:sp>
        <p:nvSpPr>
          <p:cNvPr id="15" name="Content Placeholder 2">
            <a:extLst>
              <a:ext uri="{FF2B5EF4-FFF2-40B4-BE49-F238E27FC236}">
                <a16:creationId xmlns:a16="http://schemas.microsoft.com/office/drawing/2014/main" id="{4DD9157D-8423-9647-A356-67BAFB3AEA08}"/>
              </a:ext>
            </a:extLst>
          </p:cNvPr>
          <p:cNvSpPr>
            <a:spLocks noGrp="1"/>
          </p:cNvSpPr>
          <p:nvPr>
            <p:ph sz="half" idx="1"/>
          </p:nvPr>
        </p:nvSpPr>
        <p:spPr>
          <a:xfrm>
            <a:off x="658787" y="1391920"/>
            <a:ext cx="5437214" cy="4592956"/>
          </a:xfrm>
        </p:spPr>
        <p:txBody>
          <a:bodyPr/>
          <a:lstStyle/>
          <a:p>
            <a:pPr marL="0" indent="0">
              <a:buNone/>
            </a:pPr>
            <a:r>
              <a:rPr lang="en-US" dirty="0"/>
              <a:t>Psoriasisförbundets </a:t>
            </a:r>
            <a:r>
              <a:rPr lang="en-US" dirty="0" err="1"/>
              <a:t>styrelse</a:t>
            </a:r>
            <a:r>
              <a:rPr lang="en-US" dirty="0"/>
              <a:t> </a:t>
            </a:r>
            <a:r>
              <a:rPr lang="en-US" dirty="0" err="1"/>
              <a:t>består</a:t>
            </a:r>
            <a:r>
              <a:rPr lang="en-US" dirty="0"/>
              <a:t> av:</a:t>
            </a:r>
          </a:p>
          <a:p>
            <a:pPr marL="0" indent="0">
              <a:buNone/>
            </a:pPr>
            <a:r>
              <a:rPr lang="en-US" dirty="0"/>
              <a:t>Conny Erixon, </a:t>
            </a:r>
            <a:r>
              <a:rPr lang="en-US" dirty="0" err="1"/>
              <a:t>ordförande</a:t>
            </a:r>
            <a:br>
              <a:rPr lang="en-US" dirty="0"/>
            </a:br>
            <a:r>
              <a:rPr lang="en-US" dirty="0"/>
              <a:t>Erika Jeppsson, vice </a:t>
            </a:r>
            <a:r>
              <a:rPr lang="en-US" dirty="0" err="1"/>
              <a:t>ordförande</a:t>
            </a:r>
            <a:br>
              <a:rPr lang="en-US" dirty="0"/>
            </a:br>
            <a:r>
              <a:rPr lang="en-US" dirty="0"/>
              <a:t>Kristoffer Hansson</a:t>
            </a:r>
            <a:br>
              <a:rPr lang="en-US" dirty="0"/>
            </a:br>
            <a:r>
              <a:rPr lang="en-US" dirty="0"/>
              <a:t>Björn T Johansson</a:t>
            </a:r>
            <a:br>
              <a:rPr lang="en-US" dirty="0"/>
            </a:br>
            <a:r>
              <a:rPr lang="en-US" dirty="0"/>
              <a:t>Jeanette Lindskog</a:t>
            </a:r>
            <a:br>
              <a:rPr lang="en-US" dirty="0"/>
            </a:br>
            <a:r>
              <a:rPr lang="en-US" dirty="0"/>
              <a:t>Annika Olofsson</a:t>
            </a:r>
            <a:br>
              <a:rPr lang="en-US" dirty="0"/>
            </a:br>
            <a:r>
              <a:rPr lang="en-US" dirty="0"/>
              <a:t>Emelin Shabo</a:t>
            </a:r>
            <a:br>
              <a:rPr lang="en-US" dirty="0"/>
            </a:br>
            <a:r>
              <a:rPr lang="en-US" dirty="0"/>
              <a:t>Melker Ödebrink</a:t>
            </a:r>
          </a:p>
          <a:p>
            <a:pPr marL="0" indent="0">
              <a:buNone/>
            </a:pPr>
            <a:endParaRPr lang="en-US" dirty="0"/>
          </a:p>
        </p:txBody>
      </p:sp>
      <p:sp>
        <p:nvSpPr>
          <p:cNvPr id="6" name="Platshållare för bildnummer 5">
            <a:extLst>
              <a:ext uri="{FF2B5EF4-FFF2-40B4-BE49-F238E27FC236}">
                <a16:creationId xmlns:a16="http://schemas.microsoft.com/office/drawing/2014/main" id="{58D96A3E-3424-4D80-7E8F-9874E9E53D32}"/>
              </a:ext>
            </a:extLst>
          </p:cNvPr>
          <p:cNvSpPr>
            <a:spLocks noGrp="1"/>
          </p:cNvSpPr>
          <p:nvPr>
            <p:ph type="sldNum" sz="quarter" idx="12"/>
          </p:nvPr>
        </p:nvSpPr>
        <p:spPr>
          <a:xfrm>
            <a:off x="5735424" y="6421299"/>
            <a:ext cx="432000" cy="144000"/>
          </a:xfrm>
        </p:spPr>
        <p:txBody>
          <a:bodyPr anchor="ctr">
            <a:normAutofit/>
          </a:bodyPr>
          <a:lstStyle/>
          <a:p>
            <a:pPr>
              <a:spcAft>
                <a:spcPts val="600"/>
              </a:spcAft>
            </a:pPr>
            <a:fld id="{E8645303-2AAE-45D1-913A-B06AE6474513}" type="slidenum">
              <a:rPr lang="sv-SE" smtClean="0"/>
              <a:pPr>
                <a:spcAft>
                  <a:spcPts val="600"/>
                </a:spcAft>
              </a:pPr>
              <a:t>4</a:t>
            </a:fld>
            <a:endParaRPr lang="sv-SE"/>
          </a:p>
        </p:txBody>
      </p:sp>
      <p:pic>
        <p:nvPicPr>
          <p:cNvPr id="10" name="Bildobjekt 9" descr="En bild som visar klädsel, person, utomhus, fotbeklädnader&#10;&#10;Automatiskt genererad beskrivning">
            <a:extLst>
              <a:ext uri="{FF2B5EF4-FFF2-40B4-BE49-F238E27FC236}">
                <a16:creationId xmlns:a16="http://schemas.microsoft.com/office/drawing/2014/main" id="{033399E7-E278-DAF4-5BB1-E011CB9F8A60}"/>
              </a:ext>
            </a:extLst>
          </p:cNvPr>
          <p:cNvPicPr>
            <a:picLocks noChangeAspect="1"/>
          </p:cNvPicPr>
          <p:nvPr/>
        </p:nvPicPr>
        <p:blipFill rotWithShape="1">
          <a:blip r:embed="rId2"/>
          <a:srcRect t="3839" b="15162"/>
          <a:stretch/>
        </p:blipFill>
        <p:spPr>
          <a:xfrm>
            <a:off x="6635748" y="541420"/>
            <a:ext cx="5040314" cy="5443452"/>
          </a:xfrm>
          <a:prstGeom prst="rect">
            <a:avLst/>
          </a:prstGeom>
          <a:noFill/>
        </p:spPr>
      </p:pic>
    </p:spTree>
    <p:extLst>
      <p:ext uri="{BB962C8B-B14F-4D97-AF65-F5344CB8AC3E}">
        <p14:creationId xmlns:p14="http://schemas.microsoft.com/office/powerpoint/2010/main" val="75330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502865A-1A39-4D34-AFA8-F0AEECBE23DD}"/>
              </a:ext>
            </a:extLst>
          </p:cNvPr>
          <p:cNvSpPr>
            <a:spLocks noGrp="1"/>
          </p:cNvSpPr>
          <p:nvPr>
            <p:ph type="title"/>
          </p:nvPr>
        </p:nvSpPr>
        <p:spPr>
          <a:xfrm>
            <a:off x="438412" y="144653"/>
            <a:ext cx="8256586" cy="827088"/>
          </a:xfrm>
          <a:prstGeom prst="rect">
            <a:avLst/>
          </a:prstGeom>
        </p:spPr>
        <p:txBody>
          <a:bodyPr anchor="b">
            <a:normAutofit fontScale="90000"/>
          </a:bodyPr>
          <a:lstStyle/>
          <a:p>
            <a:r>
              <a:rPr lang="sv-SE" dirty="0">
                <a:solidFill>
                  <a:schemeClr val="accent3"/>
                </a:solidFill>
              </a:rPr>
              <a:t>Framtidsarbetet inom Psoriasisförbundet</a:t>
            </a:r>
          </a:p>
        </p:txBody>
      </p:sp>
      <p:sp>
        <p:nvSpPr>
          <p:cNvPr id="9" name="Platshållare för innehåll 2">
            <a:extLst>
              <a:ext uri="{FF2B5EF4-FFF2-40B4-BE49-F238E27FC236}">
                <a16:creationId xmlns:a16="http://schemas.microsoft.com/office/drawing/2014/main" id="{2D137A0A-623B-4B9D-BB71-4956921523A8}"/>
              </a:ext>
            </a:extLst>
          </p:cNvPr>
          <p:cNvSpPr txBox="1">
            <a:spLocks/>
          </p:cNvSpPr>
          <p:nvPr/>
        </p:nvSpPr>
        <p:spPr>
          <a:xfrm>
            <a:off x="438412" y="1381973"/>
            <a:ext cx="6826712" cy="5142653"/>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24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4608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2pPr>
            <a:lvl3pPr marL="6912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800" kern="1200">
                <a:solidFill>
                  <a:schemeClr val="tx1">
                    <a:lumMod val="75000"/>
                    <a:lumOff val="25000"/>
                  </a:schemeClr>
                </a:solidFill>
                <a:latin typeface="+mn-lt"/>
                <a:ea typeface="+mn-ea"/>
                <a:cs typeface="+mn-cs"/>
              </a:defRPr>
            </a:lvl3pPr>
            <a:lvl4pPr marL="9216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4pPr>
            <a:lvl5pPr marL="11160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2600" lvl="2" indent="0">
              <a:buNone/>
            </a:pPr>
            <a:endParaRPr lang="sv-SE" dirty="0"/>
          </a:p>
        </p:txBody>
      </p:sp>
      <p:sp>
        <p:nvSpPr>
          <p:cNvPr id="3" name="Platshållare för innehåll 2">
            <a:extLst>
              <a:ext uri="{FF2B5EF4-FFF2-40B4-BE49-F238E27FC236}">
                <a16:creationId xmlns:a16="http://schemas.microsoft.com/office/drawing/2014/main" id="{69D5C90E-613B-0D16-8855-EA221E9D22BE}"/>
              </a:ext>
            </a:extLst>
          </p:cNvPr>
          <p:cNvSpPr txBox="1">
            <a:spLocks/>
          </p:cNvSpPr>
          <p:nvPr/>
        </p:nvSpPr>
        <p:spPr>
          <a:xfrm>
            <a:off x="438412" y="1160461"/>
            <a:ext cx="4512535" cy="5175310"/>
          </a:xfrm>
          <a:prstGeom prst="rect">
            <a:avLst/>
          </a:prstGeom>
        </p:spPr>
        <p:txBody>
          <a:bodyPr vert="horz" lIns="0" tIns="0" rIns="0" bIns="0" rtlCol="0">
            <a:normAutofit lnSpcReduction="10000"/>
          </a:bodyPr>
          <a:lstStyle>
            <a:lvl1pPr marL="228600" indent="-228600" algn="l" defTabSz="914400" rtl="0" eaLnBrk="1" latinLnBrk="0" hangingPunct="1">
              <a:lnSpc>
                <a:spcPct val="100000"/>
              </a:lnSpc>
              <a:spcBef>
                <a:spcPts val="24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4608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2pPr>
            <a:lvl3pPr marL="6912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800" kern="1200">
                <a:solidFill>
                  <a:schemeClr val="tx1">
                    <a:lumMod val="75000"/>
                    <a:lumOff val="25000"/>
                  </a:schemeClr>
                </a:solidFill>
                <a:latin typeface="+mn-lt"/>
                <a:ea typeface="+mn-ea"/>
                <a:cs typeface="+mn-cs"/>
              </a:defRPr>
            </a:lvl3pPr>
            <a:lvl4pPr marL="9216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4pPr>
            <a:lvl5pPr marL="11160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br>
              <a:rPr lang="sv-SE" sz="2300" b="1" dirty="0">
                <a:solidFill>
                  <a:schemeClr val="tx1"/>
                </a:solidFill>
                <a:effectLst/>
                <a:latin typeface="Calibri" panose="020F0502020204030204" pitchFamily="34" charset="0"/>
                <a:ea typeface="Times New Roman" panose="02020603050405020304" pitchFamily="18" charset="0"/>
              </a:rPr>
            </a:br>
            <a:r>
              <a:rPr lang="sv-SE" sz="1800" b="1" dirty="0">
                <a:solidFill>
                  <a:schemeClr val="tx1"/>
                </a:solidFill>
                <a:effectLst/>
                <a:latin typeface="Calibri" panose="020F0502020204030204" pitchFamily="34" charset="0"/>
                <a:ea typeface="Times New Roman" panose="02020603050405020304" pitchFamily="18" charset="0"/>
              </a:rPr>
              <a:t>Prioriterade områden</a:t>
            </a:r>
          </a:p>
          <a:p>
            <a:pPr marL="0" indent="0">
              <a:spcBef>
                <a:spcPts val="0"/>
              </a:spcBef>
              <a:buNone/>
            </a:pPr>
            <a:endParaRPr lang="sv-SE" sz="1800" dirty="0">
              <a:solidFill>
                <a:schemeClr val="tx1"/>
              </a:solidFill>
              <a:effectLst/>
              <a:latin typeface="Calibri" panose="020F0502020204030204" pitchFamily="34" charset="0"/>
              <a:ea typeface="Times New Roman" panose="02020603050405020304" pitchFamily="18" charset="0"/>
            </a:endParaRPr>
          </a:p>
          <a:p>
            <a:pPr marL="0" indent="0">
              <a:spcBef>
                <a:spcPts val="0"/>
              </a:spcBef>
              <a:buNone/>
            </a:pPr>
            <a:r>
              <a:rPr lang="sv-SE" sz="1800" dirty="0">
                <a:solidFill>
                  <a:schemeClr val="tx1"/>
                </a:solidFill>
                <a:effectLst/>
                <a:latin typeface="Calibri" panose="020F0502020204030204" pitchFamily="34" charset="0"/>
                <a:ea typeface="Times New Roman" panose="02020603050405020304" pitchFamily="18" charset="0"/>
              </a:rPr>
              <a:t>En förändrad omvärld:</a:t>
            </a:r>
          </a:p>
          <a:p>
            <a:pPr>
              <a:spcBef>
                <a:spcPts val="0"/>
              </a:spcBef>
            </a:pPr>
            <a:r>
              <a:rPr lang="sv-SE" sz="1800" dirty="0">
                <a:solidFill>
                  <a:schemeClr val="tx1"/>
                </a:solidFill>
                <a:effectLst/>
                <a:latin typeface="Calibri" panose="020F0502020204030204" pitchFamily="34" charset="0"/>
                <a:ea typeface="Times New Roman" panose="02020603050405020304" pitchFamily="18" charset="0"/>
              </a:rPr>
              <a:t>Omvärldsspana</a:t>
            </a:r>
          </a:p>
          <a:p>
            <a:pPr>
              <a:spcBef>
                <a:spcPts val="0"/>
              </a:spcBef>
            </a:pPr>
            <a:r>
              <a:rPr lang="sv-SE" sz="1800" dirty="0">
                <a:solidFill>
                  <a:schemeClr val="tx1"/>
                </a:solidFill>
                <a:effectLst/>
                <a:latin typeface="Calibri" panose="020F0502020204030204" pitchFamily="34" charset="0"/>
                <a:ea typeface="Times New Roman" panose="02020603050405020304" pitchFamily="18" charset="0"/>
              </a:rPr>
              <a:t>Nyttja digitaliseringens möjligheter</a:t>
            </a:r>
          </a:p>
          <a:p>
            <a:pPr marL="0" indent="0">
              <a:buNone/>
            </a:pPr>
            <a:r>
              <a:rPr lang="sv-SE" sz="1800" dirty="0">
                <a:solidFill>
                  <a:schemeClr val="tx1"/>
                </a:solidFill>
                <a:effectLst/>
                <a:latin typeface="Calibri" panose="020F0502020204030204" pitchFamily="34" charset="0"/>
                <a:ea typeface="Times New Roman" panose="02020603050405020304" pitchFamily="18" charset="0"/>
              </a:rPr>
              <a:t>Utvecklingen inom svensk sjukvård</a:t>
            </a:r>
          </a:p>
          <a:p>
            <a:pPr>
              <a:spcBef>
                <a:spcPts val="0"/>
              </a:spcBef>
            </a:pPr>
            <a:r>
              <a:rPr lang="sv-SE" sz="1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Bygga relationer även med primärvården </a:t>
            </a:r>
          </a:p>
          <a:p>
            <a:pPr>
              <a:spcBef>
                <a:spcPts val="0"/>
              </a:spcBef>
            </a:pPr>
            <a:r>
              <a:rPr lang="sv-SE" sz="1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Öka ”fotarbetet” för den intressepolitiska påverkan</a:t>
            </a:r>
          </a:p>
          <a:p>
            <a:pPr marL="0" indent="0">
              <a:spcBef>
                <a:spcPts val="0"/>
              </a:spcBef>
              <a:buNone/>
            </a:pPr>
            <a:endParaRPr lang="sv-SE" sz="1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buNone/>
            </a:pPr>
            <a:r>
              <a:rPr lang="sv-SE" sz="1800" dirty="0">
                <a:solidFill>
                  <a:schemeClr val="tx1"/>
                </a:solidFill>
                <a:latin typeface="Calibri" panose="020F0502020204030204" pitchFamily="34" charset="0"/>
              </a:rPr>
              <a:t>Ekonomi i balans</a:t>
            </a:r>
          </a:p>
          <a:p>
            <a:pPr>
              <a:spcBef>
                <a:spcPts val="0"/>
              </a:spcBef>
            </a:pPr>
            <a:r>
              <a:rPr lang="sv-SE" sz="1800" dirty="0">
                <a:solidFill>
                  <a:schemeClr val="tx1"/>
                </a:solidFill>
                <a:latin typeface="Calibri" panose="020F0502020204030204" pitchFamily="34" charset="0"/>
              </a:rPr>
              <a:t>Öka försäljningen av Psoriasislotten</a:t>
            </a:r>
          </a:p>
          <a:p>
            <a:pPr>
              <a:spcBef>
                <a:spcPts val="0"/>
              </a:spcBef>
            </a:pPr>
            <a:r>
              <a:rPr lang="sv-SE" sz="1800" dirty="0">
                <a:solidFill>
                  <a:schemeClr val="tx1"/>
                </a:solidFill>
                <a:latin typeface="Calibri" panose="020F0502020204030204" pitchFamily="34" charset="0"/>
              </a:rPr>
              <a:t>Hitta nya finansieringskällor</a:t>
            </a:r>
          </a:p>
          <a:p>
            <a:pPr>
              <a:spcBef>
                <a:spcPts val="0"/>
              </a:spcBef>
            </a:pPr>
            <a:r>
              <a:rPr lang="sv-SE" sz="1800" dirty="0">
                <a:solidFill>
                  <a:schemeClr val="tx1"/>
                </a:solidFill>
                <a:latin typeface="Calibri" panose="020F0502020204030204" pitchFamily="34" charset="0"/>
              </a:rPr>
              <a:t>Öka antalet medlemmar och avdelningar</a:t>
            </a:r>
          </a:p>
          <a:p>
            <a:pPr marL="0" indent="0">
              <a:spcBef>
                <a:spcPts val="0"/>
              </a:spcBef>
              <a:buNone/>
            </a:pPr>
            <a:endParaRPr lang="sv-SE" sz="1800" dirty="0">
              <a:solidFill>
                <a:schemeClr val="tx1"/>
              </a:solidFill>
              <a:latin typeface="Calibri" panose="020F0502020204030204" pitchFamily="34" charset="0"/>
            </a:endParaRPr>
          </a:p>
          <a:p>
            <a:pPr marL="0" indent="0">
              <a:spcBef>
                <a:spcPts val="0"/>
              </a:spcBef>
              <a:buNone/>
            </a:pPr>
            <a:r>
              <a:rPr lang="sv-SE" sz="1800" dirty="0">
                <a:solidFill>
                  <a:schemeClr val="tx1"/>
                </a:solidFill>
                <a:latin typeface="Calibri" panose="020F0502020204030204" pitchFamily="34" charset="0"/>
              </a:rPr>
              <a:t>Goda förutsättningar för ideellt arbete</a:t>
            </a:r>
          </a:p>
          <a:p>
            <a:pPr>
              <a:spcBef>
                <a:spcPts val="0"/>
              </a:spcBef>
            </a:pPr>
            <a:r>
              <a:rPr lang="sv-SE" sz="1800" dirty="0">
                <a:solidFill>
                  <a:schemeClr val="tx1"/>
                </a:solidFill>
                <a:latin typeface="Calibri" panose="020F0502020204030204" pitchFamily="34" charset="0"/>
              </a:rPr>
              <a:t>Främja det ideella engagemanget </a:t>
            </a:r>
          </a:p>
          <a:p>
            <a:pPr>
              <a:spcBef>
                <a:spcPts val="0"/>
              </a:spcBef>
            </a:pPr>
            <a:r>
              <a:rPr lang="sv-SE" sz="1800" dirty="0">
                <a:solidFill>
                  <a:schemeClr val="tx1"/>
                </a:solidFill>
                <a:latin typeface="Calibri" panose="020F0502020204030204" pitchFamily="34" charset="0"/>
              </a:rPr>
              <a:t>Rekrytera fler kontaktpersoner</a:t>
            </a:r>
          </a:p>
          <a:p>
            <a:pPr marL="0" indent="0">
              <a:spcBef>
                <a:spcPts val="0"/>
              </a:spcBef>
              <a:buNone/>
            </a:pPr>
            <a:endParaRPr lang="sv-SE" sz="1800" dirty="0">
              <a:solidFill>
                <a:schemeClr val="tx1"/>
              </a:solidFill>
              <a:latin typeface="Calibri" panose="020F0502020204030204" pitchFamily="34" charset="0"/>
            </a:endParaRPr>
          </a:p>
        </p:txBody>
      </p:sp>
      <p:pic>
        <p:nvPicPr>
          <p:cNvPr id="4" name="Bildobjekt 3" descr="Välj Rätt Riktning Karriärriktning - Gratis foto på Pixabay">
            <a:extLst>
              <a:ext uri="{FF2B5EF4-FFF2-40B4-BE49-F238E27FC236}">
                <a16:creationId xmlns:a16="http://schemas.microsoft.com/office/drawing/2014/main" id="{ACF4EF6C-3F4D-0F27-E495-FDC8A17866CD}"/>
              </a:ext>
            </a:extLst>
          </p:cNvPr>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15096" y="1776907"/>
            <a:ext cx="2548054" cy="2548054"/>
          </a:xfrm>
          <a:prstGeom prst="rect">
            <a:avLst/>
          </a:prstGeom>
          <a:noFill/>
          <a:ln>
            <a:noFill/>
          </a:ln>
          <a:effectLst>
            <a:softEdge rad="317500"/>
          </a:effectLst>
        </p:spPr>
      </p:pic>
      <p:sp>
        <p:nvSpPr>
          <p:cNvPr id="7" name="Platshållare för innehåll 2">
            <a:extLst>
              <a:ext uri="{FF2B5EF4-FFF2-40B4-BE49-F238E27FC236}">
                <a16:creationId xmlns:a16="http://schemas.microsoft.com/office/drawing/2014/main" id="{0A930435-1BAC-F835-5A86-24920FB488AC}"/>
              </a:ext>
            </a:extLst>
          </p:cNvPr>
          <p:cNvSpPr txBox="1">
            <a:spLocks/>
          </p:cNvSpPr>
          <p:nvPr/>
        </p:nvSpPr>
        <p:spPr>
          <a:xfrm>
            <a:off x="6863150" y="1551130"/>
            <a:ext cx="4890438" cy="4804338"/>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24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4608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2pPr>
            <a:lvl3pPr marL="6912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800" kern="1200">
                <a:solidFill>
                  <a:schemeClr val="tx1">
                    <a:lumMod val="75000"/>
                    <a:lumOff val="25000"/>
                  </a:schemeClr>
                </a:solidFill>
                <a:latin typeface="+mn-lt"/>
                <a:ea typeface="+mn-ea"/>
                <a:cs typeface="+mn-cs"/>
              </a:defRPr>
            </a:lvl3pPr>
            <a:lvl4pPr marL="9216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4pPr>
            <a:lvl5pPr marL="11160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endParaRPr lang="sv-SE" sz="1800" dirty="0">
              <a:solidFill>
                <a:schemeClr val="tx1"/>
              </a:solidFill>
              <a:latin typeface="Calibri" panose="020F0502020204030204" pitchFamily="34" charset="0"/>
            </a:endParaRPr>
          </a:p>
          <a:p>
            <a:pPr marL="0" indent="0">
              <a:spcBef>
                <a:spcPts val="0"/>
              </a:spcBef>
              <a:buNone/>
            </a:pPr>
            <a:r>
              <a:rPr lang="sv-SE" sz="1800" dirty="0">
                <a:solidFill>
                  <a:schemeClr val="tx1"/>
                </a:solidFill>
                <a:latin typeface="Calibri" panose="020F0502020204030204" pitchFamily="34" charset="0"/>
              </a:rPr>
              <a:t>Bredd bland medlemmar i alla åldrar</a:t>
            </a:r>
          </a:p>
          <a:p>
            <a:pPr>
              <a:spcBef>
                <a:spcPts val="0"/>
              </a:spcBef>
            </a:pPr>
            <a:r>
              <a:rPr lang="sv-SE" sz="1800" dirty="0">
                <a:solidFill>
                  <a:schemeClr val="tx1"/>
                </a:solidFill>
                <a:latin typeface="Calibri" panose="020F0502020204030204" pitchFamily="34" charset="0"/>
              </a:rPr>
              <a:t>Integrera ett barn- och ungdomsperspektiv i hela verksamheten</a:t>
            </a:r>
          </a:p>
          <a:p>
            <a:pPr marL="0" indent="0">
              <a:spcBef>
                <a:spcPts val="0"/>
              </a:spcBef>
              <a:buNone/>
            </a:pPr>
            <a:endParaRPr lang="sv-SE" sz="1800" dirty="0">
              <a:solidFill>
                <a:schemeClr val="tx1"/>
              </a:solidFill>
              <a:latin typeface="Calibri" panose="020F0502020204030204" pitchFamily="34" charset="0"/>
            </a:endParaRPr>
          </a:p>
          <a:p>
            <a:pPr marL="0" indent="0">
              <a:spcBef>
                <a:spcPts val="0"/>
              </a:spcBef>
              <a:buNone/>
            </a:pPr>
            <a:r>
              <a:rPr lang="sv-SE" sz="1800" dirty="0">
                <a:solidFill>
                  <a:schemeClr val="tx1"/>
                </a:solidFill>
                <a:latin typeface="Calibri" panose="020F0502020204030204" pitchFamily="34" charset="0"/>
              </a:rPr>
              <a:t>Närhet till medlemmar</a:t>
            </a:r>
          </a:p>
          <a:p>
            <a:pPr>
              <a:spcBef>
                <a:spcPts val="0"/>
              </a:spcBef>
            </a:pPr>
            <a:r>
              <a:rPr lang="sv-SE" sz="1800" dirty="0">
                <a:solidFill>
                  <a:schemeClr val="tx1"/>
                </a:solidFill>
                <a:latin typeface="Calibri" panose="020F0502020204030204" pitchFamily="34" charset="0"/>
              </a:rPr>
              <a:t>Se hur vi kan jobba bäst tillsammans</a:t>
            </a:r>
          </a:p>
          <a:p>
            <a:pPr>
              <a:spcBef>
                <a:spcPts val="0"/>
              </a:spcBef>
            </a:pPr>
            <a:r>
              <a:rPr lang="sv-SE" sz="1800" dirty="0">
                <a:solidFill>
                  <a:schemeClr val="tx1"/>
                </a:solidFill>
                <a:latin typeface="Calibri" panose="020F0502020204030204" pitchFamily="34" charset="0"/>
              </a:rPr>
              <a:t>Verka för att fler lokalavdelningar bildas</a:t>
            </a:r>
          </a:p>
          <a:p>
            <a:pPr marL="0" indent="0">
              <a:spcBef>
                <a:spcPts val="0"/>
              </a:spcBef>
              <a:buNone/>
            </a:pPr>
            <a:endParaRPr lang="sv-SE" sz="1800" dirty="0">
              <a:solidFill>
                <a:schemeClr val="tx1"/>
              </a:solidFill>
              <a:latin typeface="Calibri" panose="020F0502020204030204" pitchFamily="34" charset="0"/>
            </a:endParaRPr>
          </a:p>
          <a:p>
            <a:pPr marL="0" indent="0">
              <a:spcBef>
                <a:spcPts val="0"/>
              </a:spcBef>
              <a:buNone/>
            </a:pPr>
            <a:r>
              <a:rPr lang="sv-SE" sz="1800" dirty="0">
                <a:solidFill>
                  <a:schemeClr val="tx1"/>
                </a:solidFill>
                <a:latin typeface="Calibri" panose="020F0502020204030204" pitchFamily="34" charset="0"/>
              </a:rPr>
              <a:t>Fler och nöjda medlemmar</a:t>
            </a:r>
          </a:p>
          <a:p>
            <a:pPr>
              <a:spcBef>
                <a:spcPts val="0"/>
              </a:spcBef>
            </a:pPr>
            <a:r>
              <a:rPr lang="sv-SE" sz="1900" dirty="0">
                <a:solidFill>
                  <a:schemeClr val="tx1"/>
                </a:solidFill>
                <a:effectLst/>
                <a:latin typeface="Calibri" panose="020F0502020204030204" pitchFamily="34" charset="0"/>
                <a:ea typeface="Times New Roman" panose="02020603050405020304" pitchFamily="18" charset="0"/>
              </a:rPr>
              <a:t>Rekrytera fler medlemmar och fylla medlemskapet med innehåll för olika målgrupper</a:t>
            </a:r>
          </a:p>
          <a:p>
            <a:pPr>
              <a:spcBef>
                <a:spcPts val="0"/>
              </a:spcBef>
            </a:pPr>
            <a:r>
              <a:rPr lang="sv-SE" sz="1800" dirty="0">
                <a:solidFill>
                  <a:schemeClr val="tx1"/>
                </a:solidFill>
                <a:effectLst/>
                <a:latin typeface="Calibri" panose="020F0502020204030204" pitchFamily="34" charset="0"/>
                <a:ea typeface="Times New Roman" panose="02020603050405020304" pitchFamily="18" charset="0"/>
              </a:rPr>
              <a:t>Utreda och i förekommande fall föreslå nya former för medlemskap</a:t>
            </a:r>
            <a:endParaRPr lang="sv-SE" sz="1900" dirty="0">
              <a:solidFill>
                <a:schemeClr val="tx1"/>
              </a:solidFill>
            </a:endParaRPr>
          </a:p>
        </p:txBody>
      </p:sp>
    </p:spTree>
    <p:extLst>
      <p:ext uri="{BB962C8B-B14F-4D97-AF65-F5344CB8AC3E}">
        <p14:creationId xmlns:p14="http://schemas.microsoft.com/office/powerpoint/2010/main" val="3544960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502865A-1A39-4D34-AFA8-F0AEECBE23DD}"/>
              </a:ext>
            </a:extLst>
          </p:cNvPr>
          <p:cNvSpPr>
            <a:spLocks noGrp="1"/>
          </p:cNvSpPr>
          <p:nvPr>
            <p:ph type="title"/>
          </p:nvPr>
        </p:nvSpPr>
        <p:spPr>
          <a:xfrm>
            <a:off x="658814" y="180974"/>
            <a:ext cx="10036400" cy="678998"/>
          </a:xfrm>
          <a:prstGeom prst="rect">
            <a:avLst/>
          </a:prstGeom>
        </p:spPr>
        <p:txBody>
          <a:bodyPr anchor="b">
            <a:normAutofit/>
          </a:bodyPr>
          <a:lstStyle/>
          <a:p>
            <a:r>
              <a:rPr lang="sv-SE" dirty="0">
                <a:solidFill>
                  <a:schemeClr val="accent3"/>
                </a:solidFill>
              </a:rPr>
              <a:t>Medlemskap i Psoriasisförbundet – vad ingår?</a:t>
            </a:r>
          </a:p>
        </p:txBody>
      </p:sp>
      <p:sp>
        <p:nvSpPr>
          <p:cNvPr id="9" name="Platshållare för innehåll 2">
            <a:extLst>
              <a:ext uri="{FF2B5EF4-FFF2-40B4-BE49-F238E27FC236}">
                <a16:creationId xmlns:a16="http://schemas.microsoft.com/office/drawing/2014/main" id="{2D137A0A-623B-4B9D-BB71-4956921523A8}"/>
              </a:ext>
            </a:extLst>
          </p:cNvPr>
          <p:cNvSpPr txBox="1">
            <a:spLocks/>
          </p:cNvSpPr>
          <p:nvPr/>
        </p:nvSpPr>
        <p:spPr>
          <a:xfrm>
            <a:off x="438412" y="1381973"/>
            <a:ext cx="6826712" cy="5142653"/>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24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4608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2pPr>
            <a:lvl3pPr marL="6912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800" kern="1200">
                <a:solidFill>
                  <a:schemeClr val="tx1">
                    <a:lumMod val="75000"/>
                    <a:lumOff val="25000"/>
                  </a:schemeClr>
                </a:solidFill>
                <a:latin typeface="+mn-lt"/>
                <a:ea typeface="+mn-ea"/>
                <a:cs typeface="+mn-cs"/>
              </a:defRPr>
            </a:lvl3pPr>
            <a:lvl4pPr marL="9216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4pPr>
            <a:lvl5pPr marL="11160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2600" lvl="2" indent="0">
              <a:buNone/>
            </a:pPr>
            <a:endParaRPr lang="sv-SE" dirty="0"/>
          </a:p>
        </p:txBody>
      </p:sp>
      <p:sp>
        <p:nvSpPr>
          <p:cNvPr id="6" name="Platshållare för innehåll 2">
            <a:extLst>
              <a:ext uri="{FF2B5EF4-FFF2-40B4-BE49-F238E27FC236}">
                <a16:creationId xmlns:a16="http://schemas.microsoft.com/office/drawing/2014/main" id="{9BE69A6B-D97B-10EA-7C7C-9D450283A762}"/>
              </a:ext>
            </a:extLst>
          </p:cNvPr>
          <p:cNvSpPr txBox="1">
            <a:spLocks/>
          </p:cNvSpPr>
          <p:nvPr/>
        </p:nvSpPr>
        <p:spPr>
          <a:xfrm>
            <a:off x="590812" y="1534373"/>
            <a:ext cx="6826712" cy="5142653"/>
          </a:xfrm>
          <a:prstGeom prst="rect">
            <a:avLst/>
          </a:prstGeom>
        </p:spPr>
        <p:txBody>
          <a:bodyPr vert="horz" lIns="0" tIns="0" rIns="0" bIns="0" rtlCol="0" anchor="t">
            <a:normAutofit/>
          </a:bodyPr>
          <a:lstStyle>
            <a:lvl1pPr marL="228600" indent="-228600" algn="l" defTabSz="914400" rtl="0" eaLnBrk="1" latinLnBrk="0" hangingPunct="1">
              <a:lnSpc>
                <a:spcPct val="100000"/>
              </a:lnSpc>
              <a:spcBef>
                <a:spcPts val="24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4608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2pPr>
            <a:lvl3pPr marL="6912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800" kern="1200">
                <a:solidFill>
                  <a:schemeClr val="tx1">
                    <a:lumMod val="75000"/>
                    <a:lumOff val="25000"/>
                  </a:schemeClr>
                </a:solidFill>
                <a:latin typeface="+mn-lt"/>
                <a:ea typeface="+mn-ea"/>
                <a:cs typeface="+mn-cs"/>
              </a:defRPr>
            </a:lvl3pPr>
            <a:lvl4pPr marL="9216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4pPr>
            <a:lvl5pPr marL="11160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0375" lvl="1"/>
            <a:r>
              <a:rPr lang="sv-SE" dirty="0">
                <a:solidFill>
                  <a:schemeClr val="tx1"/>
                </a:solidFill>
              </a:rPr>
              <a:t>Prenumeration på Psoriasistidningen</a:t>
            </a:r>
            <a:endParaRPr lang="sv-SE"/>
          </a:p>
          <a:p>
            <a:pPr marL="231775" lvl="1" indent="0">
              <a:buNone/>
            </a:pPr>
            <a:endParaRPr lang="sv-SE" dirty="0">
              <a:solidFill>
                <a:schemeClr val="tx1"/>
              </a:solidFill>
              <a:cs typeface="Arial"/>
            </a:endParaRPr>
          </a:p>
          <a:p>
            <a:pPr marL="460375" lvl="1"/>
            <a:r>
              <a:rPr lang="sv-SE" dirty="0">
                <a:solidFill>
                  <a:schemeClr val="tx1"/>
                </a:solidFill>
              </a:rPr>
              <a:t>Välkomstpaket</a:t>
            </a:r>
            <a:endParaRPr lang="sv-SE" dirty="0">
              <a:solidFill>
                <a:schemeClr val="tx1"/>
              </a:solidFill>
              <a:cs typeface="Arial"/>
            </a:endParaRPr>
          </a:p>
          <a:p>
            <a:pPr marL="231775" lvl="1" indent="0">
              <a:buNone/>
            </a:pPr>
            <a:endParaRPr lang="sv-SE" dirty="0">
              <a:solidFill>
                <a:schemeClr val="tx1"/>
              </a:solidFill>
              <a:cs typeface="Arial"/>
            </a:endParaRPr>
          </a:p>
          <a:p>
            <a:pPr marL="460375" lvl="1"/>
            <a:r>
              <a:rPr lang="sv-SE" dirty="0">
                <a:solidFill>
                  <a:schemeClr val="tx1"/>
                </a:solidFill>
              </a:rPr>
              <a:t>Psoriasiskompassen</a:t>
            </a:r>
            <a:endParaRPr lang="sv-SE" dirty="0">
              <a:solidFill>
                <a:schemeClr val="tx1"/>
              </a:solidFill>
              <a:cs typeface="Arial"/>
            </a:endParaRPr>
          </a:p>
          <a:p>
            <a:pPr marL="231775" lvl="1" indent="0">
              <a:buNone/>
            </a:pPr>
            <a:endParaRPr lang="sv-SE" dirty="0">
              <a:solidFill>
                <a:schemeClr val="tx1"/>
              </a:solidFill>
              <a:cs typeface="Arial"/>
            </a:endParaRPr>
          </a:p>
          <a:p>
            <a:pPr marL="460375" lvl="1"/>
            <a:r>
              <a:rPr lang="sv-SE" dirty="0">
                <a:solidFill>
                  <a:schemeClr val="tx1"/>
                </a:solidFill>
              </a:rPr>
              <a:t>Foldrar - inför läkarbesöket</a:t>
            </a:r>
            <a:endParaRPr lang="sv-SE" dirty="0">
              <a:solidFill>
                <a:schemeClr val="tx1"/>
              </a:solidFill>
              <a:cs typeface="Arial"/>
            </a:endParaRPr>
          </a:p>
          <a:p>
            <a:pPr marL="231775" lvl="1" indent="0">
              <a:buNone/>
            </a:pPr>
            <a:endParaRPr lang="sv-SE" dirty="0">
              <a:solidFill>
                <a:schemeClr val="tx1"/>
              </a:solidFill>
              <a:cs typeface="Arial"/>
            </a:endParaRPr>
          </a:p>
          <a:p>
            <a:pPr marL="460375" lvl="1"/>
            <a:r>
              <a:rPr lang="sv-SE" dirty="0">
                <a:solidFill>
                  <a:schemeClr val="tx1"/>
                </a:solidFill>
              </a:rPr>
              <a:t>Kunskap och föreläsningar</a:t>
            </a:r>
            <a:endParaRPr lang="sv-SE" dirty="0">
              <a:solidFill>
                <a:schemeClr val="tx1"/>
              </a:solidFill>
              <a:cs typeface="Arial"/>
            </a:endParaRPr>
          </a:p>
          <a:p>
            <a:pPr marL="231775" lvl="1" indent="0">
              <a:buNone/>
            </a:pPr>
            <a:endParaRPr lang="sv-SE" dirty="0">
              <a:solidFill>
                <a:schemeClr val="tx1"/>
              </a:solidFill>
              <a:cs typeface="Arial"/>
            </a:endParaRPr>
          </a:p>
          <a:p>
            <a:pPr marL="460375" lvl="1"/>
            <a:r>
              <a:rPr lang="sv-SE" dirty="0">
                <a:solidFill>
                  <a:schemeClr val="tx1"/>
                </a:solidFill>
              </a:rPr>
              <a:t>Gemenskap och aktiviteter</a:t>
            </a:r>
            <a:endParaRPr lang="sv-SE" dirty="0">
              <a:solidFill>
                <a:schemeClr val="tx1"/>
              </a:solidFill>
              <a:cs typeface="Arial"/>
            </a:endParaRPr>
          </a:p>
          <a:p>
            <a:pPr marL="231775" lvl="1" indent="0">
              <a:buNone/>
            </a:pPr>
            <a:endParaRPr lang="sv-SE" dirty="0">
              <a:solidFill>
                <a:schemeClr val="tx1"/>
              </a:solidFill>
              <a:cs typeface="Arial"/>
            </a:endParaRPr>
          </a:p>
          <a:p>
            <a:pPr marL="460375" lvl="1"/>
            <a:r>
              <a:rPr lang="sv-SE" dirty="0">
                <a:solidFill>
                  <a:schemeClr val="tx1"/>
                </a:solidFill>
              </a:rPr>
              <a:t>Medlemsrabatter</a:t>
            </a:r>
            <a:endParaRPr lang="sv-SE" dirty="0">
              <a:solidFill>
                <a:schemeClr val="tx1"/>
              </a:solidFill>
              <a:cs typeface="Arial"/>
            </a:endParaRPr>
          </a:p>
          <a:p>
            <a:pPr marL="460375" lvl="1"/>
            <a:endParaRPr lang="sv-SE" dirty="0">
              <a:cs typeface="Arial"/>
            </a:endParaRPr>
          </a:p>
          <a:p>
            <a:pPr marL="460375" lvl="1"/>
            <a:endParaRPr lang="sv-SE" dirty="0">
              <a:cs typeface="Arial"/>
            </a:endParaRPr>
          </a:p>
          <a:p>
            <a:pPr marL="462280" lvl="2" indent="0">
              <a:buNone/>
            </a:pPr>
            <a:endParaRPr lang="sv-SE" dirty="0">
              <a:cs typeface="Arial"/>
            </a:endParaRPr>
          </a:p>
        </p:txBody>
      </p:sp>
      <p:pic>
        <p:nvPicPr>
          <p:cNvPr id="8" name="Bildobjekt 7" descr="En bild som visar text&#10;&#10;Automatiskt genererad beskrivning">
            <a:extLst>
              <a:ext uri="{FF2B5EF4-FFF2-40B4-BE49-F238E27FC236}">
                <a16:creationId xmlns:a16="http://schemas.microsoft.com/office/drawing/2014/main" id="{6CD90712-6EEA-7F20-9034-64A8E3876DA9}"/>
              </a:ext>
            </a:extLst>
          </p:cNvPr>
          <p:cNvPicPr>
            <a:picLocks noChangeAspect="1"/>
          </p:cNvPicPr>
          <p:nvPr/>
        </p:nvPicPr>
        <p:blipFill>
          <a:blip r:embed="rId2"/>
          <a:stretch>
            <a:fillRect/>
          </a:stretch>
        </p:blipFill>
        <p:spPr>
          <a:xfrm>
            <a:off x="5853086" y="2036989"/>
            <a:ext cx="5061858" cy="2784022"/>
          </a:xfrm>
          <a:prstGeom prst="rect">
            <a:avLst/>
          </a:prstGeom>
        </p:spPr>
      </p:pic>
    </p:spTree>
    <p:extLst>
      <p:ext uri="{BB962C8B-B14F-4D97-AF65-F5344CB8AC3E}">
        <p14:creationId xmlns:p14="http://schemas.microsoft.com/office/powerpoint/2010/main" val="241104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A95F672-7E8D-7B28-7008-5481CC49AFF5}"/>
              </a:ext>
            </a:extLst>
          </p:cNvPr>
          <p:cNvSpPr>
            <a:spLocks noGrp="1"/>
          </p:cNvSpPr>
          <p:nvPr>
            <p:ph type="title"/>
          </p:nvPr>
        </p:nvSpPr>
        <p:spPr>
          <a:xfrm>
            <a:off x="658812" y="121765"/>
            <a:ext cx="8592764" cy="827088"/>
          </a:xfrm>
        </p:spPr>
        <p:txBody>
          <a:bodyPr anchor="b">
            <a:normAutofit/>
          </a:bodyPr>
          <a:lstStyle/>
          <a:p>
            <a:r>
              <a:rPr lang="sv-SE" dirty="0"/>
              <a:t>Mina sidor – för medlemmar</a:t>
            </a:r>
          </a:p>
        </p:txBody>
      </p:sp>
      <p:sp>
        <p:nvSpPr>
          <p:cNvPr id="6" name="Platshållare för innehåll 5">
            <a:extLst>
              <a:ext uri="{FF2B5EF4-FFF2-40B4-BE49-F238E27FC236}">
                <a16:creationId xmlns:a16="http://schemas.microsoft.com/office/drawing/2014/main" id="{81432657-1291-EC4A-2623-97738F594690}"/>
              </a:ext>
            </a:extLst>
          </p:cNvPr>
          <p:cNvSpPr>
            <a:spLocks noGrp="1"/>
          </p:cNvSpPr>
          <p:nvPr>
            <p:ph sz="half" idx="1"/>
          </p:nvPr>
        </p:nvSpPr>
        <p:spPr>
          <a:xfrm>
            <a:off x="670031" y="1200076"/>
            <a:ext cx="10562785" cy="4817812"/>
          </a:xfrm>
        </p:spPr>
        <p:txBody>
          <a:bodyPr>
            <a:normAutofit/>
          </a:bodyPr>
          <a:lstStyle/>
          <a:p>
            <a:pPr marL="0" indent="0">
              <a:buNone/>
            </a:pPr>
            <a:r>
              <a:rPr lang="sv-SE" sz="1800" dirty="0"/>
              <a:t>Som medlem har du tillgång till Mina sidor via förbundets hemsida. Du kan bland annat logga in med ditt </a:t>
            </a:r>
            <a:r>
              <a:rPr lang="sv-SE" sz="1800" dirty="0" err="1"/>
              <a:t>BankID</a:t>
            </a:r>
            <a:r>
              <a:rPr lang="sv-SE" sz="1800" dirty="0"/>
              <a:t>.</a:t>
            </a:r>
            <a:br>
              <a:rPr lang="sv-SE" sz="1800" dirty="0"/>
            </a:br>
            <a:br>
              <a:rPr lang="sv-SE" sz="1800" dirty="0"/>
            </a:br>
            <a:r>
              <a:rPr lang="sv-SE" sz="1800" dirty="0"/>
              <a:t>Här kan du ändra dina kontaktuppgifter, lägga till familjemedlem, se dina avier, se en översikt av de medlemsförmåner du har samt läsa gamla nummer av Psoriasistidningen, med mera.</a:t>
            </a:r>
            <a:br>
              <a:rPr lang="sv-SE" sz="1800" dirty="0"/>
            </a:br>
            <a:endParaRPr lang="sv-SE" sz="1800" dirty="0"/>
          </a:p>
        </p:txBody>
      </p:sp>
      <p:sp>
        <p:nvSpPr>
          <p:cNvPr id="5" name="Platshållare för bildnummer 4">
            <a:extLst>
              <a:ext uri="{FF2B5EF4-FFF2-40B4-BE49-F238E27FC236}">
                <a16:creationId xmlns:a16="http://schemas.microsoft.com/office/drawing/2014/main" id="{48D759EB-52FB-2DBA-5A85-28990CC15254}"/>
              </a:ext>
            </a:extLst>
          </p:cNvPr>
          <p:cNvSpPr>
            <a:spLocks noGrp="1"/>
          </p:cNvSpPr>
          <p:nvPr>
            <p:ph type="sldNum" sz="quarter" idx="12"/>
          </p:nvPr>
        </p:nvSpPr>
        <p:spPr>
          <a:xfrm>
            <a:off x="5735424" y="6421299"/>
            <a:ext cx="432000" cy="144000"/>
          </a:xfrm>
        </p:spPr>
        <p:txBody>
          <a:bodyPr anchor="ctr">
            <a:normAutofit/>
          </a:bodyPr>
          <a:lstStyle/>
          <a:p>
            <a:pPr>
              <a:spcAft>
                <a:spcPts val="600"/>
              </a:spcAft>
            </a:pPr>
            <a:fld id="{E8645303-2AAE-45D1-913A-B06AE6474513}" type="slidenum">
              <a:rPr lang="sv-SE" smtClean="0"/>
              <a:pPr>
                <a:spcAft>
                  <a:spcPts val="600"/>
                </a:spcAft>
              </a:pPr>
              <a:t>7</a:t>
            </a:fld>
            <a:endParaRPr lang="sv-SE"/>
          </a:p>
        </p:txBody>
      </p:sp>
      <p:pic>
        <p:nvPicPr>
          <p:cNvPr id="4" name="Bildobjekt 3" descr="En bild som visar text, skärmbild, programvara, Webbsida&#10;&#10;AI-genererat innehåll kan vara felaktigt.">
            <a:extLst>
              <a:ext uri="{FF2B5EF4-FFF2-40B4-BE49-F238E27FC236}">
                <a16:creationId xmlns:a16="http://schemas.microsoft.com/office/drawing/2014/main" id="{406B1DDC-591F-EBAA-FBC6-95EEE45EB11D}"/>
              </a:ext>
            </a:extLst>
          </p:cNvPr>
          <p:cNvPicPr>
            <a:picLocks noChangeAspect="1"/>
          </p:cNvPicPr>
          <p:nvPr/>
        </p:nvPicPr>
        <p:blipFill>
          <a:blip r:embed="rId3"/>
          <a:srcRect t="8316" b="23428"/>
          <a:stretch/>
        </p:blipFill>
        <p:spPr>
          <a:xfrm>
            <a:off x="670031" y="2685761"/>
            <a:ext cx="9321134" cy="3459444"/>
          </a:xfrm>
          <a:prstGeom prst="rect">
            <a:avLst/>
          </a:prstGeom>
        </p:spPr>
      </p:pic>
    </p:spTree>
    <p:extLst>
      <p:ext uri="{BB962C8B-B14F-4D97-AF65-F5344CB8AC3E}">
        <p14:creationId xmlns:p14="http://schemas.microsoft.com/office/powerpoint/2010/main" val="1013954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502865A-1A39-4D34-AFA8-F0AEECBE23DD}"/>
              </a:ext>
            </a:extLst>
          </p:cNvPr>
          <p:cNvSpPr>
            <a:spLocks noGrp="1"/>
          </p:cNvSpPr>
          <p:nvPr>
            <p:ph type="title"/>
          </p:nvPr>
        </p:nvSpPr>
        <p:spPr>
          <a:xfrm>
            <a:off x="658812" y="177925"/>
            <a:ext cx="5437188" cy="827088"/>
          </a:xfrm>
          <a:prstGeom prst="rect">
            <a:avLst/>
          </a:prstGeom>
        </p:spPr>
        <p:txBody>
          <a:bodyPr anchor="b">
            <a:normAutofit/>
          </a:bodyPr>
          <a:lstStyle/>
          <a:p>
            <a:r>
              <a:rPr lang="sv-SE" dirty="0">
                <a:solidFill>
                  <a:schemeClr val="accent3"/>
                </a:solidFill>
              </a:rPr>
              <a:t>Psoriasiskompassen</a:t>
            </a:r>
          </a:p>
        </p:txBody>
      </p:sp>
      <p:sp>
        <p:nvSpPr>
          <p:cNvPr id="9" name="Platshållare för innehåll 2">
            <a:extLst>
              <a:ext uri="{FF2B5EF4-FFF2-40B4-BE49-F238E27FC236}">
                <a16:creationId xmlns:a16="http://schemas.microsoft.com/office/drawing/2014/main" id="{2D137A0A-623B-4B9D-BB71-4956921523A8}"/>
              </a:ext>
            </a:extLst>
          </p:cNvPr>
          <p:cNvSpPr txBox="1">
            <a:spLocks/>
          </p:cNvSpPr>
          <p:nvPr/>
        </p:nvSpPr>
        <p:spPr>
          <a:xfrm>
            <a:off x="438412" y="1381973"/>
            <a:ext cx="6826712" cy="5142653"/>
          </a:xfrm>
          <a:prstGeom prst="rect">
            <a:avLst/>
          </a:prstGeom>
        </p:spPr>
        <p:txBody>
          <a:bodyPr vert="horz" lIns="0" tIns="0" rIns="0" bIns="0" rtlCol="0">
            <a:normAutofit fontScale="92500" lnSpcReduction="10000"/>
          </a:bodyPr>
          <a:lstStyle>
            <a:lvl1pPr marL="228600" indent="-228600" algn="l" defTabSz="914400" rtl="0" eaLnBrk="1" latinLnBrk="0" hangingPunct="1">
              <a:lnSpc>
                <a:spcPct val="100000"/>
              </a:lnSpc>
              <a:spcBef>
                <a:spcPts val="24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4608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2pPr>
            <a:lvl3pPr marL="6912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800" kern="1200">
                <a:solidFill>
                  <a:schemeClr val="tx1">
                    <a:lumMod val="75000"/>
                    <a:lumOff val="25000"/>
                  </a:schemeClr>
                </a:solidFill>
                <a:latin typeface="+mn-lt"/>
                <a:ea typeface="+mn-ea"/>
                <a:cs typeface="+mn-cs"/>
              </a:defRPr>
            </a:lvl3pPr>
            <a:lvl4pPr marL="9216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4pPr>
            <a:lvl5pPr marL="11160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2200" lvl="1" indent="0">
              <a:buNone/>
            </a:pPr>
            <a:r>
              <a:rPr lang="sv-SE" b="1" dirty="0">
                <a:solidFill>
                  <a:schemeClr val="tx1"/>
                </a:solidFill>
              </a:rPr>
              <a:t>Innehåll:</a:t>
            </a:r>
          </a:p>
          <a:p>
            <a:pPr lvl="1"/>
            <a:r>
              <a:rPr lang="sv-SE" dirty="0">
                <a:solidFill>
                  <a:schemeClr val="tx1"/>
                </a:solidFill>
              </a:rPr>
              <a:t>Patienträttigheter</a:t>
            </a:r>
          </a:p>
          <a:p>
            <a:pPr lvl="2"/>
            <a:r>
              <a:rPr lang="sv-SE" dirty="0">
                <a:solidFill>
                  <a:schemeClr val="tx1"/>
                </a:solidFill>
              </a:rPr>
              <a:t>Patientlagen, Vårdgarantin</a:t>
            </a:r>
          </a:p>
          <a:p>
            <a:pPr lvl="1"/>
            <a:r>
              <a:rPr lang="sv-SE" dirty="0">
                <a:solidFill>
                  <a:schemeClr val="tx1"/>
                </a:solidFill>
              </a:rPr>
              <a:t>Vård och behandling av psoriasis</a:t>
            </a:r>
          </a:p>
          <a:p>
            <a:pPr lvl="2"/>
            <a:r>
              <a:rPr lang="sv-SE" dirty="0">
                <a:solidFill>
                  <a:schemeClr val="tx1"/>
                </a:solidFill>
              </a:rPr>
              <a:t>Var ska jag behandlas?, egenremiss, tillgängliga behandlingar, inför läkarbesöket</a:t>
            </a:r>
          </a:p>
          <a:p>
            <a:pPr lvl="1"/>
            <a:r>
              <a:rPr lang="sv-SE" dirty="0">
                <a:solidFill>
                  <a:schemeClr val="tx1"/>
                </a:solidFill>
              </a:rPr>
              <a:t>Vård och behandling av psoriasisartrit</a:t>
            </a:r>
          </a:p>
          <a:p>
            <a:pPr lvl="1"/>
            <a:r>
              <a:rPr lang="sv-SE" dirty="0">
                <a:solidFill>
                  <a:schemeClr val="tx1"/>
                </a:solidFill>
              </a:rPr>
              <a:t>Psoriasis och samsjuklighet</a:t>
            </a:r>
          </a:p>
          <a:p>
            <a:pPr lvl="1"/>
            <a:r>
              <a:rPr lang="sv-SE" dirty="0">
                <a:solidFill>
                  <a:schemeClr val="tx1"/>
                </a:solidFill>
              </a:rPr>
              <a:t>Stöd och bidrag</a:t>
            </a:r>
          </a:p>
          <a:p>
            <a:pPr lvl="2"/>
            <a:r>
              <a:rPr lang="sv-SE" dirty="0">
                <a:solidFill>
                  <a:schemeClr val="tx1"/>
                </a:solidFill>
              </a:rPr>
              <a:t>Sjukskrivning och sjukpenning, försäkringsmedicinskt beslutsstöd, högriskskydd, tandvårdsstöd, </a:t>
            </a:r>
            <a:r>
              <a:rPr lang="sv-SE" dirty="0" err="1">
                <a:solidFill>
                  <a:schemeClr val="tx1"/>
                </a:solidFill>
              </a:rPr>
              <a:t>FaR</a:t>
            </a:r>
            <a:endParaRPr lang="sv-SE" dirty="0">
              <a:solidFill>
                <a:schemeClr val="tx1"/>
              </a:solidFill>
            </a:endParaRPr>
          </a:p>
          <a:p>
            <a:pPr lvl="1"/>
            <a:r>
              <a:rPr lang="sv-SE" dirty="0">
                <a:solidFill>
                  <a:schemeClr val="tx1"/>
                </a:solidFill>
              </a:rPr>
              <a:t>Klagomål på vården</a:t>
            </a:r>
          </a:p>
          <a:p>
            <a:pPr lvl="2"/>
            <a:r>
              <a:rPr lang="sv-SE" dirty="0">
                <a:solidFill>
                  <a:schemeClr val="tx1"/>
                </a:solidFill>
              </a:rPr>
              <a:t>Vad gör jag om jag inte är nöjd?</a:t>
            </a:r>
          </a:p>
          <a:p>
            <a:pPr lvl="1"/>
            <a:r>
              <a:rPr lang="sv-SE" dirty="0">
                <a:solidFill>
                  <a:schemeClr val="tx1"/>
                </a:solidFill>
              </a:rPr>
              <a:t>Läkemedelslista</a:t>
            </a:r>
          </a:p>
          <a:p>
            <a:pPr lvl="2"/>
            <a:r>
              <a:rPr lang="sv-SE" dirty="0">
                <a:solidFill>
                  <a:schemeClr val="tx1"/>
                </a:solidFill>
              </a:rPr>
              <a:t>Lista över läkemedel som används för psoriasis och psoriasisartrit i Sverige</a:t>
            </a:r>
          </a:p>
          <a:p>
            <a:pPr marL="462600" lvl="2" indent="0">
              <a:buNone/>
            </a:pPr>
            <a:endParaRPr lang="sv-SE" dirty="0"/>
          </a:p>
        </p:txBody>
      </p:sp>
      <p:pic>
        <p:nvPicPr>
          <p:cNvPr id="8" name="Bildobjekt 7">
            <a:extLst>
              <a:ext uri="{FF2B5EF4-FFF2-40B4-BE49-F238E27FC236}">
                <a16:creationId xmlns:a16="http://schemas.microsoft.com/office/drawing/2014/main" id="{5D4A9D7E-C7D3-401B-A4F4-537C37CDC1E0}"/>
              </a:ext>
            </a:extLst>
          </p:cNvPr>
          <p:cNvPicPr>
            <a:picLocks noChangeAspect="1"/>
          </p:cNvPicPr>
          <p:nvPr/>
        </p:nvPicPr>
        <p:blipFill>
          <a:blip r:embed="rId2"/>
          <a:srcRect t="64" b="64"/>
          <a:stretch/>
        </p:blipFill>
        <p:spPr>
          <a:xfrm>
            <a:off x="7475864" y="333374"/>
            <a:ext cx="4411336" cy="6231926"/>
          </a:xfrm>
          <a:prstGeom prst="rect">
            <a:avLst/>
          </a:prstGeom>
          <a:noFill/>
          <a:ln w="12700">
            <a:solidFill>
              <a:schemeClr val="bg1"/>
            </a:solidFill>
          </a:ln>
        </p:spPr>
      </p:pic>
    </p:spTree>
    <p:extLst>
      <p:ext uri="{BB962C8B-B14F-4D97-AF65-F5344CB8AC3E}">
        <p14:creationId xmlns:p14="http://schemas.microsoft.com/office/powerpoint/2010/main" val="24703864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7957BE7-929C-40CB-8148-B504C19E9733}"/>
              </a:ext>
            </a:extLst>
          </p:cNvPr>
          <p:cNvSpPr>
            <a:spLocks noGrp="1"/>
          </p:cNvSpPr>
          <p:nvPr>
            <p:ph type="title"/>
          </p:nvPr>
        </p:nvSpPr>
        <p:spPr>
          <a:xfrm>
            <a:off x="658813" y="147219"/>
            <a:ext cx="11015616" cy="827088"/>
          </a:xfrm>
        </p:spPr>
        <p:txBody>
          <a:bodyPr/>
          <a:lstStyle/>
          <a:p>
            <a:r>
              <a:rPr lang="sv-SE" dirty="0">
                <a:solidFill>
                  <a:schemeClr val="accent3"/>
                </a:solidFill>
              </a:rPr>
              <a:t>Inför läkarbesöket - foldrar</a:t>
            </a:r>
          </a:p>
        </p:txBody>
      </p:sp>
      <p:pic>
        <p:nvPicPr>
          <p:cNvPr id="16" name="Bildobjekt 15">
            <a:extLst>
              <a:ext uri="{FF2B5EF4-FFF2-40B4-BE49-F238E27FC236}">
                <a16:creationId xmlns:a16="http://schemas.microsoft.com/office/drawing/2014/main" id="{36D5CCA3-2897-DBEF-B161-6270220FFEA6}"/>
              </a:ext>
            </a:extLst>
          </p:cNvPr>
          <p:cNvPicPr>
            <a:picLocks noChangeAspect="1"/>
          </p:cNvPicPr>
          <p:nvPr/>
        </p:nvPicPr>
        <p:blipFill rotWithShape="1">
          <a:blip r:embed="rId2"/>
          <a:srcRect l="48641" t="11539" r="14125" b="1410"/>
          <a:stretch/>
        </p:blipFill>
        <p:spPr>
          <a:xfrm>
            <a:off x="8367279" y="1346619"/>
            <a:ext cx="3442224" cy="4888524"/>
          </a:xfrm>
          <a:prstGeom prst="rect">
            <a:avLst/>
          </a:prstGeom>
        </p:spPr>
      </p:pic>
      <p:pic>
        <p:nvPicPr>
          <p:cNvPr id="12" name="Bildobjekt 11" descr="En bild som visar text&#10;&#10;Automatiskt genererad beskrivning">
            <a:extLst>
              <a:ext uri="{FF2B5EF4-FFF2-40B4-BE49-F238E27FC236}">
                <a16:creationId xmlns:a16="http://schemas.microsoft.com/office/drawing/2014/main" id="{965028D2-C7C2-8246-0DBB-63DEEC363FE7}"/>
              </a:ext>
            </a:extLst>
          </p:cNvPr>
          <p:cNvPicPr>
            <a:picLocks noChangeAspect="1"/>
          </p:cNvPicPr>
          <p:nvPr/>
        </p:nvPicPr>
        <p:blipFill rotWithShape="1">
          <a:blip r:embed="rId3"/>
          <a:srcRect l="48641" t="11795" r="14280" b="1154"/>
          <a:stretch/>
        </p:blipFill>
        <p:spPr>
          <a:xfrm>
            <a:off x="6032696" y="1160463"/>
            <a:ext cx="3427825" cy="4888524"/>
          </a:xfrm>
          <a:prstGeom prst="rect">
            <a:avLst/>
          </a:prstGeom>
        </p:spPr>
      </p:pic>
      <p:sp>
        <p:nvSpPr>
          <p:cNvPr id="3" name="Platshållare för innehåll 2">
            <a:extLst>
              <a:ext uri="{FF2B5EF4-FFF2-40B4-BE49-F238E27FC236}">
                <a16:creationId xmlns:a16="http://schemas.microsoft.com/office/drawing/2014/main" id="{22D2BA5A-87A8-FA4F-7CE4-2DEC291C5826}"/>
              </a:ext>
            </a:extLst>
          </p:cNvPr>
          <p:cNvSpPr txBox="1">
            <a:spLocks/>
          </p:cNvSpPr>
          <p:nvPr/>
        </p:nvSpPr>
        <p:spPr>
          <a:xfrm>
            <a:off x="438412" y="1381973"/>
            <a:ext cx="6826712" cy="5142653"/>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24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4608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2000" kern="1200">
                <a:solidFill>
                  <a:schemeClr val="tx1">
                    <a:lumMod val="75000"/>
                    <a:lumOff val="25000"/>
                  </a:schemeClr>
                </a:solidFill>
                <a:latin typeface="+mn-lt"/>
                <a:ea typeface="+mn-ea"/>
                <a:cs typeface="+mn-cs"/>
              </a:defRPr>
            </a:lvl2pPr>
            <a:lvl3pPr marL="6912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800" kern="1200">
                <a:solidFill>
                  <a:schemeClr val="tx1">
                    <a:lumMod val="75000"/>
                    <a:lumOff val="25000"/>
                  </a:schemeClr>
                </a:solidFill>
                <a:latin typeface="+mn-lt"/>
                <a:ea typeface="+mn-ea"/>
                <a:cs typeface="+mn-cs"/>
              </a:defRPr>
            </a:lvl3pPr>
            <a:lvl4pPr marL="9216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4pPr>
            <a:lvl5pPr marL="1116000" indent="-228600" algn="l" defTabSz="914400" rtl="0" eaLnBrk="1" latinLnBrk="0" hangingPunct="1">
              <a:lnSpc>
                <a:spcPct val="100000"/>
              </a:lnSpc>
              <a:spcBef>
                <a:spcPts val="500"/>
              </a:spcBef>
              <a:buClr>
                <a:schemeClr val="accent1"/>
              </a:buClr>
              <a:buSzPct val="130000"/>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sv-SE" dirty="0">
                <a:solidFill>
                  <a:schemeClr val="tx1"/>
                </a:solidFill>
              </a:rPr>
              <a:t>Vad ska jag tänka på inför läkarbesöket?</a:t>
            </a:r>
          </a:p>
          <a:p>
            <a:pPr lvl="1"/>
            <a:r>
              <a:rPr lang="sv-SE" dirty="0">
                <a:solidFill>
                  <a:schemeClr val="tx1"/>
                </a:solidFill>
              </a:rPr>
              <a:t>Tips till själva besöket</a:t>
            </a:r>
          </a:p>
          <a:p>
            <a:pPr lvl="1"/>
            <a:r>
              <a:rPr lang="sv-SE" dirty="0">
                <a:solidFill>
                  <a:schemeClr val="tx1"/>
                </a:solidFill>
              </a:rPr>
              <a:t>Efter besöket – vad är viktigt då?</a:t>
            </a:r>
          </a:p>
          <a:p>
            <a:pPr lvl="1"/>
            <a:r>
              <a:rPr lang="sv-SE" dirty="0">
                <a:solidFill>
                  <a:schemeClr val="tx1"/>
                </a:solidFill>
              </a:rPr>
              <a:t>Behandlingsmål</a:t>
            </a:r>
          </a:p>
          <a:p>
            <a:pPr lvl="1"/>
            <a:r>
              <a:rPr lang="sv-SE" dirty="0">
                <a:solidFill>
                  <a:schemeClr val="tx1"/>
                </a:solidFill>
              </a:rPr>
              <a:t>Utvärdering</a:t>
            </a:r>
          </a:p>
          <a:p>
            <a:pPr lvl="1"/>
            <a:r>
              <a:rPr lang="sv-SE" dirty="0">
                <a:solidFill>
                  <a:schemeClr val="tx1"/>
                </a:solidFill>
              </a:rPr>
              <a:t>Var kan jag läsa mer?</a:t>
            </a:r>
          </a:p>
          <a:p>
            <a:pPr lvl="1"/>
            <a:endParaRPr lang="sv-SE" dirty="0">
              <a:solidFill>
                <a:schemeClr val="tx1"/>
              </a:solidFill>
            </a:endParaRPr>
          </a:p>
          <a:p>
            <a:pPr marL="232200" lvl="1" indent="0">
              <a:buNone/>
            </a:pPr>
            <a:r>
              <a:rPr lang="sv-SE" dirty="0">
                <a:solidFill>
                  <a:schemeClr val="tx1"/>
                </a:solidFill>
              </a:rPr>
              <a:t>Foldrarna ingår i välkomstpaketet man får som </a:t>
            </a:r>
          </a:p>
          <a:p>
            <a:pPr marL="232200" lvl="1" indent="0">
              <a:buNone/>
            </a:pPr>
            <a:r>
              <a:rPr lang="sv-SE" dirty="0">
                <a:solidFill>
                  <a:schemeClr val="tx1"/>
                </a:solidFill>
              </a:rPr>
              <a:t>ny medlem och går även att ladda ned via</a:t>
            </a:r>
            <a:br>
              <a:rPr lang="sv-SE" dirty="0">
                <a:solidFill>
                  <a:schemeClr val="tx1"/>
                </a:solidFill>
              </a:rPr>
            </a:br>
            <a:r>
              <a:rPr lang="sv-SE" dirty="0">
                <a:solidFill>
                  <a:schemeClr val="tx1"/>
                </a:solidFill>
              </a:rPr>
              <a:t>Mina sidor på hemsidan.</a:t>
            </a:r>
          </a:p>
          <a:p>
            <a:pPr marL="462600" lvl="2" indent="0">
              <a:buNone/>
            </a:pPr>
            <a:endParaRPr lang="sv-SE" dirty="0"/>
          </a:p>
        </p:txBody>
      </p:sp>
    </p:spTree>
    <p:extLst>
      <p:ext uri="{BB962C8B-B14F-4D97-AF65-F5344CB8AC3E}">
        <p14:creationId xmlns:p14="http://schemas.microsoft.com/office/powerpoint/2010/main" val="138836177"/>
      </p:ext>
    </p:extLst>
  </p:cSld>
  <p:clrMapOvr>
    <a:masterClrMapping/>
  </p:clrMapOvr>
</p:sld>
</file>

<file path=ppt/theme/theme1.xml><?xml version="1.0" encoding="utf-8"?>
<a:theme xmlns:a="http://schemas.openxmlformats.org/drawingml/2006/main" name="Psoriasisförbundet">
  <a:themeElements>
    <a:clrScheme name="Psoriasisförbundet">
      <a:dk1>
        <a:sysClr val="windowText" lastClr="000000"/>
      </a:dk1>
      <a:lt1>
        <a:sysClr val="window" lastClr="FFFFFF"/>
      </a:lt1>
      <a:dk2>
        <a:srgbClr val="44546A"/>
      </a:dk2>
      <a:lt2>
        <a:srgbClr val="E7E6E6"/>
      </a:lt2>
      <a:accent1>
        <a:srgbClr val="0072A7"/>
      </a:accent1>
      <a:accent2>
        <a:srgbClr val="EF9B49"/>
      </a:accent2>
      <a:accent3>
        <a:srgbClr val="414141"/>
      </a:accent3>
      <a:accent4>
        <a:srgbClr val="D7D5CF"/>
      </a:accent4>
      <a:accent5>
        <a:srgbClr val="18A57F"/>
      </a:accent5>
      <a:accent6>
        <a:srgbClr val="ECEBE9"/>
      </a:accent6>
      <a:hlink>
        <a:srgbClr val="0563C1"/>
      </a:hlink>
      <a:folHlink>
        <a:srgbClr val="954F72"/>
      </a:folHlink>
    </a:clrScheme>
    <a:fontScheme name="Psoriasisförbunde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soriasisförbundet.potx" id="{6C9B883A-A05C-49D9-807E-B9624B74D3FB}" vid="{7F52774F-1C9C-4563-895E-DA25AFD69D77}"/>
    </a:ext>
  </a:extLst>
</a:theme>
</file>

<file path=ppt/theme/theme2.xml><?xml version="1.0" encoding="utf-8"?>
<a:theme xmlns:a="http://schemas.openxmlformats.org/drawingml/2006/main" name="1_Psoriasisförbundet">
  <a:themeElements>
    <a:clrScheme name="Psoriasisförbundet">
      <a:dk1>
        <a:sysClr val="windowText" lastClr="000000"/>
      </a:dk1>
      <a:lt1>
        <a:sysClr val="window" lastClr="FFFFFF"/>
      </a:lt1>
      <a:dk2>
        <a:srgbClr val="44546A"/>
      </a:dk2>
      <a:lt2>
        <a:srgbClr val="E7E6E6"/>
      </a:lt2>
      <a:accent1>
        <a:srgbClr val="0072A7"/>
      </a:accent1>
      <a:accent2>
        <a:srgbClr val="EF9B49"/>
      </a:accent2>
      <a:accent3>
        <a:srgbClr val="414141"/>
      </a:accent3>
      <a:accent4>
        <a:srgbClr val="D7D5CF"/>
      </a:accent4>
      <a:accent5>
        <a:srgbClr val="18A57F"/>
      </a:accent5>
      <a:accent6>
        <a:srgbClr val="ECEBE9"/>
      </a:accent6>
      <a:hlink>
        <a:srgbClr val="0563C1"/>
      </a:hlink>
      <a:folHlink>
        <a:srgbClr val="954F72"/>
      </a:folHlink>
    </a:clrScheme>
    <a:fontScheme name="Psoriasisförbunde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soriasisförbundet.potx" id="{6C9B883A-A05C-49D9-807E-B9624B74D3FB}" vid="{7F52774F-1C9C-4563-895E-DA25AFD69D77}"/>
    </a:ext>
  </a:extLst>
</a:theme>
</file>

<file path=ppt/theme/theme3.xml><?xml version="1.0" encoding="utf-8"?>
<a:theme xmlns:a="http://schemas.openxmlformats.org/drawingml/2006/main" name="Office-tema">
  <a:themeElements>
    <a:clrScheme name="Psoriasisförbundet">
      <a:dk1>
        <a:sysClr val="windowText" lastClr="000000"/>
      </a:dk1>
      <a:lt1>
        <a:sysClr val="window" lastClr="FFFFFF"/>
      </a:lt1>
      <a:dk2>
        <a:srgbClr val="44546A"/>
      </a:dk2>
      <a:lt2>
        <a:srgbClr val="E7E6E6"/>
      </a:lt2>
      <a:accent1>
        <a:srgbClr val="0072A7"/>
      </a:accent1>
      <a:accent2>
        <a:srgbClr val="EF9B49"/>
      </a:accent2>
      <a:accent3>
        <a:srgbClr val="414141"/>
      </a:accent3>
      <a:accent4>
        <a:srgbClr val="D7D5CF"/>
      </a:accent4>
      <a:accent5>
        <a:srgbClr val="18A57F"/>
      </a:accent5>
      <a:accent6>
        <a:srgbClr val="ECEBE9"/>
      </a:accent6>
      <a:hlink>
        <a:srgbClr val="0563C1"/>
      </a:hlink>
      <a:folHlink>
        <a:srgbClr val="954F72"/>
      </a:folHlink>
    </a:clrScheme>
    <a:fontScheme name="Psoriasisförbunde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Psoriasisförbundet">
      <a:dk1>
        <a:sysClr val="windowText" lastClr="000000"/>
      </a:dk1>
      <a:lt1>
        <a:sysClr val="window" lastClr="FFFFFF"/>
      </a:lt1>
      <a:dk2>
        <a:srgbClr val="44546A"/>
      </a:dk2>
      <a:lt2>
        <a:srgbClr val="E7E6E6"/>
      </a:lt2>
      <a:accent1>
        <a:srgbClr val="0072A7"/>
      </a:accent1>
      <a:accent2>
        <a:srgbClr val="EF9B49"/>
      </a:accent2>
      <a:accent3>
        <a:srgbClr val="414141"/>
      </a:accent3>
      <a:accent4>
        <a:srgbClr val="D7D5CF"/>
      </a:accent4>
      <a:accent5>
        <a:srgbClr val="18A57F"/>
      </a:accent5>
      <a:accent6>
        <a:srgbClr val="ECEBE9"/>
      </a:accent6>
      <a:hlink>
        <a:srgbClr val="0563C1"/>
      </a:hlink>
      <a:folHlink>
        <a:srgbClr val="954F72"/>
      </a:folHlink>
    </a:clrScheme>
    <a:fontScheme name="Psoriasisförbunde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kument" ma:contentTypeID="0x0101008EE8AF44E0E5F84A926CF3C7C3FB12B0" ma:contentTypeVersion="21" ma:contentTypeDescription="Skapa ett nytt dokument." ma:contentTypeScope="" ma:versionID="2dc58a2d66d5d4f175134b6a46bff03f">
  <xsd:schema xmlns:xsd="http://www.w3.org/2001/XMLSchema" xmlns:xs="http://www.w3.org/2001/XMLSchema" xmlns:p="http://schemas.microsoft.com/office/2006/metadata/properties" xmlns:ns1="http://schemas.microsoft.com/sharepoint/v3" xmlns:ns2="839dff20-20ef-4806-b3b0-68cbf22252a6" xmlns:ns3="17096c49-7827-4640-b289-fa1b79424ee5" targetNamespace="http://schemas.microsoft.com/office/2006/metadata/properties" ma:root="true" ma:fieldsID="8d40591457520bec5bd969109a708b86" ns1:_="" ns2:_="" ns3:_="">
    <xsd:import namespace="http://schemas.microsoft.com/sharepoint/v3"/>
    <xsd:import namespace="839dff20-20ef-4806-b3b0-68cbf22252a6"/>
    <xsd:import namespace="17096c49-7827-4640-b289-fa1b79424ee5"/>
    <xsd:element name="properties">
      <xsd:complexType>
        <xsd:sequence>
          <xsd:element name="documentManagement">
            <xsd:complexType>
              <xsd:all>
                <xsd:element ref="ns2:SharedWithUsers" minOccurs="0"/>
                <xsd:element ref="ns2:SharedWithDetails" minOccurs="0"/>
                <xsd:element ref="ns1:PublishingStartDate" minOccurs="0"/>
                <xsd:element ref="ns1:PublishingExpirationDate" minOccurs="0"/>
                <xsd:element ref="ns2:_dlc_DocId" minOccurs="0"/>
                <xsd:element ref="ns2:_dlc_DocIdUrl" minOccurs="0"/>
                <xsd:element ref="ns2:_dlc_DocIdPersistId"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malagt startdatum" ma:description="Schemalagt startdatum är en webbplatskolumn som skapas via publiceringsfunktionen. Den används för att ange datum och tid för när sidan ska visas för besökare på webbplatsen för första gången." ma:internalName="PublishingStartDate">
      <xsd:simpleType>
        <xsd:restriction base="dms:Unknown"/>
      </xsd:simpleType>
    </xsd:element>
    <xsd:element name="PublishingExpirationDate" ma:index="11" nillable="true" ma:displayName="Schemalagt slutdatum" ma:description="Schemalagt slutdatum är en webbplatskolumn som skapas via publiceringsfunktionen. Den används för att ange datum och tid för när sidan inte längre ska visas för besökare på webbplatsen."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39dff20-20ef-4806-b3b0-68cbf22252a6" elementFormDefault="qualified">
    <xsd:import namespace="http://schemas.microsoft.com/office/2006/documentManagement/types"/>
    <xsd:import namespace="http://schemas.microsoft.com/office/infopath/2007/PartnerControls"/>
    <xsd:element name="SharedWithUsers" ma:index="8" nillable="true" ma:displayName="Dela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at med information" ma:description="" ma:internalName="SharedWithDetails" ma:readOnly="true">
      <xsd:simpleType>
        <xsd:restriction base="dms:Note">
          <xsd:maxLength value="255"/>
        </xsd:restriction>
      </xsd:simpleType>
    </xsd:element>
    <xsd:element name="_dlc_DocId" ma:index="12" nillable="true" ma:displayName="Dokument-ID-värde" ma:description="Värdet för dokument-ID som tilldelats till det här objektet." ma:internalName="_dlc_DocId" ma:readOnly="true">
      <xsd:simpleType>
        <xsd:restriction base="dms:Text"/>
      </xsd:simpleType>
    </xsd:element>
    <xsd:element name="_dlc_DocIdUrl" ma:index="13" nillable="true" ma:displayName="Dokument-ID" ma:description="Permanent länk till det här dokumente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4" nillable="true" ma:displayName="Persist ID" ma:description="Keep ID on add." ma:hidden="true" ma:internalName="_dlc_DocIdPersistId" ma:readOnly="true">
      <xsd:simpleType>
        <xsd:restriction base="dms:Boolean"/>
      </xsd:simpleType>
    </xsd:element>
    <xsd:element name="LastSharedByUser" ma:index="15" nillable="true" ma:displayName="Senast delad per användare" ma:description="" ma:internalName="LastSharedByUser" ma:readOnly="true">
      <xsd:simpleType>
        <xsd:restriction base="dms:Note">
          <xsd:maxLength value="255"/>
        </xsd:restriction>
      </xsd:simpleType>
    </xsd:element>
    <xsd:element name="LastSharedByTime" ma:index="16" nillable="true" ma:displayName="Senast delad per tid" ma:description="" ma:internalName="LastSharedByTime" ma:readOnly="true">
      <xsd:simpleType>
        <xsd:restriction base="dms:DateTime"/>
      </xsd:simpleType>
    </xsd:element>
    <xsd:element name="TaxCatchAll" ma:index="30" nillable="true" ma:displayName="Taxonomy Catch All Column" ma:hidden="true" ma:list="{a14c48a7-37fd-4349-bd88-a98b5e6c24c6}" ma:internalName="TaxCatchAll" ma:showField="CatchAllData" ma:web="839dff20-20ef-4806-b3b0-68cbf22252a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7096c49-7827-4640-b289-fa1b79424ee5" elementFormDefault="qualified">
    <xsd:import namespace="http://schemas.microsoft.com/office/2006/documentManagement/types"/>
    <xsd:import namespace="http://schemas.microsoft.com/office/infopath/2007/PartnerControls"/>
    <xsd:element name="MediaServiceMetadata" ma:index="17" nillable="true" ma:displayName="MediaServiceMetadata" ma:description="" ma:hidden="true" ma:internalName="MediaServiceMetadata" ma:readOnly="true">
      <xsd:simpleType>
        <xsd:restriction base="dms:Note"/>
      </xsd:simpleType>
    </xsd:element>
    <xsd:element name="MediaServiceFastMetadata" ma:index="18" nillable="true" ma:displayName="MediaServiceFastMetadata" ma:description="" ma:hidden="true" ma:internalName="MediaServiceFastMetadata" ma:readOnly="true">
      <xsd:simpleType>
        <xsd:restriction base="dms:Note"/>
      </xsd:simpleType>
    </xsd:element>
    <xsd:element name="MediaServiceDateTaken" ma:index="19" nillable="true" ma:displayName="MediaServiceDateTaken" ma:description="" ma:hidden="true" ma:internalName="MediaServiceDateTaken" ma:readOnly="true">
      <xsd:simpleType>
        <xsd:restriction base="dms:Text"/>
      </xsd:simpleType>
    </xsd:element>
    <xsd:element name="MediaServiceAutoTags" ma:index="20" nillable="true" ma:displayName="MediaServiceAutoTags" ma:description="" ma:internalName="MediaServiceAutoTags" ma:readOnly="true">
      <xsd:simpleType>
        <xsd:restriction base="dms:Text"/>
      </xsd:simpleType>
    </xsd:element>
    <xsd:element name="MediaServiceLocation" ma:index="21" nillable="true" ma:displayName="MediaServiceLocation" ma:description="" ma:internalName="MediaServiceLocation" ma:readOnly="true">
      <xsd:simpleType>
        <xsd:restriction base="dms:Text"/>
      </xsd:simpleType>
    </xsd:element>
    <xsd:element name="MediaServiceOCR" ma:index="22" nillable="true" ma:displayName="MediaServiceOCR" ma:internalName="MediaServiceOCR" ma:readOnly="true">
      <xsd:simpleType>
        <xsd:restriction base="dms:Note">
          <xsd:maxLength value="255"/>
        </xsd:restriction>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GenerationTime" ma:index="24" nillable="true" ma:displayName="MediaServiceGenerationTime" ma:hidden="true" ma:internalName="MediaServiceGenerationTime" ma:readOnly="true">
      <xsd:simpleType>
        <xsd:restriction base="dms:Text"/>
      </xsd:simpleType>
    </xsd:element>
    <xsd:element name="MediaServiceAutoKeyPoints" ma:index="25" nillable="true" ma:displayName="MediaServiceAutoKeyPoints" ma:hidden="true" ma:internalName="MediaServiceAutoKeyPoints" ma:readOnly="true">
      <xsd:simpleType>
        <xsd:restriction base="dms:Note"/>
      </xsd:simpleType>
    </xsd:element>
    <xsd:element name="MediaServiceKeyPoints" ma:index="26" nillable="true" ma:displayName="KeyPoints" ma:internalName="MediaServiceKeyPoints" ma:readOnly="true">
      <xsd:simpleType>
        <xsd:restriction base="dms:Note">
          <xsd:maxLength value="255"/>
        </xsd:restriction>
      </xsd:simpleType>
    </xsd:element>
    <xsd:element name="MediaLengthInSeconds" ma:index="27" nillable="true" ma:displayName="Length (seconds)" ma:internalName="MediaLengthInSeconds" ma:readOnly="true">
      <xsd:simpleType>
        <xsd:restriction base="dms:Unknown"/>
      </xsd:simpleType>
    </xsd:element>
    <xsd:element name="lcf76f155ced4ddcb4097134ff3c332f" ma:index="29" nillable="true" ma:taxonomy="true" ma:internalName="lcf76f155ced4ddcb4097134ff3c332f" ma:taxonomyFieldName="MediaServiceImageTags" ma:displayName="Bildmarkeringar" ma:readOnly="false" ma:fieldId="{5cf76f15-5ced-4ddc-b409-7134ff3c332f}" ma:taxonomyMulti="true" ma:sspId="3bcca405-05af-46bf-80d0-0881c8688bd8" ma:termSetId="09814cd3-568e-fe90-9814-8d621ff8fb84" ma:anchorId="fba54fb3-c3e1-fe81-a776-ca4b69148c4d" ma:open="true" ma:isKeyword="false">
      <xsd:complexType>
        <xsd:sequence>
          <xsd:element ref="pc:Terms" minOccurs="0" maxOccurs="1"/>
        </xsd:sequence>
      </xsd:complexType>
    </xsd:element>
    <xsd:element name="MediaServiceSearchProperties" ma:index="31" nillable="true" ma:displayName="MediaServiceSearchProperties" ma:hidden="true" ma:internalName="MediaServiceSearchProperties" ma:readOnly="true">
      <xsd:simpleType>
        <xsd:restriction base="dms:Note"/>
      </xsd:simpleType>
    </xsd:element>
    <xsd:element name="MediaServiceObjectDetectorVersions" ma:index="32"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839dff20-20ef-4806-b3b0-68cbf22252a6">PFH4NYD5VE5P-1217133162-177196</_dlc_DocId>
    <_dlc_DocIdUrl xmlns="839dff20-20ef-4806-b3b0-68cbf22252a6">
      <Url>https://psoriasisforbundet553.sharepoint.com/_layouts/15/DocIdRedir.aspx?ID=PFH4NYD5VE5P-1217133162-177196</Url>
      <Description>PFH4NYD5VE5P-1217133162-177196</Description>
    </_dlc_DocIdUrl>
    <PublishingExpirationDate xmlns="http://schemas.microsoft.com/sharepoint/v3" xsi:nil="true"/>
    <PublishingStartDate xmlns="http://schemas.microsoft.com/sharepoint/v3" xsi:nil="true"/>
    <TaxCatchAll xmlns="839dff20-20ef-4806-b3b0-68cbf22252a6" xsi:nil="true"/>
    <lcf76f155ced4ddcb4097134ff3c332f xmlns="17096c49-7827-4640-b289-fa1b79424ee5">
      <Terms xmlns="http://schemas.microsoft.com/office/infopath/2007/PartnerControls"/>
    </lcf76f155ced4ddcb4097134ff3c332f>
    <SharedWithUsers xmlns="839dff20-20ef-4806-b3b0-68cbf22252a6">
      <UserInfo>
        <DisplayName>Barbra Bohannan</DisplayName>
        <AccountId>89</AccountId>
        <AccountType/>
      </UserInfo>
      <UserInfo>
        <DisplayName>Maria Björklund</DisplayName>
        <AccountId>22</AccountId>
        <AccountType/>
      </UserInfo>
      <UserInfo>
        <DisplayName>Leo Askeland</DisplayName>
        <AccountId>335</AccountId>
        <AccountType/>
      </UserInfo>
    </SharedWithUsers>
  </documentManagement>
</p:properties>
</file>

<file path=customXml/itemProps1.xml><?xml version="1.0" encoding="utf-8"?>
<ds:datastoreItem xmlns:ds="http://schemas.openxmlformats.org/officeDocument/2006/customXml" ds:itemID="{D8EFAA6A-D912-4991-89C1-3FB398974E70}">
  <ds:schemaRefs>
    <ds:schemaRef ds:uri="http://schemas.microsoft.com/sharepoint/events"/>
  </ds:schemaRefs>
</ds:datastoreItem>
</file>

<file path=customXml/itemProps2.xml><?xml version="1.0" encoding="utf-8"?>
<ds:datastoreItem xmlns:ds="http://schemas.openxmlformats.org/officeDocument/2006/customXml" ds:itemID="{6C2DE78F-D576-4CCA-9303-1B8373F26D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39dff20-20ef-4806-b3b0-68cbf22252a6"/>
    <ds:schemaRef ds:uri="17096c49-7827-4640-b289-fa1b79424e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5583287-4F28-481D-BF94-21962EEE72D4}">
  <ds:schemaRefs>
    <ds:schemaRef ds:uri="http://schemas.microsoft.com/sharepoint/v3/contenttype/forms"/>
  </ds:schemaRefs>
</ds:datastoreItem>
</file>

<file path=customXml/itemProps4.xml><?xml version="1.0" encoding="utf-8"?>
<ds:datastoreItem xmlns:ds="http://schemas.openxmlformats.org/officeDocument/2006/customXml" ds:itemID="{C054A691-7B13-40FA-8426-F8D772060BB0}">
  <ds:schemaRefs>
    <ds:schemaRef ds:uri="http://schemas.microsoft.com/office/2006/metadata/properties"/>
    <ds:schemaRef ds:uri="http://schemas.microsoft.com/office/infopath/2007/PartnerControls"/>
    <ds:schemaRef ds:uri="839dff20-20ef-4806-b3b0-68cbf22252a6"/>
    <ds:schemaRef ds:uri="http://schemas.microsoft.com/sharepoint/v3"/>
    <ds:schemaRef ds:uri="17096c49-7827-4640-b289-fa1b79424ee5"/>
  </ds:schemaRefs>
</ds:datastoreItem>
</file>

<file path=docProps/app.xml><?xml version="1.0" encoding="utf-8"?>
<Properties xmlns="http://schemas.openxmlformats.org/officeDocument/2006/extended-properties" xmlns:vt="http://schemas.openxmlformats.org/officeDocument/2006/docPropsVTypes">
  <Template>Nya och nyfikna medlemmar 24 november</Template>
  <TotalTime>460</TotalTime>
  <Words>3549</Words>
  <Application>Microsoft Office PowerPoint</Application>
  <PresentationFormat>Bredbild</PresentationFormat>
  <Paragraphs>494</Paragraphs>
  <Slides>39</Slides>
  <Notes>8</Notes>
  <HiddenSlides>0</HiddenSlides>
  <MMClips>0</MMClips>
  <ScaleCrop>false</ScaleCrop>
  <HeadingPairs>
    <vt:vector size="6" baseType="variant">
      <vt:variant>
        <vt:lpstr>Använt teckensnitt</vt:lpstr>
      </vt:variant>
      <vt:variant>
        <vt:i4>4</vt:i4>
      </vt:variant>
      <vt:variant>
        <vt:lpstr>Tema</vt:lpstr>
      </vt:variant>
      <vt:variant>
        <vt:i4>2</vt:i4>
      </vt:variant>
      <vt:variant>
        <vt:lpstr>Bildrubriker</vt:lpstr>
      </vt:variant>
      <vt:variant>
        <vt:i4>39</vt:i4>
      </vt:variant>
    </vt:vector>
  </HeadingPairs>
  <TitlesOfParts>
    <vt:vector size="45" baseType="lpstr">
      <vt:lpstr>Arial</vt:lpstr>
      <vt:lpstr>Calibri</vt:lpstr>
      <vt:lpstr>Courier New</vt:lpstr>
      <vt:lpstr>Roboto</vt:lpstr>
      <vt:lpstr>Psoriasisförbundet</vt:lpstr>
      <vt:lpstr>1_Psoriasisförbundet</vt:lpstr>
      <vt:lpstr>Välkommen till Psoriasisförbundet!</vt:lpstr>
      <vt:lpstr>”Ett bra liv för alla med psoriasis och psoriasisartrit”</vt:lpstr>
      <vt:lpstr>Värdeord </vt:lpstr>
      <vt:lpstr>Förbundsstyrelsen</vt:lpstr>
      <vt:lpstr>Framtidsarbetet inom Psoriasisförbundet</vt:lpstr>
      <vt:lpstr>Medlemskap i Psoriasisförbundet – vad ingår?</vt:lpstr>
      <vt:lpstr>Mina sidor – för medlemmar</vt:lpstr>
      <vt:lpstr>Psoriasiskompassen</vt:lpstr>
      <vt:lpstr>Inför läkarbesöket - foldrar</vt:lpstr>
      <vt:lpstr>Psoriasis – en översikt</vt:lpstr>
      <vt:lpstr>Psoriasis – en inflammatorisk systemsjukdom</vt:lpstr>
      <vt:lpstr>Behandling psoriasis</vt:lpstr>
      <vt:lpstr>Hitta information om behandling på hemsidan</vt:lpstr>
      <vt:lpstr>Föreläsningar om behandling av psoriasis/PsA</vt:lpstr>
      <vt:lpstr>Varför samsjuklighet?</vt:lpstr>
      <vt:lpstr>Varför samsjuklighet? Genetisk koppling.</vt:lpstr>
      <vt:lpstr>PowerPoint-presentation</vt:lpstr>
      <vt:lpstr>Metabolt syndrom</vt:lpstr>
      <vt:lpstr>Hjärt-kärlsjukdom</vt:lpstr>
      <vt:lpstr>Depression</vt:lpstr>
      <vt:lpstr>Inflammatorisk mag-tarmsjukdom</vt:lpstr>
      <vt:lpstr>Ögoninflammation</vt:lpstr>
      <vt:lpstr>NAFLD - leversteatos</vt:lpstr>
      <vt:lpstr>Cancer(?)</vt:lpstr>
      <vt:lpstr>Vad vet vi om psoriasisartrit?</vt:lpstr>
      <vt:lpstr>Forskningen går framåt!</vt:lpstr>
      <vt:lpstr>Hur ställs diagnosen?</vt:lpstr>
      <vt:lpstr>Psoriasis + ledbesvär = psoriasisartrit?</vt:lpstr>
      <vt:lpstr>Behandling psoriasisartrit</vt:lpstr>
      <vt:lpstr>Nationella riktlinjerna för vård vid psoriasis</vt:lpstr>
      <vt:lpstr>Nationellt system för kunskapsstyrning</vt:lpstr>
      <vt:lpstr>Nationell arbetsgrupp psoriasis</vt:lpstr>
      <vt:lpstr>Varför ett vårdförlopp för psoriasis?</vt:lpstr>
      <vt:lpstr>Vårdförloppets mål</vt:lpstr>
      <vt:lpstr>Vad innehåller vårdförloppet?</vt:lpstr>
      <vt:lpstr>Vad gör Psoriasisförbundet?</vt:lpstr>
      <vt:lpstr>Förbundets vårdpolitiska program</vt:lpstr>
      <vt:lpstr>Hur kan jag lära mig mer om psoriasis?</vt:lpstr>
      <vt:lpstr>Tack!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Instruktionssida Dold sida, visas inte vid utskrift</dc:title>
  <dc:creator>Barbra Bohannan</dc:creator>
  <cp:lastModifiedBy>Barbra Bohannan</cp:lastModifiedBy>
  <cp:revision>32</cp:revision>
  <dcterms:created xsi:type="dcterms:W3CDTF">2021-11-17T14:53:35Z</dcterms:created>
  <dcterms:modified xsi:type="dcterms:W3CDTF">2025-03-25T09:07:49Z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9c881041-5136-4502-afa3-2a39b76d2e09</vt:lpwstr>
  </property>
  <property fmtid="{D5CDD505-2E9C-101B-9397-08002B2CF9AE}" pid="3" name="ContentTypeId">
    <vt:lpwstr>0x0101008EE8AF44E0E5F84A926CF3C7C3FB12B0</vt:lpwstr>
  </property>
  <property fmtid="{D5CDD505-2E9C-101B-9397-08002B2CF9AE}" pid="4" name="MediaServiceImageTags">
    <vt:lpwstr/>
  </property>
</Properties>
</file>