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handoutMasterIdLst>
    <p:handoutMasterId r:id="rId41"/>
  </p:handoutMasterIdLst>
  <p:sldIdLst>
    <p:sldId id="453" r:id="rId6"/>
    <p:sldId id="272" r:id="rId7"/>
    <p:sldId id="421" r:id="rId8"/>
    <p:sldId id="408" r:id="rId9"/>
    <p:sldId id="433" r:id="rId10"/>
    <p:sldId id="420" r:id="rId11"/>
    <p:sldId id="422" r:id="rId12"/>
    <p:sldId id="424" r:id="rId13"/>
    <p:sldId id="411" r:id="rId14"/>
    <p:sldId id="412" r:id="rId15"/>
    <p:sldId id="387" r:id="rId16"/>
    <p:sldId id="413" r:id="rId17"/>
    <p:sldId id="435" r:id="rId18"/>
    <p:sldId id="431" r:id="rId19"/>
    <p:sldId id="436" r:id="rId20"/>
    <p:sldId id="434" r:id="rId21"/>
    <p:sldId id="293" r:id="rId22"/>
    <p:sldId id="294" r:id="rId23"/>
    <p:sldId id="296" r:id="rId24"/>
    <p:sldId id="297" r:id="rId25"/>
    <p:sldId id="443" r:id="rId26"/>
    <p:sldId id="445" r:id="rId27"/>
    <p:sldId id="446" r:id="rId28"/>
    <p:sldId id="447" r:id="rId29"/>
    <p:sldId id="448" r:id="rId30"/>
    <p:sldId id="449" r:id="rId31"/>
    <p:sldId id="438" r:id="rId32"/>
    <p:sldId id="437" r:id="rId33"/>
    <p:sldId id="441" r:id="rId34"/>
    <p:sldId id="442" r:id="rId35"/>
    <p:sldId id="451" r:id="rId36"/>
    <p:sldId id="452" r:id="rId37"/>
    <p:sldId id="444" r:id="rId38"/>
    <p:sldId id="450" r:id="rId3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913A"/>
    <a:srgbClr val="FFC000"/>
    <a:srgbClr val="E58753"/>
    <a:srgbClr val="D1C1A8"/>
    <a:srgbClr val="785F40"/>
    <a:srgbClr val="AD9C80"/>
    <a:srgbClr val="FF99FF"/>
    <a:srgbClr val="448582"/>
    <a:srgbClr val="A05826"/>
    <a:srgbClr val="D77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094" autoAdjust="0"/>
  </p:normalViewPr>
  <p:slideViewPr>
    <p:cSldViewPr snapToGrid="0">
      <p:cViewPr varScale="1">
        <p:scale>
          <a:sx n="59" d="100"/>
          <a:sy n="59" d="100"/>
        </p:scale>
        <p:origin x="884" y="56"/>
      </p:cViewPr>
      <p:guideLst/>
    </p:cSldViewPr>
  </p:slideViewPr>
  <p:notesTextViewPr>
    <p:cViewPr>
      <p:scale>
        <a:sx n="3" d="2"/>
        <a:sy n="3" d="2"/>
      </p:scale>
      <p:origin x="0" y="0"/>
    </p:cViewPr>
  </p:notesTextViewPr>
  <p:notesViewPr>
    <p:cSldViewPr snapToGrid="0" showGuides="1">
      <p:cViewPr varScale="1">
        <p:scale>
          <a:sx n="96" d="100"/>
          <a:sy n="96" d="100"/>
        </p:scale>
        <p:origin x="26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E:\F&#246;rbundsstyrelsen\VERKSAMHET\Arbetsgrupp%20Organisation\Egen%20a-fil%2025042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Blad1!$O$6</c:f>
              <c:strCache>
                <c:ptCount val="1"/>
                <c:pt idx="0">
                  <c:v>Antal</c:v>
                </c:pt>
              </c:strCache>
            </c:strRef>
          </c:tx>
          <c:spPr>
            <a:solidFill>
              <a:schemeClr val="accent1"/>
            </a:solidFill>
            <a:ln>
              <a:noFill/>
            </a:ln>
            <a:effectLst/>
          </c:spPr>
          <c:invertIfNegative val="0"/>
          <c:cat>
            <c:numRef>
              <c:f>Blad1!$N$7:$N$8</c:f>
              <c:numCache>
                <c:formatCode>General</c:formatCode>
                <c:ptCount val="2"/>
                <c:pt idx="0">
                  <c:v>2023</c:v>
                </c:pt>
                <c:pt idx="1">
                  <c:v>2024</c:v>
                </c:pt>
              </c:numCache>
            </c:numRef>
          </c:cat>
          <c:val>
            <c:numRef>
              <c:f>Blad1!$O$7:$O$8</c:f>
              <c:numCache>
                <c:formatCode>General</c:formatCode>
                <c:ptCount val="2"/>
                <c:pt idx="0">
                  <c:v>363</c:v>
                </c:pt>
                <c:pt idx="1">
                  <c:v>333</c:v>
                </c:pt>
              </c:numCache>
            </c:numRef>
          </c:val>
          <c:extLst>
            <c:ext xmlns:c16="http://schemas.microsoft.com/office/drawing/2014/chart" uri="{C3380CC4-5D6E-409C-BE32-E72D297353CC}">
              <c16:uniqueId val="{00000000-5FED-4972-B2DE-99394A5C9107}"/>
            </c:ext>
          </c:extLst>
        </c:ser>
        <c:dLbls>
          <c:showLegendKey val="0"/>
          <c:showVal val="0"/>
          <c:showCatName val="0"/>
          <c:showSerName val="0"/>
          <c:showPercent val="0"/>
          <c:showBubbleSize val="0"/>
        </c:dLbls>
        <c:gapWidth val="219"/>
        <c:overlap val="-27"/>
        <c:axId val="2052903984"/>
        <c:axId val="2052899184"/>
      </c:barChart>
      <c:catAx>
        <c:axId val="205290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crossAx val="2052899184"/>
        <c:crosses val="autoZero"/>
        <c:auto val="1"/>
        <c:lblAlgn val="ctr"/>
        <c:lblOffset val="100"/>
        <c:noMultiLvlLbl val="0"/>
      </c:catAx>
      <c:valAx>
        <c:axId val="2052899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2052903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1949556-38AD-4301-B382-28538AE9E3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142909F-9109-4698-A6C0-E54B9C129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41B5D-9871-448D-AFF9-528C5B5EEE90}" type="datetimeFigureOut">
              <a:rPr lang="sv-SE" smtClean="0"/>
              <a:t>2025-06-10</a:t>
            </a:fld>
            <a:endParaRPr lang="sv-SE"/>
          </a:p>
        </p:txBody>
      </p:sp>
      <p:sp>
        <p:nvSpPr>
          <p:cNvPr id="4" name="Platshållare för sidfot 3">
            <a:extLst>
              <a:ext uri="{FF2B5EF4-FFF2-40B4-BE49-F238E27FC236}">
                <a16:creationId xmlns:a16="http://schemas.microsoft.com/office/drawing/2014/main" id="{7B107D92-4680-4591-B70A-B3A70D2674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4B8EB4A-7767-4658-BA26-6B9FA06907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90E371-07A3-47B4-AC4B-316278DD8235}" type="slidenum">
              <a:rPr lang="sv-SE" smtClean="0"/>
              <a:t>‹#›</a:t>
            </a:fld>
            <a:endParaRPr lang="sv-SE"/>
          </a:p>
        </p:txBody>
      </p:sp>
    </p:spTree>
    <p:extLst>
      <p:ext uri="{BB962C8B-B14F-4D97-AF65-F5344CB8AC3E}">
        <p14:creationId xmlns:p14="http://schemas.microsoft.com/office/powerpoint/2010/main" val="234728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2025-06-10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D2C3-87C5-0006-7A9D-E88853012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2E9E3-8AD0-6E6D-6C0F-BCE76771F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7D1AA-E0AF-8E8E-128D-1E619E20E77D}"/>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8E868F84-C7A0-F342-F78D-CF20D71A707F}"/>
              </a:ext>
            </a:extLst>
          </p:cNvPr>
          <p:cNvSpPr>
            <a:spLocks noGrp="1"/>
          </p:cNvSpPr>
          <p:nvPr>
            <p:ph type="sldNum" sz="quarter" idx="10"/>
          </p:nvPr>
        </p:nvSpPr>
        <p:spPr/>
        <p:txBody>
          <a:bodyPr/>
          <a:lstStyle/>
          <a:p>
            <a:fld id="{D0B863A3-F6DA-432C-A68C-0B1EB56ED58E}" type="slidenum">
              <a:rPr lang="sv-SE" smtClean="0"/>
              <a:t>1</a:t>
            </a:fld>
            <a:endParaRPr lang="sv-SE" dirty="0"/>
          </a:p>
        </p:txBody>
      </p:sp>
    </p:spTree>
    <p:extLst>
      <p:ext uri="{BB962C8B-B14F-4D97-AF65-F5344CB8AC3E}">
        <p14:creationId xmlns:p14="http://schemas.microsoft.com/office/powerpoint/2010/main" val="405697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Känner du igen dig? Hand upp</a:t>
            </a:r>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357312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det som är kärnan i vår verksamhet? Behöver vi komma tillbaka till den? Vad är det som förenar oss? Vad kan vi erbjuda som ingen annan kan erbjuda? Vad skiljer oss mot andra föreningar?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291400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1C10-7587-E92A-EF9C-746C77B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E07EB-1AAB-ED0E-05FA-A24459D08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623C1-83A1-FEA5-EA9C-23E03A5CB7E5}"/>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266E5130-588A-F2F1-39CB-5F50D7A95145}"/>
              </a:ext>
            </a:extLst>
          </p:cNvPr>
          <p:cNvSpPr>
            <a:spLocks noGrp="1"/>
          </p:cNvSpPr>
          <p:nvPr>
            <p:ph type="sldNum" sz="quarter" idx="10"/>
          </p:nvPr>
        </p:nvSpPr>
        <p:spPr/>
        <p:txBody>
          <a:bodyPr/>
          <a:lstStyle/>
          <a:p>
            <a:fld id="{D0B863A3-F6DA-432C-A68C-0B1EB56ED58E}" type="slidenum">
              <a:rPr lang="sv-SE" smtClean="0"/>
              <a:t>15</a:t>
            </a:fld>
            <a:endParaRPr lang="sv-SE" dirty="0"/>
          </a:p>
        </p:txBody>
      </p:sp>
    </p:spTree>
    <p:extLst>
      <p:ext uri="{BB962C8B-B14F-4D97-AF65-F5344CB8AC3E}">
        <p14:creationId xmlns:p14="http://schemas.microsoft.com/office/powerpoint/2010/main" val="640077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254189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449344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rgbClr val="FF0000"/>
                </a:solidFill>
              </a:rPr>
              <a:t>OBS: </a:t>
            </a:r>
            <a:r>
              <a:rPr lang="sv-SE" dirty="0"/>
              <a:t>Ett förtydligande kring tanken med riktade uppdrag till länsavdelningar. Tanken i exemplet är att underlätta för lokalavdelningarna så att de ska ha enklare att driva verksamhet. Det kan man göra på flera sätt, men ett exempel är att låta länsavdelningen ta över vissa uppgifter, t.ex. administrativa uppgifter och överlåta annat som länsavdelningarna gör idag åt lokalavdelningarna, t.ex. vara på marknader, mässor etc. På så sätt underlättar man även för länsavdelningarna att få ett ökat ansvar för specifika uppgifter, i stället för idag – ansvar för allt. </a:t>
            </a:r>
          </a:p>
        </p:txBody>
      </p:sp>
      <p:sp>
        <p:nvSpPr>
          <p:cNvPr id="4" name="Platshållare för bildnummer 3"/>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262131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82676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20</a:t>
            </a:fld>
            <a:endParaRPr lang="sv-SE"/>
          </a:p>
        </p:txBody>
      </p:sp>
    </p:spTree>
    <p:extLst>
      <p:ext uri="{BB962C8B-B14F-4D97-AF65-F5344CB8AC3E}">
        <p14:creationId xmlns:p14="http://schemas.microsoft.com/office/powerpoint/2010/main" val="411217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BF12-84FF-FAFE-0149-8727202D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7BF0-D370-6616-5C96-513FDFCFF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D7775-7009-E4C3-26DA-8509ACEF1544}"/>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CA0085B1-428D-659F-82E3-EBABFC5CCFDD}"/>
              </a:ext>
            </a:extLst>
          </p:cNvPr>
          <p:cNvSpPr>
            <a:spLocks noGrp="1"/>
          </p:cNvSpPr>
          <p:nvPr>
            <p:ph type="sldNum" sz="quarter" idx="10"/>
          </p:nvPr>
        </p:nvSpPr>
        <p:spPr/>
        <p:txBody>
          <a:bodyPr/>
          <a:lstStyle/>
          <a:p>
            <a:fld id="{D0B863A3-F6DA-432C-A68C-0B1EB56ED58E}" type="slidenum">
              <a:rPr lang="sv-SE" smtClean="0"/>
              <a:t>21</a:t>
            </a:fld>
            <a:endParaRPr lang="sv-SE" dirty="0"/>
          </a:p>
        </p:txBody>
      </p:sp>
    </p:spTree>
    <p:extLst>
      <p:ext uri="{BB962C8B-B14F-4D97-AF65-F5344CB8AC3E}">
        <p14:creationId xmlns:p14="http://schemas.microsoft.com/office/powerpoint/2010/main" val="146680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22</a:t>
            </a:fld>
            <a:endParaRPr lang="sv-SE"/>
          </a:p>
        </p:txBody>
      </p:sp>
    </p:spTree>
    <p:extLst>
      <p:ext uri="{BB962C8B-B14F-4D97-AF65-F5344CB8AC3E}">
        <p14:creationId xmlns:p14="http://schemas.microsoft.com/office/powerpoint/2010/main" val="130747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2</a:t>
            </a:fld>
            <a:endParaRPr lang="sv-SE" dirty="0"/>
          </a:p>
        </p:txBody>
      </p:sp>
    </p:spTree>
    <p:extLst>
      <p:ext uri="{BB962C8B-B14F-4D97-AF65-F5344CB8AC3E}">
        <p14:creationId xmlns:p14="http://schemas.microsoft.com/office/powerpoint/2010/main" val="234912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36E3A-8186-2C0B-5B5B-944DEA111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96E4F-ABF2-B539-6240-030BF61A1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9ADC9-3104-EC4A-68F6-46B87F5B65E0}"/>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7EF685AA-374C-8172-5141-33C4CCC3CF54}"/>
              </a:ext>
            </a:extLst>
          </p:cNvPr>
          <p:cNvSpPr>
            <a:spLocks noGrp="1"/>
          </p:cNvSpPr>
          <p:nvPr>
            <p:ph type="sldNum" sz="quarter" idx="10"/>
          </p:nvPr>
        </p:nvSpPr>
        <p:spPr/>
        <p:txBody>
          <a:bodyPr/>
          <a:lstStyle/>
          <a:p>
            <a:fld id="{D0B863A3-F6DA-432C-A68C-0B1EB56ED58E}" type="slidenum">
              <a:rPr lang="sv-SE" smtClean="0"/>
              <a:t>27</a:t>
            </a:fld>
            <a:endParaRPr lang="sv-SE" dirty="0"/>
          </a:p>
        </p:txBody>
      </p:sp>
    </p:spTree>
    <p:extLst>
      <p:ext uri="{BB962C8B-B14F-4D97-AF65-F5344CB8AC3E}">
        <p14:creationId xmlns:p14="http://schemas.microsoft.com/office/powerpoint/2010/main" val="764658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28</a:t>
            </a:fld>
            <a:endParaRPr lang="sv-SE"/>
          </a:p>
        </p:txBody>
      </p:sp>
    </p:spTree>
    <p:extLst>
      <p:ext uri="{BB962C8B-B14F-4D97-AF65-F5344CB8AC3E}">
        <p14:creationId xmlns:p14="http://schemas.microsoft.com/office/powerpoint/2010/main" val="319863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46DED-6957-0538-EB02-9560240A5E0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E765B5D-8820-F9FC-A79B-56BD3E44B7F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18697B5-F322-E8AE-2DF3-8B607D5FCD18}"/>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F7B92066-2E92-1037-3F1D-8AA1C8D248B4}"/>
              </a:ext>
            </a:extLst>
          </p:cNvPr>
          <p:cNvSpPr>
            <a:spLocks noGrp="1"/>
          </p:cNvSpPr>
          <p:nvPr>
            <p:ph type="sldNum" sz="quarter" idx="5"/>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1531312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DAC0A-69AD-0225-FB7F-002F1789E3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DF7224-155F-4B4B-C2A4-23F69C33F9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881B9F-269C-3050-617A-88BBE72F3E30}"/>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EA1A12B-4FF8-A1F5-FC7C-59E8494F2FE9}"/>
              </a:ext>
            </a:extLst>
          </p:cNvPr>
          <p:cNvSpPr>
            <a:spLocks noGrp="1"/>
          </p:cNvSpPr>
          <p:nvPr>
            <p:ph type="sldNum" sz="quarter" idx="5"/>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120410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ABB73-97C3-009D-746F-A9C373063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41325-5B62-04C5-EDAE-F95FF6054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BE7C2-0255-49C7-8D32-AF944464882C}"/>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E4210ED3-2B8C-4C47-DB89-554BCEC26030}"/>
              </a:ext>
            </a:extLst>
          </p:cNvPr>
          <p:cNvSpPr>
            <a:spLocks noGrp="1"/>
          </p:cNvSpPr>
          <p:nvPr>
            <p:ph type="sldNum" sz="quarter" idx="10"/>
          </p:nvPr>
        </p:nvSpPr>
        <p:spPr/>
        <p:txBody>
          <a:bodyPr/>
          <a:lstStyle/>
          <a:p>
            <a:fld id="{D0B863A3-F6DA-432C-A68C-0B1EB56ED58E}" type="slidenum">
              <a:rPr lang="sv-SE" smtClean="0"/>
              <a:t>31</a:t>
            </a:fld>
            <a:endParaRPr lang="sv-SE" dirty="0"/>
          </a:p>
        </p:txBody>
      </p:sp>
    </p:spTree>
    <p:extLst>
      <p:ext uri="{BB962C8B-B14F-4D97-AF65-F5344CB8AC3E}">
        <p14:creationId xmlns:p14="http://schemas.microsoft.com/office/powerpoint/2010/main" val="3280699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EAB6-0A42-05AB-BD7A-C0FB418EF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9B869-895E-93D7-44C9-79EC4D357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23BDD-331D-48E5-A545-CA3B179314F9}"/>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5735A817-A9E0-EC14-74F0-F88E98D7EDE0}"/>
              </a:ext>
            </a:extLst>
          </p:cNvPr>
          <p:cNvSpPr>
            <a:spLocks noGrp="1"/>
          </p:cNvSpPr>
          <p:nvPr>
            <p:ph type="sldNum" sz="quarter" idx="10"/>
          </p:nvPr>
        </p:nvSpPr>
        <p:spPr/>
        <p:txBody>
          <a:bodyPr/>
          <a:lstStyle/>
          <a:p>
            <a:fld id="{D0B863A3-F6DA-432C-A68C-0B1EB56ED58E}" type="slidenum">
              <a:rPr lang="sv-SE" smtClean="0"/>
              <a:t>32</a:t>
            </a:fld>
            <a:endParaRPr lang="sv-SE" dirty="0"/>
          </a:p>
        </p:txBody>
      </p:sp>
    </p:spTree>
    <p:extLst>
      <p:ext uri="{BB962C8B-B14F-4D97-AF65-F5344CB8AC3E}">
        <p14:creationId xmlns:p14="http://schemas.microsoft.com/office/powerpoint/2010/main" val="1343055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9D28-7902-0499-B010-21E5012AB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B47AD-606B-926E-F125-B3EFCDD41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939E1-8749-EFF0-88CB-FFA678E65885}"/>
              </a:ext>
            </a:extLst>
          </p:cNvPr>
          <p:cNvSpPr>
            <a:spLocks noGrp="1"/>
          </p:cNvSpPr>
          <p:nvPr>
            <p:ph type="body" idx="1"/>
          </p:nvPr>
        </p:nvSpPr>
        <p:spPr/>
        <p:txBody>
          <a:bodyPr/>
          <a:lstStyle/>
          <a:p>
            <a:r>
              <a:rPr lang="sv-SE" dirty="0"/>
              <a:t>”Vilobild”</a:t>
            </a:r>
          </a:p>
        </p:txBody>
      </p:sp>
      <p:sp>
        <p:nvSpPr>
          <p:cNvPr id="4" name="Slide Number Placeholder 3">
            <a:extLst>
              <a:ext uri="{FF2B5EF4-FFF2-40B4-BE49-F238E27FC236}">
                <a16:creationId xmlns:a16="http://schemas.microsoft.com/office/drawing/2014/main" id="{E7F4A49E-1FA4-7C24-3686-1BF7C11B7CB5}"/>
              </a:ext>
            </a:extLst>
          </p:cNvPr>
          <p:cNvSpPr>
            <a:spLocks noGrp="1"/>
          </p:cNvSpPr>
          <p:nvPr>
            <p:ph type="sldNum" sz="quarter" idx="10"/>
          </p:nvPr>
        </p:nvSpPr>
        <p:spPr/>
        <p:txBody>
          <a:bodyPr/>
          <a:lstStyle/>
          <a:p>
            <a:fld id="{D0B863A3-F6DA-432C-A68C-0B1EB56ED58E}" type="slidenum">
              <a:rPr lang="sv-SE" smtClean="0"/>
              <a:t>34</a:t>
            </a:fld>
            <a:endParaRPr lang="sv-SE" dirty="0"/>
          </a:p>
        </p:txBody>
      </p:sp>
    </p:spTree>
    <p:extLst>
      <p:ext uri="{BB962C8B-B14F-4D97-AF65-F5344CB8AC3E}">
        <p14:creationId xmlns:p14="http://schemas.microsoft.com/office/powerpoint/2010/main" val="83066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000" dirty="0"/>
              <a:t>Syftet med konferensen är att vi ska hålla fokus  på två stora frågor:</a:t>
            </a:r>
          </a:p>
          <a:p>
            <a:pPr marL="685800" lvl="1" indent="-228600">
              <a:buAutoNum type="arabicPeriod"/>
            </a:pPr>
            <a:r>
              <a:rPr lang="sv-SE" sz="1000" dirty="0"/>
              <a:t>Hur bör eller kan vi vara organiserade i framtiden om vi samtidigt ska växa som organisation?</a:t>
            </a:r>
          </a:p>
          <a:p>
            <a:pPr marL="685800" lvl="1" indent="-228600">
              <a:buAutoNum type="arabicPeriod"/>
            </a:pPr>
            <a:r>
              <a:rPr lang="sv-SE" sz="1000" dirty="0"/>
              <a:t>Hur ska vi ha råd i en framtid, med allt som vi vill göra för våra medlemmar och i samhället?</a:t>
            </a:r>
          </a:p>
          <a:p>
            <a:pPr marL="171450" indent="-171450">
              <a:buFont typeface="Arial" panose="020B0604020202020204" pitchFamily="34" charset="0"/>
              <a:buChar char="•"/>
            </a:pPr>
            <a:r>
              <a:rPr lang="sv-SE" sz="1000" dirty="0"/>
              <a:t>Hand upp -  kan vi vara överens om att hålla den röda tråden?</a:t>
            </a:r>
          </a:p>
          <a:p>
            <a:pPr marL="171450" indent="-171450">
              <a:buFont typeface="Arial" panose="020B0604020202020204" pitchFamily="34" charset="0"/>
              <a:buChar char="•"/>
            </a:pPr>
            <a:r>
              <a:rPr lang="sv-SE" sz="1000" dirty="0"/>
              <a:t>Referera till tidigare utsänt diskussionsunderlag till avdelningarna.</a:t>
            </a:r>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164285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2023 års riksstämma fattade beslut om prioriteringar och verksamhet fram till 2026, som framgår av ett framtidsdokument. </a:t>
            </a:r>
          </a:p>
          <a:p>
            <a:pPr marL="171450" indent="-171450">
              <a:buFont typeface="Arial" panose="020B0604020202020204" pitchFamily="34" charset="0"/>
              <a:buChar char="•"/>
            </a:pPr>
            <a:r>
              <a:rPr lang="sv-SE" dirty="0"/>
              <a:t>I framtidsdokumentet beskrivs förbundets största utmaningar. Jag ska dra dessa snabbt och helt kort. </a:t>
            </a: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219494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C0464-8341-A426-62F5-2EA45362DC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CC811FE-31BE-A4C7-378A-21E450045F6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BA6CEF3-2328-FB85-E1D9-5D739EBAA3C5}"/>
              </a:ext>
            </a:extLst>
          </p:cNvPr>
          <p:cNvSpPr>
            <a:spLocks noGrp="1"/>
          </p:cNvSpPr>
          <p:nvPr>
            <p:ph type="body" idx="1"/>
          </p:nvPr>
        </p:nvSpPr>
        <p:spPr/>
        <p:txBody>
          <a:bodyPr/>
          <a:lstStyle/>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7B36F6BA-580E-C28A-D8B0-D9DD7B8A6C37}"/>
              </a:ext>
            </a:extLst>
          </p:cNvPr>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80401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36001-0063-E717-21C5-1BE9BFCFCA7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70F6373-5B0D-482A-0C6E-2154877ACDF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9D3C72A-4C56-1B2D-C402-A6855CBD86BA}"/>
              </a:ext>
            </a:extLst>
          </p:cNvPr>
          <p:cNvSpPr>
            <a:spLocks noGrp="1"/>
          </p:cNvSpPr>
          <p:nvPr>
            <p:ph type="body" idx="1"/>
          </p:nvPr>
        </p:nvSpPr>
        <p:spPr/>
        <p:txBody>
          <a:bodyPr/>
          <a:lstStyle/>
          <a:p>
            <a:pPr marL="171450" indent="-171450">
              <a:buFont typeface="Arial" panose="020B0604020202020204" pitchFamily="34" charset="0"/>
              <a:buChar char="•"/>
            </a:pPr>
            <a:r>
              <a:rPr lang="sv-SE" b="0" dirty="0"/>
              <a:t>Omvärlden förändras. Det kommer ständigt ny teknik, färre och färre läser papperstidningar och snart kan vi (typ) hosta  i mobilen för att få veta  vilka sjukdomar vi har… och utvecklingen går fort. Till omvärldsförändringar kan läggas det säkerhetspolitiska läget i världen. </a:t>
            </a:r>
            <a:endParaRPr lang="sv-SE" dirty="0"/>
          </a:p>
          <a:p>
            <a:endParaRPr lang="sv-SE" dirty="0"/>
          </a:p>
        </p:txBody>
      </p:sp>
      <p:sp>
        <p:nvSpPr>
          <p:cNvPr id="4" name="Platshållare för bildnummer 3">
            <a:extLst>
              <a:ext uri="{FF2B5EF4-FFF2-40B4-BE49-F238E27FC236}">
                <a16:creationId xmlns:a16="http://schemas.microsoft.com/office/drawing/2014/main" id="{3690DED9-53EC-BCF5-6F33-FAE0E0D664FF}"/>
              </a:ext>
            </a:extLst>
          </p:cNvPr>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117029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Det finns flera styrdokument (riktlinjer, behandlingsrekommendationer, andra kunskapsstöd) för vården, senast ett vårdförlopp för psoriasis. Vården utvecklas ständigt, till exempel med e-tjänster, teknik, nya arbetssätt, det kommer nya behandlingar etc. Men vissa brister kvarstår. </a:t>
            </a:r>
          </a:p>
          <a:p>
            <a:pPr marL="171450" indent="-171450">
              <a:buFont typeface="Arial" panose="020B0604020202020204" pitchFamily="34" charset="0"/>
              <a:buChar char="•"/>
            </a:pPr>
            <a:r>
              <a:rPr lang="sv-SE" dirty="0"/>
              <a:t>Regeringen har tagit initiativ till en utredning om ett möjligt statligt huvudmannaskap (helt- eller delvis) för hälso- och sjukvården och regeringen styr även på andra sätt, t.ex. genom uppdrag till myndigheter. Vården följs  också upp på olika sätt, bland annat genom vård- och omsorgsanalys, som är en myndighet. Patientorganisationer som Psoriasisförbundet försöker påverka på olika sätt. Ju fler vi blir som försöker påverka, desto bättre. Ensam är inte stark. </a:t>
            </a:r>
          </a:p>
          <a:p>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185204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Förr var vi ett förbund med goda ekonomiska möjligheter. Det är vi inte längre. Intäkterna från lotteriet minskar, statsbidragen blir inte högre – särskilt inte som vi förlorar både avdelningar och medlemmar. </a:t>
            </a:r>
          </a:p>
          <a:p>
            <a:pPr marL="171450" indent="-171450">
              <a:buFont typeface="Arial" panose="020B0604020202020204" pitchFamily="34" charset="0"/>
              <a:buChar char="•"/>
            </a:pPr>
            <a:r>
              <a:rPr lang="sv-SE" dirty="0"/>
              <a:t>En del avdelningar har en slant på banken… men sen då?</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166345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 gula prickarna symboliserar lokalavdelningar och är inte exakt placerade på bilden. År 2003 hade vi 76 lokalavdelningar i landet, år 2018 52 och om denna negativa utveckling skulle hålla i sig skulle vi ha enbart två lokalavdelningar om lite drygt 10 år. Det innebär att vi kommer längre och längre bort från våra medlemmar och blir mindre och mindre intressanta för dem. I framtidsarbetet har vi sagt att vi ska vara nära medlemmarna, att vi ska finnas där de bor. Även här måste vi hjälpas åt att tänka ut hur vi kan verka även lokalt. </a:t>
            </a:r>
          </a:p>
          <a:p>
            <a:pPr marL="171450" indent="-171450">
              <a:buFont typeface="Arial" panose="020B0604020202020204" pitchFamily="34" charset="0"/>
              <a:buChar char="•"/>
            </a:pPr>
            <a:r>
              <a:rPr lang="sv-SE" dirty="0"/>
              <a:t>Förbundet får cirka 27 000/avdelning. Ett tapp från 37 avdelningar till 2 avdelningar innebär minskat bidrag med nära en miljon kronor (975’).</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3991966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bg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121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09DD4D45-64BD-4C43-B293-29CE04146F56}"/>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EF3DF00A-C3E6-4959-9C5F-CE6AF74EB6FD}"/>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D482C33-3704-4485-94AA-3CAAD31D4C4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F36B64D-F97B-4827-91D0-DCD37849F14D}"/>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5DA1BB7-6F30-4B24-9070-81D5F671B7A0}"/>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568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18204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2606BE13-C926-4A0E-B5EC-BAB08E616682}" type="datetime1">
              <a:rPr lang="sv-SE" smtClean="0"/>
              <a:t>2025-06-10</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47782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C4D5F23-7C9C-F741-BD57-C8983CF39840}"/>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sv-SE"/>
              <a:t>Klicka här för att ändra mall för rubrikformat</a:t>
            </a:r>
            <a:endParaRPr lang="sv-SE" dirty="0"/>
          </a:p>
        </p:txBody>
      </p:sp>
      <p:sp>
        <p:nvSpPr>
          <p:cNvPr id="4" name="Platshållare för diagram 3">
            <a:extLst>
              <a:ext uri="{FF2B5EF4-FFF2-40B4-BE49-F238E27FC236}">
                <a16:creationId xmlns:a16="http://schemas.microsoft.com/office/drawing/2014/main" id="{25595C8F-5C86-AD41-81CB-49F231878EF4}"/>
              </a:ext>
            </a:extLst>
          </p:cNvPr>
          <p:cNvSpPr>
            <a:spLocks noGrp="1"/>
          </p:cNvSpPr>
          <p:nvPr>
            <p:ph type="chart" sz="quarter" idx="10"/>
          </p:nvPr>
        </p:nvSpPr>
        <p:spPr>
          <a:xfrm>
            <a:off x="988742" y="1397000"/>
            <a:ext cx="9144000" cy="4737100"/>
          </a:xfrm>
        </p:spPr>
        <p:txBody>
          <a:bodyPr/>
          <a:lstStyle/>
          <a:p>
            <a:r>
              <a:rPr lang="sv-SE"/>
              <a:t>Klicka på ikonen för att lägga till ett diagram</a:t>
            </a:r>
          </a:p>
        </p:txBody>
      </p:sp>
    </p:spTree>
    <p:extLst>
      <p:ext uri="{BB962C8B-B14F-4D97-AF65-F5344CB8AC3E}">
        <p14:creationId xmlns:p14="http://schemas.microsoft.com/office/powerpoint/2010/main" val="327205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fld id="{2606BE13-C926-4A0E-B5EC-BAB08E616682}" type="datetime1">
              <a:rPr lang="sv-SE" smtClean="0"/>
              <a:t>2025-06-10</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B09B2D93-3759-47EA-9D99-E3FD6D171E0B}" type="datetime1">
              <a:rPr lang="sv-SE" smtClean="0"/>
              <a:t>2025-06-10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8077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C0A04333-20F2-4ED6-AE45-E5EEB815C371}" type="datetime1">
              <a:rPr lang="sv-SE" smtClean="0"/>
              <a:t>2025-06-10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6039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C196889E-5A22-4C35-81FB-1DD5C8A2B82C}" type="datetime1">
              <a:rPr lang="sv-SE" smtClean="0"/>
              <a:t>2025-06-10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00009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Platshållare för datum 6"/>
          <p:cNvSpPr>
            <a:spLocks noGrp="1"/>
          </p:cNvSpPr>
          <p:nvPr>
            <p:ph type="dt" sz="half" idx="10"/>
          </p:nvPr>
        </p:nvSpPr>
        <p:spPr/>
        <p:txBody>
          <a:bodyPr/>
          <a:lstStyle/>
          <a:p>
            <a:fld id="{2E121448-2CA6-496E-8FC9-514680116CDD}" type="datetime1">
              <a:rPr lang="sv-SE" smtClean="0"/>
              <a:t>2025-06-10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63897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rubrik - Vi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4B958B05-1CCC-4740-A5C5-EC4EBC589CBD}" type="datetime1">
              <a:rPr lang="sv-SE" smtClean="0"/>
              <a:t>2025-06-10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 Grå">
    <p:bg>
      <p:bgPr>
        <a:solidFill>
          <a:schemeClr val="bg2"/>
        </a:solidFill>
        <a:effectLst/>
      </p:bgPr>
    </p:bg>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47DBAC3-F7B8-42A6-ACBD-D25CA7E7F875}" type="datetime1">
              <a:rPr lang="sv-SE" smtClean="0"/>
              <a:t>2025-06-10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612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3C8D8D96-4247-4D0E-BCC6-7947AA94CFFF}" type="datetime1">
              <a:rPr lang="sv-SE" smtClean="0"/>
              <a:t>2025-06-10</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5"/>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3" r:id="rId6"/>
    <p:sldLayoutId id="2147483654" r:id="rId7"/>
    <p:sldLayoutId id="2147483658" r:id="rId8"/>
    <p:sldLayoutId id="2147483655" r:id="rId9"/>
    <p:sldLayoutId id="2147483659" r:id="rId10"/>
    <p:sldLayoutId id="2147483660" r:id="rId11"/>
    <p:sldLayoutId id="2147483661" r:id="rId12"/>
    <p:sldLayoutId id="2147483662" r:id="rId13"/>
  </p:sldLayoutIdLst>
  <p:hf hdr="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15" userDrawn="1">
          <p15:clr>
            <a:srgbClr val="F26B43"/>
          </p15:clr>
        </p15:guide>
        <p15:guide id="4" pos="7355" userDrawn="1">
          <p15:clr>
            <a:srgbClr val="F26B43"/>
          </p15:clr>
        </p15:guide>
        <p15:guide id="5" orient="horz" pos="3997" userDrawn="1">
          <p15:clr>
            <a:srgbClr val="F26B43"/>
          </p15:clr>
        </p15:guide>
        <p15:guide id="6" orient="horz" pos="3770" userDrawn="1">
          <p15:clr>
            <a:srgbClr val="F26B43"/>
          </p15:clr>
        </p15:guide>
        <p15:guide id="7" orient="horz" pos="731" userDrawn="1">
          <p15:clr>
            <a:srgbClr val="F26B43"/>
          </p15:clr>
        </p15:guide>
        <p15:guide id="8" orient="horz" pos="663" userDrawn="1">
          <p15:clr>
            <a:srgbClr val="F26B43"/>
          </p15:clr>
        </p15:guide>
        <p15:guide id="9" orient="horz" pos="210" userDrawn="1">
          <p15:clr>
            <a:srgbClr val="F26B43"/>
          </p15:clr>
        </p15:guide>
        <p15:guide id="10" orient="horz" pos="4133" userDrawn="1">
          <p15:clr>
            <a:srgbClr val="F26B43"/>
          </p15:clr>
        </p15:guide>
        <p15:guide id="11" pos="41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E8ABC-D083-0258-264C-7BC85161A1F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2461A14-F560-BCE7-7200-B9B13F2AAC8C}"/>
              </a:ext>
            </a:extLst>
          </p:cNvPr>
          <p:cNvSpPr>
            <a:spLocks noGrp="1"/>
          </p:cNvSpPr>
          <p:nvPr>
            <p:ph type="ctrTitle" idx="4294967295"/>
          </p:nvPr>
        </p:nvSpPr>
        <p:spPr>
          <a:xfrm>
            <a:off x="2781380" y="1052513"/>
            <a:ext cx="9144000" cy="2387600"/>
          </a:xfrm>
        </p:spPr>
        <p:txBody>
          <a:bodyPr/>
          <a:lstStyle/>
          <a:p>
            <a:r>
              <a:rPr lang="sv-SE" sz="4000" dirty="0"/>
              <a:t>Nu kör vi!</a:t>
            </a:r>
          </a:p>
        </p:txBody>
      </p:sp>
      <p:sp>
        <p:nvSpPr>
          <p:cNvPr id="3" name="Underrubrik 2">
            <a:extLst>
              <a:ext uri="{FF2B5EF4-FFF2-40B4-BE49-F238E27FC236}">
                <a16:creationId xmlns:a16="http://schemas.microsoft.com/office/drawing/2014/main" id="{9EBE83DD-C8FA-90C6-23D7-D9E704BACFF3}"/>
              </a:ext>
            </a:extLst>
          </p:cNvPr>
          <p:cNvSpPr>
            <a:spLocks noGrp="1"/>
          </p:cNvSpPr>
          <p:nvPr>
            <p:ph type="subTitle" idx="4294967295"/>
          </p:nvPr>
        </p:nvSpPr>
        <p:spPr>
          <a:xfrm>
            <a:off x="2781380" y="3532188"/>
            <a:ext cx="9144000" cy="2625544"/>
          </a:xfrm>
        </p:spPr>
        <p:txBody>
          <a:bodyPr>
            <a:normAutofit/>
          </a:bodyPr>
          <a:lstStyle/>
          <a:p>
            <a:pPr marL="0" indent="0">
              <a:buNone/>
            </a:pPr>
            <a:endParaRPr lang="sv-SE" sz="2400" dirty="0"/>
          </a:p>
          <a:p>
            <a:pPr marL="0" indent="0">
              <a:buNone/>
            </a:pPr>
            <a:endParaRPr lang="sv-SE" sz="2400" dirty="0"/>
          </a:p>
          <a:p>
            <a:pPr marL="0" indent="0">
              <a:buNone/>
            </a:pPr>
            <a:r>
              <a:rPr lang="sv-SE" sz="2400" dirty="0"/>
              <a:t>Erika Jeppsson, Förbundsstyrelsen </a:t>
            </a:r>
          </a:p>
        </p:txBody>
      </p:sp>
      <p:pic>
        <p:nvPicPr>
          <p:cNvPr id="6148" name="Picture 4" descr="26 Tacksamhet idéer | tacksamhet, grattis på födelsedagen bilder, skojiga  skämt">
            <a:extLst>
              <a:ext uri="{FF2B5EF4-FFF2-40B4-BE49-F238E27FC236}">
                <a16:creationId xmlns:a16="http://schemas.microsoft.com/office/drawing/2014/main" id="{7BD80400-446D-1FDB-AEEB-8EDC64C75CA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0838"/>
          <a:stretch/>
        </p:blipFill>
        <p:spPr bwMode="auto">
          <a:xfrm>
            <a:off x="5335597" y="2522361"/>
            <a:ext cx="1520806" cy="11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8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C15D4DB-A0AE-2C3E-DA03-50339BE8B8F7}"/>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0E86E11E-2CDB-225E-7290-C47D05F55084}"/>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7E76F4BE-E8AC-919A-A06D-92847E1CA802}"/>
              </a:ext>
            </a:extLst>
          </p:cNvPr>
          <p:cNvSpPr>
            <a:spLocks noGrp="1"/>
          </p:cNvSpPr>
          <p:nvPr>
            <p:ph type="sldNum" sz="quarter" idx="12"/>
          </p:nvPr>
        </p:nvSpPr>
        <p:spPr/>
        <p:txBody>
          <a:bodyPr/>
          <a:lstStyle/>
          <a:p>
            <a:fld id="{E8645303-2AAE-45D1-913A-B06AE6474513}" type="slidenum">
              <a:rPr lang="sv-SE" smtClean="0"/>
              <a:t>10</a:t>
            </a:fld>
            <a:endParaRPr lang="sv-SE" dirty="0"/>
          </a:p>
        </p:txBody>
      </p:sp>
      <p:pic>
        <p:nvPicPr>
          <p:cNvPr id="5" name="Bildobjekt 4">
            <a:extLst>
              <a:ext uri="{FF2B5EF4-FFF2-40B4-BE49-F238E27FC236}">
                <a16:creationId xmlns:a16="http://schemas.microsoft.com/office/drawing/2014/main" id="{E47FE2E2-DC85-179D-AB79-EC66E5E250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3" y="516712"/>
            <a:ext cx="7051394" cy="5084857"/>
          </a:xfrm>
          <a:prstGeom prst="rect">
            <a:avLst/>
          </a:prstGeom>
          <a:noFill/>
          <a:ln>
            <a:noFill/>
          </a:ln>
        </p:spPr>
      </p:pic>
      <p:sp>
        <p:nvSpPr>
          <p:cNvPr id="7" name="Rektangel 6">
            <a:extLst>
              <a:ext uri="{FF2B5EF4-FFF2-40B4-BE49-F238E27FC236}">
                <a16:creationId xmlns:a16="http://schemas.microsoft.com/office/drawing/2014/main" id="{1D676871-5167-224B-0DDF-2B2A4542467E}"/>
              </a:ext>
            </a:extLst>
          </p:cNvPr>
          <p:cNvSpPr/>
          <p:nvPr/>
        </p:nvSpPr>
        <p:spPr>
          <a:xfrm>
            <a:off x="7393641" y="5172076"/>
            <a:ext cx="142875" cy="1714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96C99097-2D43-3DA3-36BA-BE0D9B8FA28C}"/>
              </a:ext>
            </a:extLst>
          </p:cNvPr>
          <p:cNvSpPr/>
          <p:nvPr/>
        </p:nvSpPr>
        <p:spPr>
          <a:xfrm>
            <a:off x="7272057" y="4157083"/>
            <a:ext cx="438150" cy="390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CB607F25-8C54-E9BC-8F72-5CEAFFC20BED}"/>
              </a:ext>
            </a:extLst>
          </p:cNvPr>
          <p:cNvSpPr txBox="1"/>
          <p:nvPr/>
        </p:nvSpPr>
        <p:spPr>
          <a:xfrm>
            <a:off x="7536516" y="5073135"/>
            <a:ext cx="697627" cy="369332"/>
          </a:xfrm>
          <a:prstGeom prst="rect">
            <a:avLst/>
          </a:prstGeom>
          <a:noFill/>
        </p:spPr>
        <p:txBody>
          <a:bodyPr wrap="none" rtlCol="0">
            <a:spAutoFit/>
          </a:bodyPr>
          <a:lstStyle/>
          <a:p>
            <a:r>
              <a:rPr lang="sv-SE" dirty="0"/>
              <a:t>2024</a:t>
            </a:r>
          </a:p>
        </p:txBody>
      </p:sp>
    </p:spTree>
    <p:extLst>
      <p:ext uri="{BB962C8B-B14F-4D97-AF65-F5344CB8AC3E}">
        <p14:creationId xmlns:p14="http://schemas.microsoft.com/office/powerpoint/2010/main" val="11320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Bildobjekt 4" descr="En bild som visar klädsel, fotbeklädnader, Människoansikte, person&#10;&#10;Automatiskt genererad beskrivning">
            <a:extLst>
              <a:ext uri="{FF2B5EF4-FFF2-40B4-BE49-F238E27FC236}">
                <a16:creationId xmlns:a16="http://schemas.microsoft.com/office/drawing/2014/main" id="{B170BF08-479C-ED2C-3624-E08D64153A9C}"/>
              </a:ext>
            </a:extLst>
          </p:cNvPr>
          <p:cNvPicPr>
            <a:picLocks noChangeAspect="1"/>
          </p:cNvPicPr>
          <p:nvPr/>
        </p:nvPicPr>
        <p:blipFill rotWithShape="1">
          <a:blip r:embed="rId3">
            <a:clrChange>
              <a:clrFrom>
                <a:srgbClr val="FFFFFF"/>
              </a:clrFrom>
              <a:clrTo>
                <a:srgbClr val="FFFFFF">
                  <a:alpha val="0"/>
                </a:srgbClr>
              </a:clrTo>
            </a:clrChange>
          </a:blip>
          <a:srcRect l="27349" t="7005" r="22252" b="4849"/>
          <a:stretch/>
        </p:blipFill>
        <p:spPr>
          <a:xfrm>
            <a:off x="1621675" y="566403"/>
            <a:ext cx="3257713" cy="5697537"/>
          </a:xfrm>
          <a:prstGeom prst="rect">
            <a:avLst/>
          </a:prstGeom>
        </p:spPr>
      </p:pic>
      <p:sp>
        <p:nvSpPr>
          <p:cNvPr id="6" name="Ellips 5">
            <a:extLst>
              <a:ext uri="{FF2B5EF4-FFF2-40B4-BE49-F238E27FC236}">
                <a16:creationId xmlns:a16="http://schemas.microsoft.com/office/drawing/2014/main" id="{3C16F00B-8E08-08E5-0F83-F80A30B5B38C}"/>
              </a:ext>
            </a:extLst>
          </p:cNvPr>
          <p:cNvSpPr/>
          <p:nvPr/>
        </p:nvSpPr>
        <p:spPr>
          <a:xfrm>
            <a:off x="8903369" y="3606586"/>
            <a:ext cx="1149350" cy="7055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fotbeklädnader, boll, svart och vit&#10;&#10;Automatiskt genererad beskrivning">
            <a:extLst>
              <a:ext uri="{FF2B5EF4-FFF2-40B4-BE49-F238E27FC236}">
                <a16:creationId xmlns:a16="http://schemas.microsoft.com/office/drawing/2014/main" id="{2B45D6C0-9320-AD7E-6C02-9B8A137830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18802" y="1449148"/>
            <a:ext cx="8907053" cy="5938035"/>
          </a:xfrm>
          <a:prstGeom prst="rect">
            <a:avLst/>
          </a:prstGeom>
        </p:spPr>
      </p:pic>
      <p:sp>
        <p:nvSpPr>
          <p:cNvPr id="2" name="Rubrik 3">
            <a:extLst>
              <a:ext uri="{FF2B5EF4-FFF2-40B4-BE49-F238E27FC236}">
                <a16:creationId xmlns:a16="http://schemas.microsoft.com/office/drawing/2014/main" id="{042A1930-9851-BBBB-57E3-F104803029DA}"/>
              </a:ext>
            </a:extLst>
          </p:cNvPr>
          <p:cNvSpPr txBox="1">
            <a:spLocks/>
          </p:cNvSpPr>
          <p:nvPr/>
        </p:nvSpPr>
        <p:spPr>
          <a:xfrm>
            <a:off x="0" y="611556"/>
            <a:ext cx="12261574" cy="1097813"/>
          </a:xfrm>
          <a:prstGeom prst="rect">
            <a:avLst/>
          </a:prstGeom>
          <a:solidFill>
            <a:srgbClr val="D77413">
              <a:alpha val="74902"/>
            </a:srgbClr>
          </a:solidFill>
        </p:spPr>
        <p:txBody>
          <a:bodyPr vert="horz" lIns="0" tIns="0" rIns="0" bIns="0" rtlCol="0" anchor="b" anchorCtr="0">
            <a:norm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r>
              <a:rPr lang="sv-SE" b="0" dirty="0">
                <a:solidFill>
                  <a:schemeClr val="bg1"/>
                </a:solidFill>
              </a:rPr>
              <a:t>   Det ideella arbetet… allt färre ska dela på all fler uppgifter</a:t>
            </a:r>
            <a:br>
              <a:rPr lang="sv-SE" sz="2400" b="0" dirty="0">
                <a:solidFill>
                  <a:schemeClr val="bg1"/>
                </a:solidFill>
              </a:rPr>
            </a:br>
            <a:endParaRPr lang="sv-SE" sz="2400" b="0" dirty="0">
              <a:solidFill>
                <a:schemeClr val="bg1"/>
              </a:solidFill>
            </a:endParaRPr>
          </a:p>
        </p:txBody>
      </p:sp>
    </p:spTree>
    <p:extLst>
      <p:ext uri="{BB962C8B-B14F-4D97-AF65-F5344CB8AC3E}">
        <p14:creationId xmlns:p14="http://schemas.microsoft.com/office/powerpoint/2010/main" val="326428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059DE34-89A5-E432-572E-040B1AD0200C}"/>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30294E5F-7A81-895F-8A35-29F8FCE08566}"/>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85533042-AD75-106D-6B32-294B7F7D0AD2}"/>
              </a:ext>
            </a:extLst>
          </p:cNvPr>
          <p:cNvSpPr>
            <a:spLocks noGrp="1"/>
          </p:cNvSpPr>
          <p:nvPr>
            <p:ph type="sldNum" sz="quarter" idx="12"/>
          </p:nvPr>
        </p:nvSpPr>
        <p:spPr/>
        <p:txBody>
          <a:bodyPr/>
          <a:lstStyle/>
          <a:p>
            <a:fld id="{E8645303-2AAE-45D1-913A-B06AE6474513}" type="slidenum">
              <a:rPr lang="sv-SE" smtClean="0"/>
              <a:t>12</a:t>
            </a:fld>
            <a:endParaRPr lang="sv-SE" dirty="0"/>
          </a:p>
        </p:txBody>
      </p:sp>
      <p:graphicFrame>
        <p:nvGraphicFramePr>
          <p:cNvPr id="5" name="Diagram 4">
            <a:extLst>
              <a:ext uri="{FF2B5EF4-FFF2-40B4-BE49-F238E27FC236}">
                <a16:creationId xmlns:a16="http://schemas.microsoft.com/office/drawing/2014/main" id="{4A7D21E3-D684-E342-B20C-F02543B187C1}"/>
              </a:ext>
            </a:extLst>
          </p:cNvPr>
          <p:cNvGraphicFramePr>
            <a:graphicFrameLocks/>
          </p:cNvGraphicFramePr>
          <p:nvPr>
            <p:extLst>
              <p:ext uri="{D42A27DB-BD31-4B8C-83A1-F6EECF244321}">
                <p14:modId xmlns:p14="http://schemas.microsoft.com/office/powerpoint/2010/main" val="3991938526"/>
              </p:ext>
            </p:extLst>
          </p:nvPr>
        </p:nvGraphicFramePr>
        <p:xfrm>
          <a:off x="768350" y="1160463"/>
          <a:ext cx="7042150" cy="4824412"/>
        </p:xfrm>
        <a:graphic>
          <a:graphicData uri="http://schemas.openxmlformats.org/drawingml/2006/chart">
            <c:chart xmlns:c="http://schemas.openxmlformats.org/drawingml/2006/chart" xmlns:r="http://schemas.openxmlformats.org/officeDocument/2006/relationships" r:id="rId2"/>
          </a:graphicData>
        </a:graphic>
      </p:graphicFrame>
      <p:sp>
        <p:nvSpPr>
          <p:cNvPr id="6" name="Rubrik 3">
            <a:extLst>
              <a:ext uri="{FF2B5EF4-FFF2-40B4-BE49-F238E27FC236}">
                <a16:creationId xmlns:a16="http://schemas.microsoft.com/office/drawing/2014/main" id="{800354BE-C7BA-6F83-1A3A-2895C985FBB0}"/>
              </a:ext>
            </a:extLst>
          </p:cNvPr>
          <p:cNvSpPr txBox="1">
            <a:spLocks/>
          </p:cNvSpPr>
          <p:nvPr/>
        </p:nvSpPr>
        <p:spPr>
          <a:xfrm>
            <a:off x="829227" y="373484"/>
            <a:ext cx="9144000" cy="609793"/>
          </a:xfrm>
          <a:prstGeom prst="rect">
            <a:avLst/>
          </a:prstGeom>
        </p:spPr>
        <p:txBody>
          <a:bodyPr>
            <a:norm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r>
              <a:rPr lang="sv-SE" b="0" dirty="0"/>
              <a:t>Förtroendevalda</a:t>
            </a:r>
          </a:p>
        </p:txBody>
      </p:sp>
      <p:sp>
        <p:nvSpPr>
          <p:cNvPr id="7" name="textruta 6">
            <a:extLst>
              <a:ext uri="{FF2B5EF4-FFF2-40B4-BE49-F238E27FC236}">
                <a16:creationId xmlns:a16="http://schemas.microsoft.com/office/drawing/2014/main" id="{640C4B4D-FE91-96D0-18BD-CCDF75FC3254}"/>
              </a:ext>
            </a:extLst>
          </p:cNvPr>
          <p:cNvSpPr txBox="1"/>
          <p:nvPr/>
        </p:nvSpPr>
        <p:spPr>
          <a:xfrm>
            <a:off x="4761893" y="2476500"/>
            <a:ext cx="1069524" cy="707886"/>
          </a:xfrm>
          <a:prstGeom prst="rect">
            <a:avLst/>
          </a:prstGeom>
          <a:noFill/>
        </p:spPr>
        <p:txBody>
          <a:bodyPr wrap="none" rtlCol="0">
            <a:spAutoFit/>
          </a:bodyPr>
          <a:lstStyle/>
          <a:p>
            <a:r>
              <a:rPr lang="sv-SE" sz="4000" dirty="0">
                <a:solidFill>
                  <a:srgbClr val="FF0000"/>
                </a:solidFill>
              </a:rPr>
              <a:t>- 30</a:t>
            </a:r>
          </a:p>
        </p:txBody>
      </p:sp>
      <p:sp>
        <p:nvSpPr>
          <p:cNvPr id="8" name="textruta 7">
            <a:extLst>
              <a:ext uri="{FF2B5EF4-FFF2-40B4-BE49-F238E27FC236}">
                <a16:creationId xmlns:a16="http://schemas.microsoft.com/office/drawing/2014/main" id="{F691276A-3F2C-6EB1-E721-062379C3FB0A}"/>
              </a:ext>
            </a:extLst>
          </p:cNvPr>
          <p:cNvSpPr txBox="1"/>
          <p:nvPr/>
        </p:nvSpPr>
        <p:spPr>
          <a:xfrm>
            <a:off x="7287581" y="1400175"/>
            <a:ext cx="4136069" cy="1200329"/>
          </a:xfrm>
          <a:prstGeom prst="rect">
            <a:avLst/>
          </a:prstGeom>
          <a:solidFill>
            <a:schemeClr val="bg1"/>
          </a:solidFill>
        </p:spPr>
        <p:txBody>
          <a:bodyPr wrap="none" rtlCol="0">
            <a:spAutoFit/>
          </a:bodyPr>
          <a:lstStyle/>
          <a:p>
            <a:r>
              <a:rPr lang="sv-SE" sz="2400" dirty="0"/>
              <a:t>Medelålder: 	68 år (ca 43 år)</a:t>
            </a:r>
          </a:p>
          <a:p>
            <a:endParaRPr lang="sv-SE" sz="2400" dirty="0"/>
          </a:p>
          <a:p>
            <a:r>
              <a:rPr lang="sv-SE" sz="2400" dirty="0"/>
              <a:t>Under 30 år: 	1</a:t>
            </a:r>
          </a:p>
        </p:txBody>
      </p:sp>
    </p:spTree>
    <p:extLst>
      <p:ext uri="{BB962C8B-B14F-4D97-AF65-F5344CB8AC3E}">
        <p14:creationId xmlns:p14="http://schemas.microsoft.com/office/powerpoint/2010/main" val="157727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E1583AA-F7C5-9B42-E512-48C10189F769}"/>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CC42D55F-F51E-7B19-EC24-0885924C1953}"/>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4EFF7C59-5948-BFE4-1B91-54189FD2D5FD}"/>
              </a:ext>
            </a:extLst>
          </p:cNvPr>
          <p:cNvSpPr>
            <a:spLocks noGrp="1"/>
          </p:cNvSpPr>
          <p:nvPr>
            <p:ph type="sldNum" sz="quarter" idx="12"/>
          </p:nvPr>
        </p:nvSpPr>
        <p:spPr/>
        <p:txBody>
          <a:bodyPr/>
          <a:lstStyle/>
          <a:p>
            <a:fld id="{E8645303-2AAE-45D1-913A-B06AE6474513}" type="slidenum">
              <a:rPr lang="sv-SE" smtClean="0"/>
              <a:t>13</a:t>
            </a:fld>
            <a:endParaRPr lang="sv-SE" dirty="0"/>
          </a:p>
        </p:txBody>
      </p:sp>
      <p:sp>
        <p:nvSpPr>
          <p:cNvPr id="5" name="Ellips 4">
            <a:extLst>
              <a:ext uri="{FF2B5EF4-FFF2-40B4-BE49-F238E27FC236}">
                <a16:creationId xmlns:a16="http://schemas.microsoft.com/office/drawing/2014/main" id="{1632093E-5F9B-B808-5558-C5004EC25215}"/>
              </a:ext>
            </a:extLst>
          </p:cNvPr>
          <p:cNvSpPr/>
          <p:nvPr/>
        </p:nvSpPr>
        <p:spPr>
          <a:xfrm>
            <a:off x="7106897" y="1799182"/>
            <a:ext cx="4255875" cy="3817846"/>
          </a:xfrm>
          <a:prstGeom prst="ellipse">
            <a:avLst/>
          </a:prstGeom>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A73FEC42-9EC6-7424-85C0-A04D8987227F}"/>
              </a:ext>
            </a:extLst>
          </p:cNvPr>
          <p:cNvSpPr/>
          <p:nvPr/>
        </p:nvSpPr>
        <p:spPr>
          <a:xfrm>
            <a:off x="4865119" y="1507604"/>
            <a:ext cx="794656" cy="74630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B9CF150-D0F8-7ABA-6575-399FE7E8859C}"/>
              </a:ext>
            </a:extLst>
          </p:cNvPr>
          <p:cNvSpPr/>
          <p:nvPr/>
        </p:nvSpPr>
        <p:spPr>
          <a:xfrm>
            <a:off x="3592289" y="4467950"/>
            <a:ext cx="794656" cy="746307"/>
          </a:xfrm>
          <a:prstGeom prst="ellipse">
            <a:avLst/>
          </a:prstGeom>
          <a:solidFill>
            <a:srgbClr val="473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95F4AB67-1DD7-6864-7F29-996B980C5271}"/>
              </a:ext>
            </a:extLst>
          </p:cNvPr>
          <p:cNvSpPr/>
          <p:nvPr/>
        </p:nvSpPr>
        <p:spPr>
          <a:xfrm>
            <a:off x="605072" y="3055846"/>
            <a:ext cx="794656" cy="74630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15ED5A9-E597-46B6-00E3-5F58950F44FD}"/>
              </a:ext>
            </a:extLst>
          </p:cNvPr>
          <p:cNvSpPr/>
          <p:nvPr/>
        </p:nvSpPr>
        <p:spPr>
          <a:xfrm>
            <a:off x="3962124" y="2543583"/>
            <a:ext cx="794656" cy="74630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B4F1CDD-FFB4-7E05-6265-0D7559EB78F1}"/>
              </a:ext>
            </a:extLst>
          </p:cNvPr>
          <p:cNvSpPr/>
          <p:nvPr/>
        </p:nvSpPr>
        <p:spPr>
          <a:xfrm>
            <a:off x="4784273" y="4467950"/>
            <a:ext cx="1228655" cy="1149078"/>
          </a:xfrm>
          <a:prstGeom prst="ellipse">
            <a:avLst/>
          </a:prstGeom>
          <a:solidFill>
            <a:srgbClr val="C29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8089A16-D6E4-3D2D-BDF1-1D01AD17A840}"/>
              </a:ext>
            </a:extLst>
          </p:cNvPr>
          <p:cNvSpPr/>
          <p:nvPr/>
        </p:nvSpPr>
        <p:spPr>
          <a:xfrm>
            <a:off x="2256423" y="5344221"/>
            <a:ext cx="1228655" cy="1149078"/>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72A3E96-3AE6-BA6C-DE9E-5C2DF8AD0C69}"/>
              </a:ext>
            </a:extLst>
          </p:cNvPr>
          <p:cNvSpPr/>
          <p:nvPr/>
        </p:nvSpPr>
        <p:spPr>
          <a:xfrm>
            <a:off x="920558" y="4668700"/>
            <a:ext cx="1228655" cy="11490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9A365AEF-FAEE-755B-0BFC-9BB271883C00}"/>
              </a:ext>
            </a:extLst>
          </p:cNvPr>
          <p:cNvSpPr/>
          <p:nvPr/>
        </p:nvSpPr>
        <p:spPr>
          <a:xfrm>
            <a:off x="1184091" y="1747875"/>
            <a:ext cx="1228655" cy="114907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C0405734-BDF5-417C-B0D8-7193426795FC}"/>
              </a:ext>
            </a:extLst>
          </p:cNvPr>
          <p:cNvPicPr>
            <a:picLocks noChangeAspect="1"/>
          </p:cNvPicPr>
          <p:nvPr/>
        </p:nvPicPr>
        <p:blipFill>
          <a:blip r:embed="rId3"/>
          <a:srcRect l="3118" t="8983" r="4440" b="3400"/>
          <a:stretch/>
        </p:blipFill>
        <p:spPr>
          <a:xfrm>
            <a:off x="7122362" y="2253911"/>
            <a:ext cx="4218923" cy="2668272"/>
          </a:xfrm>
          <a:prstGeom prst="ellipse">
            <a:avLst/>
          </a:prstGeom>
          <a:ln>
            <a:noFill/>
          </a:ln>
          <a:effectLst>
            <a:softEdge rad="112500"/>
          </a:effectLst>
        </p:spPr>
      </p:pic>
      <p:sp>
        <p:nvSpPr>
          <p:cNvPr id="16" name="Ellips 15">
            <a:extLst>
              <a:ext uri="{FF2B5EF4-FFF2-40B4-BE49-F238E27FC236}">
                <a16:creationId xmlns:a16="http://schemas.microsoft.com/office/drawing/2014/main" id="{AAF9CAEC-16D6-B3F9-A5B8-27BF2ED96919}"/>
              </a:ext>
            </a:extLst>
          </p:cNvPr>
          <p:cNvSpPr/>
          <p:nvPr/>
        </p:nvSpPr>
        <p:spPr>
          <a:xfrm>
            <a:off x="5065987" y="2832621"/>
            <a:ext cx="1228655" cy="11490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838DD714-2430-4149-D6BF-D1615600E5D1}"/>
              </a:ext>
            </a:extLst>
          </p:cNvPr>
          <p:cNvSpPr/>
          <p:nvPr/>
        </p:nvSpPr>
        <p:spPr>
          <a:xfrm>
            <a:off x="2263619" y="3318872"/>
            <a:ext cx="1228655" cy="11490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3CFA3905-0BED-6D19-1845-5FE315490355}"/>
              </a:ext>
            </a:extLst>
          </p:cNvPr>
          <p:cNvSpPr/>
          <p:nvPr/>
        </p:nvSpPr>
        <p:spPr>
          <a:xfrm>
            <a:off x="2748586" y="1537291"/>
            <a:ext cx="1228655" cy="1149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a:extLst>
              <a:ext uri="{FF2B5EF4-FFF2-40B4-BE49-F238E27FC236}">
                <a16:creationId xmlns:a16="http://schemas.microsoft.com/office/drawing/2014/main" id="{B7A91CE1-73AD-03D8-F08E-77CD589FA9F1}"/>
              </a:ext>
            </a:extLst>
          </p:cNvPr>
          <p:cNvSpPr txBox="1">
            <a:spLocks/>
          </p:cNvSpPr>
          <p:nvPr/>
        </p:nvSpPr>
        <p:spPr>
          <a:xfrm>
            <a:off x="829227" y="373484"/>
            <a:ext cx="9144000" cy="609793"/>
          </a:xfrm>
          <a:prstGeom prst="rect">
            <a:avLst/>
          </a:prstGeom>
        </p:spPr>
        <p:txBody>
          <a:bodyPr>
            <a:norm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r>
              <a:rPr lang="sv-SE" b="0" dirty="0"/>
              <a:t>Kärnan i vår verksamhet? </a:t>
            </a:r>
          </a:p>
        </p:txBody>
      </p:sp>
      <p:sp>
        <p:nvSpPr>
          <p:cNvPr id="23" name="Ellips 22">
            <a:extLst>
              <a:ext uri="{FF2B5EF4-FFF2-40B4-BE49-F238E27FC236}">
                <a16:creationId xmlns:a16="http://schemas.microsoft.com/office/drawing/2014/main" id="{49F03303-5732-AF35-34AD-F65BB83795EF}"/>
              </a:ext>
            </a:extLst>
          </p:cNvPr>
          <p:cNvSpPr/>
          <p:nvPr/>
        </p:nvSpPr>
        <p:spPr>
          <a:xfrm>
            <a:off x="3886491" y="5750225"/>
            <a:ext cx="510610" cy="4693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34569985-420B-BEA6-6850-04B2BC6770DE}"/>
              </a:ext>
            </a:extLst>
          </p:cNvPr>
          <p:cNvSpPr/>
          <p:nvPr/>
        </p:nvSpPr>
        <p:spPr>
          <a:xfrm>
            <a:off x="829227" y="1360029"/>
            <a:ext cx="510610" cy="46930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BF5D0384-F432-011D-EEBC-BD97C23416A5}"/>
              </a:ext>
            </a:extLst>
          </p:cNvPr>
          <p:cNvSpPr/>
          <p:nvPr/>
        </p:nvSpPr>
        <p:spPr>
          <a:xfrm>
            <a:off x="4246170" y="3696890"/>
            <a:ext cx="510610" cy="4693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30901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8431F71-1FC2-FEB6-96D3-69F7B97F72AE}"/>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1C272554-3442-C9D4-726C-224374ABEEB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F725F2E-5B1E-9745-E4EC-AD3E7ADA903C}"/>
              </a:ext>
            </a:extLst>
          </p:cNvPr>
          <p:cNvSpPr>
            <a:spLocks noGrp="1"/>
          </p:cNvSpPr>
          <p:nvPr>
            <p:ph type="sldNum" sz="quarter" idx="12"/>
          </p:nvPr>
        </p:nvSpPr>
        <p:spPr/>
        <p:txBody>
          <a:bodyPr/>
          <a:lstStyle/>
          <a:p>
            <a:fld id="{E8645303-2AAE-45D1-913A-B06AE6474513}" type="slidenum">
              <a:rPr lang="sv-SE" smtClean="0"/>
              <a:t>14</a:t>
            </a:fld>
            <a:endParaRPr lang="sv-SE" dirty="0"/>
          </a:p>
        </p:txBody>
      </p:sp>
      <p:pic>
        <p:nvPicPr>
          <p:cNvPr id="1028" name="Picture 4" descr="Set Jigsaw Puzzle Pieces genre Different">
            <a:extLst>
              <a:ext uri="{FF2B5EF4-FFF2-40B4-BE49-F238E27FC236}">
                <a16:creationId xmlns:a16="http://schemas.microsoft.com/office/drawing/2014/main" id="{50A799AC-8A13-0239-880C-41471810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6867525" cy="6867525"/>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3">
            <a:extLst>
              <a:ext uri="{FF2B5EF4-FFF2-40B4-BE49-F238E27FC236}">
                <a16:creationId xmlns:a16="http://schemas.microsoft.com/office/drawing/2014/main" id="{328C6CDB-D936-D56F-A568-4E72CC9890ED}"/>
              </a:ext>
            </a:extLst>
          </p:cNvPr>
          <p:cNvSpPr txBox="1">
            <a:spLocks/>
          </p:cNvSpPr>
          <p:nvPr/>
        </p:nvSpPr>
        <p:spPr>
          <a:xfrm>
            <a:off x="7296702" y="1160463"/>
            <a:ext cx="4219023" cy="1511492"/>
          </a:xfrm>
          <a:prstGeom prst="rect">
            <a:avLst/>
          </a:prstGeom>
        </p:spPr>
        <p:txBody>
          <a:bodyPr>
            <a:no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pPr>
              <a:lnSpc>
                <a:spcPct val="100000"/>
              </a:lnSpc>
              <a:spcBef>
                <a:spcPts val="600"/>
              </a:spcBef>
              <a:spcAft>
                <a:spcPts val="600"/>
              </a:spcAft>
            </a:pPr>
            <a:r>
              <a:rPr lang="sv-SE" sz="2800" b="0" dirty="0"/>
              <a:t>Är vår nuvarande organisation ett hinder för det vi vill åstadkomma?</a:t>
            </a:r>
          </a:p>
          <a:p>
            <a:pPr>
              <a:lnSpc>
                <a:spcPct val="100000"/>
              </a:lnSpc>
              <a:spcBef>
                <a:spcPts val="600"/>
              </a:spcBef>
              <a:spcAft>
                <a:spcPts val="600"/>
              </a:spcAft>
            </a:pPr>
            <a:endParaRPr lang="sv-SE" sz="2800" b="0" dirty="0"/>
          </a:p>
          <a:p>
            <a:pPr>
              <a:lnSpc>
                <a:spcPct val="100000"/>
              </a:lnSpc>
              <a:spcBef>
                <a:spcPts val="600"/>
              </a:spcBef>
              <a:spcAft>
                <a:spcPts val="600"/>
              </a:spcAft>
            </a:pPr>
            <a:r>
              <a:rPr lang="sv-SE" sz="2800" b="0" dirty="0"/>
              <a:t>Tänk på att det ser olika ut runt om i landet med avdelningar.</a:t>
            </a:r>
          </a:p>
        </p:txBody>
      </p:sp>
    </p:spTree>
    <p:extLst>
      <p:ext uri="{BB962C8B-B14F-4D97-AF65-F5344CB8AC3E}">
        <p14:creationId xmlns:p14="http://schemas.microsoft.com/office/powerpoint/2010/main" val="264774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C9571-CDE0-F2F5-3392-A9FF77E7D5D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D3B94EA-2877-23F8-D684-8DC7553D02EB}"/>
              </a:ext>
            </a:extLst>
          </p:cNvPr>
          <p:cNvSpPr>
            <a:spLocks noGrp="1"/>
          </p:cNvSpPr>
          <p:nvPr>
            <p:ph type="ctrTitle" idx="4294967295"/>
          </p:nvPr>
        </p:nvSpPr>
        <p:spPr>
          <a:xfrm>
            <a:off x="2781380" y="1052513"/>
            <a:ext cx="9144000" cy="2387600"/>
          </a:xfrm>
        </p:spPr>
        <p:txBody>
          <a:bodyPr/>
          <a:lstStyle/>
          <a:p>
            <a:r>
              <a:rPr lang="sv-SE" sz="4000" dirty="0"/>
              <a:t>Dags att röra om i grytan?</a:t>
            </a:r>
          </a:p>
        </p:txBody>
      </p:sp>
      <p:sp>
        <p:nvSpPr>
          <p:cNvPr id="3" name="Underrubrik 2">
            <a:extLst>
              <a:ext uri="{FF2B5EF4-FFF2-40B4-BE49-F238E27FC236}">
                <a16:creationId xmlns:a16="http://schemas.microsoft.com/office/drawing/2014/main" id="{7EB6037C-978B-BE8C-B57E-D2658B1CF79B}"/>
              </a:ext>
            </a:extLst>
          </p:cNvPr>
          <p:cNvSpPr>
            <a:spLocks noGrp="1"/>
          </p:cNvSpPr>
          <p:nvPr>
            <p:ph type="subTitle" idx="4294967295"/>
          </p:nvPr>
        </p:nvSpPr>
        <p:spPr>
          <a:xfrm>
            <a:off x="2781380" y="3532188"/>
            <a:ext cx="9144000" cy="2625544"/>
          </a:xfrm>
        </p:spPr>
        <p:txBody>
          <a:bodyPr>
            <a:normAutofit/>
          </a:bodyPr>
          <a:lstStyle/>
          <a:p>
            <a:pPr marL="0" indent="0">
              <a:buNone/>
            </a:pPr>
            <a:r>
              <a:rPr lang="sv-SE" sz="2800" dirty="0"/>
              <a:t>Om förbundets organisation</a:t>
            </a:r>
          </a:p>
          <a:p>
            <a:pPr marL="0" indent="0">
              <a:buNone/>
            </a:pPr>
            <a:endParaRPr lang="sv-SE" sz="2400" dirty="0"/>
          </a:p>
          <a:p>
            <a:pPr marL="0" indent="0">
              <a:buNone/>
            </a:pPr>
            <a:r>
              <a:rPr lang="sv-SE" sz="2400" dirty="0"/>
              <a:t>Roger Johansson, länsavdelningen i Västerbotten</a:t>
            </a:r>
          </a:p>
        </p:txBody>
      </p:sp>
      <p:pic>
        <p:nvPicPr>
          <p:cNvPr id="8198" name="Picture 6" descr="Söt leende uttryckssymbol bär glasögon, emoji, Stockvektor (royaltyfri)  433259617 | Shutterstock">
            <a:extLst>
              <a:ext uri="{FF2B5EF4-FFF2-40B4-BE49-F238E27FC236}">
                <a16:creationId xmlns:a16="http://schemas.microsoft.com/office/drawing/2014/main" id="{7DE74EAD-5591-1763-0D2B-7B8D6D576AF6}"/>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b="19470"/>
          <a:stretch/>
        </p:blipFill>
        <p:spPr bwMode="auto">
          <a:xfrm>
            <a:off x="8767282" y="2370101"/>
            <a:ext cx="2204020" cy="191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715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CD75F-BBAD-E1B9-CE77-984903CF96D9}"/>
            </a:ext>
          </a:extLst>
        </p:cNvPr>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CF21136-6827-83AC-3707-4197A4079B3B}"/>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9E92C063-1436-0ED4-201B-97DA132DCF5E}"/>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AE45D871-4C53-D689-B46F-618C0081B691}"/>
              </a:ext>
            </a:extLst>
          </p:cNvPr>
          <p:cNvSpPr>
            <a:spLocks noGrp="1"/>
          </p:cNvSpPr>
          <p:nvPr>
            <p:ph type="sldNum" sz="quarter" idx="12"/>
          </p:nvPr>
        </p:nvSpPr>
        <p:spPr/>
        <p:txBody>
          <a:bodyPr/>
          <a:lstStyle/>
          <a:p>
            <a:fld id="{E8645303-2AAE-45D1-913A-B06AE6474513}" type="slidenum">
              <a:rPr lang="sv-SE" smtClean="0"/>
              <a:t>16</a:t>
            </a:fld>
            <a:endParaRPr lang="sv-SE" dirty="0"/>
          </a:p>
        </p:txBody>
      </p:sp>
      <p:pic>
        <p:nvPicPr>
          <p:cNvPr id="1028" name="Picture 4" descr="Set Jigsaw Puzzle Pieces genre Different">
            <a:extLst>
              <a:ext uri="{FF2B5EF4-FFF2-40B4-BE49-F238E27FC236}">
                <a16:creationId xmlns:a16="http://schemas.microsoft.com/office/drawing/2014/main" id="{CEE10897-0438-C29A-C31B-09EB7347D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6867525" cy="6867525"/>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3">
            <a:extLst>
              <a:ext uri="{FF2B5EF4-FFF2-40B4-BE49-F238E27FC236}">
                <a16:creationId xmlns:a16="http://schemas.microsoft.com/office/drawing/2014/main" id="{7A28F4F4-4BFB-8E9A-7A53-C5A299DEC37E}"/>
              </a:ext>
            </a:extLst>
          </p:cNvPr>
          <p:cNvSpPr txBox="1">
            <a:spLocks/>
          </p:cNvSpPr>
          <p:nvPr/>
        </p:nvSpPr>
        <p:spPr>
          <a:xfrm>
            <a:off x="7329359" y="714149"/>
            <a:ext cx="4219023" cy="4824412"/>
          </a:xfrm>
          <a:prstGeom prst="rect">
            <a:avLst/>
          </a:prstGeom>
        </p:spPr>
        <p:txBody>
          <a:bodyPr>
            <a:no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pPr>
              <a:lnSpc>
                <a:spcPct val="100000"/>
              </a:lnSpc>
              <a:spcBef>
                <a:spcPts val="600"/>
              </a:spcBef>
              <a:spcAft>
                <a:spcPts val="600"/>
              </a:spcAft>
            </a:pPr>
            <a:r>
              <a:rPr lang="sv-SE" sz="2800" b="0" dirty="0">
                <a:latin typeface="+mn-lt"/>
              </a:rPr>
              <a:t>Utgå ifrån de utmaningar hela förbundets står inför.</a:t>
            </a:r>
          </a:p>
          <a:p>
            <a:pPr>
              <a:lnSpc>
                <a:spcPct val="100000"/>
              </a:lnSpc>
              <a:spcBef>
                <a:spcPts val="600"/>
              </a:spcBef>
              <a:spcAft>
                <a:spcPts val="600"/>
              </a:spcAft>
            </a:pPr>
            <a:r>
              <a:rPr lang="sv-SE" sz="2800" b="0" dirty="0">
                <a:latin typeface="+mn-lt"/>
              </a:rPr>
              <a:t>Diskutera de olika exemplen på hur vi kanske skulle kunna vara organiserade i en framtid. </a:t>
            </a:r>
          </a:p>
          <a:p>
            <a:pPr>
              <a:lnSpc>
                <a:spcPct val="100000"/>
              </a:lnSpc>
              <a:spcBef>
                <a:spcPts val="600"/>
              </a:spcBef>
              <a:spcAft>
                <a:spcPts val="600"/>
              </a:spcAft>
            </a:pPr>
            <a:r>
              <a:rPr lang="sv-SE" sz="2800" b="0" dirty="0">
                <a:latin typeface="+mn-lt"/>
              </a:rPr>
              <a:t>Ta stöd av de frågor som ställs (nästa bild. </a:t>
            </a:r>
          </a:p>
          <a:p>
            <a:pPr>
              <a:lnSpc>
                <a:spcPct val="100000"/>
              </a:lnSpc>
              <a:spcBef>
                <a:spcPts val="600"/>
              </a:spcBef>
              <a:spcAft>
                <a:spcPts val="600"/>
              </a:spcAft>
            </a:pPr>
            <a:r>
              <a:rPr lang="sv-SE" sz="2800" b="0" dirty="0">
                <a:latin typeface="+mn-lt"/>
              </a:rPr>
              <a:t>Fram till lunch 12.00</a:t>
            </a:r>
          </a:p>
        </p:txBody>
      </p:sp>
    </p:spTree>
    <p:extLst>
      <p:ext uri="{BB962C8B-B14F-4D97-AF65-F5344CB8AC3E}">
        <p14:creationId xmlns:p14="http://schemas.microsoft.com/office/powerpoint/2010/main" val="3038980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A3AEE39-CCF2-C385-56FB-80A5CDFB39B4}"/>
              </a:ext>
            </a:extLst>
          </p:cNvPr>
          <p:cNvPicPr>
            <a:picLocks noChangeAspect="1"/>
          </p:cNvPicPr>
          <p:nvPr/>
        </p:nvPicPr>
        <p:blipFill>
          <a:blip r:embed="rId3"/>
          <a:srcRect t="8382"/>
          <a:stretch/>
        </p:blipFill>
        <p:spPr>
          <a:xfrm>
            <a:off x="6968487" y="1160463"/>
            <a:ext cx="4504776" cy="4824412"/>
          </a:xfrm>
          <a:prstGeom prst="rect">
            <a:avLst/>
          </a:prstGeom>
        </p:spPr>
      </p:pic>
      <p:sp>
        <p:nvSpPr>
          <p:cNvPr id="9" name="textruta 8">
            <a:extLst>
              <a:ext uri="{FF2B5EF4-FFF2-40B4-BE49-F238E27FC236}">
                <a16:creationId xmlns:a16="http://schemas.microsoft.com/office/drawing/2014/main" id="{54878AD3-7385-BBDF-2F19-47294B05A567}"/>
              </a:ext>
            </a:extLst>
          </p:cNvPr>
          <p:cNvSpPr txBox="1"/>
          <p:nvPr/>
        </p:nvSpPr>
        <p:spPr>
          <a:xfrm>
            <a:off x="716801" y="333375"/>
            <a:ext cx="7567227" cy="646331"/>
          </a:xfrm>
          <a:prstGeom prst="rect">
            <a:avLst/>
          </a:prstGeom>
          <a:noFill/>
        </p:spPr>
        <p:txBody>
          <a:bodyPr wrap="square">
            <a:spAutoFit/>
          </a:bodyPr>
          <a:lstStyle/>
          <a:p>
            <a:r>
              <a:rPr lang="sv-SE" sz="3600" dirty="0"/>
              <a:t>Alternativ 0 : Ingen förändring</a:t>
            </a:r>
          </a:p>
        </p:txBody>
      </p:sp>
      <p:sp>
        <p:nvSpPr>
          <p:cNvPr id="12" name="Platshållare för datum 2">
            <a:extLst>
              <a:ext uri="{FF2B5EF4-FFF2-40B4-BE49-F238E27FC236}">
                <a16:creationId xmlns:a16="http://schemas.microsoft.com/office/drawing/2014/main" id="{485EB375-3281-2DB1-97A5-AFECA4674F75}"/>
              </a:ext>
            </a:extLst>
          </p:cNvPr>
          <p:cNvSpPr>
            <a:spLocks noGrp="1"/>
          </p:cNvSpPr>
          <p:nvPr>
            <p:ph type="dt" sz="half" idx="10"/>
          </p:nvPr>
        </p:nvSpPr>
        <p:spPr>
          <a:xfrm>
            <a:off x="660400" y="6421299"/>
            <a:ext cx="684000" cy="144000"/>
          </a:xfrm>
        </p:spPr>
        <p:txBody>
          <a:bodyPr/>
          <a:lstStyle/>
          <a:p>
            <a:fld id="{2606BE13-C926-4A0E-B5EC-BAB08E616682}" type="datetime1">
              <a:rPr lang="sv-SE" smtClean="0"/>
              <a:t>2025-06-10</a:t>
            </a:fld>
            <a:endParaRPr lang="sv-SE" dirty="0"/>
          </a:p>
        </p:txBody>
      </p:sp>
      <p:sp>
        <p:nvSpPr>
          <p:cNvPr id="13" name="Platshållare för sidfot 3">
            <a:extLst>
              <a:ext uri="{FF2B5EF4-FFF2-40B4-BE49-F238E27FC236}">
                <a16:creationId xmlns:a16="http://schemas.microsoft.com/office/drawing/2014/main" id="{7724B0EA-25A0-F7D8-1C0E-22F1557B9E5B}"/>
              </a:ext>
            </a:extLst>
          </p:cNvPr>
          <p:cNvSpPr>
            <a:spLocks noGrp="1"/>
          </p:cNvSpPr>
          <p:nvPr>
            <p:ph type="ftr" sz="quarter" idx="11"/>
          </p:nvPr>
        </p:nvSpPr>
        <p:spPr>
          <a:xfrm>
            <a:off x="1367586" y="6421299"/>
            <a:ext cx="4114800" cy="144000"/>
          </a:xfrm>
        </p:spPr>
        <p:txBody>
          <a:bodyPr/>
          <a:lstStyle/>
          <a:p>
            <a:r>
              <a:rPr lang="sv-SE" dirty="0"/>
              <a:t>Tina Norgren</a:t>
            </a:r>
          </a:p>
        </p:txBody>
      </p:sp>
      <p:sp>
        <p:nvSpPr>
          <p:cNvPr id="2" name="textruta 1">
            <a:extLst>
              <a:ext uri="{FF2B5EF4-FFF2-40B4-BE49-F238E27FC236}">
                <a16:creationId xmlns:a16="http://schemas.microsoft.com/office/drawing/2014/main" id="{82D7AF08-F0BF-CE96-49D8-4929A3A1AD69}"/>
              </a:ext>
            </a:extLst>
          </p:cNvPr>
          <p:cNvSpPr txBox="1"/>
          <p:nvPr/>
        </p:nvSpPr>
        <p:spPr>
          <a:xfrm>
            <a:off x="870583" y="1454095"/>
            <a:ext cx="6097904" cy="6494085"/>
          </a:xfrm>
          <a:prstGeom prst="rect">
            <a:avLst/>
          </a:prstGeom>
          <a:noFill/>
        </p:spPr>
        <p:txBody>
          <a:bodyPr wrap="square">
            <a:spAutoFit/>
          </a:bodyPr>
          <a:lstStyle/>
          <a:p>
            <a:r>
              <a:rPr lang="sv-SE" sz="2800" dirty="0"/>
              <a:t>Diskutera:</a:t>
            </a:r>
          </a:p>
          <a:p>
            <a:pPr marL="514350" indent="-514350">
              <a:buFont typeface="+mj-lt"/>
              <a:buAutoNum type="arabicPeriod"/>
            </a:pPr>
            <a:r>
              <a:rPr lang="sv-SE" sz="2800" dirty="0"/>
              <a:t>Varför förändra?</a:t>
            </a:r>
          </a:p>
          <a:p>
            <a:endParaRPr lang="sv-SE" sz="2800" dirty="0"/>
          </a:p>
          <a:p>
            <a:pPr marL="514350" indent="-514350">
              <a:buFont typeface="+mj-lt"/>
              <a:buAutoNum type="arabicPeriod" startAt="2"/>
            </a:pPr>
            <a:r>
              <a:rPr lang="sv-SE" sz="2400" dirty="0">
                <a:effectLst/>
              </a:rPr>
              <a:t>Givet utmaningarna, t.ex. att avdelningar läggs ned… så går det ju allt mer mot centralisering. Avdelningarna orkar inte med samtidigt som kansliet (riksorganisationen) får allt fler uppgifter att sköta. Detta är ett faktum. Fördelar? Nackdelar?</a:t>
            </a:r>
            <a:endParaRPr lang="sv-SE" sz="2400" dirty="0">
              <a:highlight>
                <a:srgbClr val="FFFF00"/>
              </a:highlight>
            </a:endParaRPr>
          </a:p>
          <a:p>
            <a:pPr marL="514350" indent="-514350">
              <a:buFont typeface="+mj-lt"/>
              <a:buAutoNum type="arabicPeriod" startAt="2"/>
            </a:pPr>
            <a:endParaRPr lang="sv-SE" sz="2800" dirty="0"/>
          </a:p>
          <a:p>
            <a:endParaRPr lang="sv-SE" sz="2800" dirty="0"/>
          </a:p>
          <a:p>
            <a:endParaRPr lang="sv-SE" sz="2800" dirty="0"/>
          </a:p>
          <a:p>
            <a:endParaRPr lang="sv-SE" sz="2800" dirty="0"/>
          </a:p>
          <a:p>
            <a:endParaRPr lang="sv-SE" sz="2800" dirty="0"/>
          </a:p>
          <a:p>
            <a:r>
              <a:rPr lang="sv-SE" sz="2400" i="1" dirty="0"/>
              <a:t>Gruppledare: Erika Jeppsson</a:t>
            </a:r>
          </a:p>
        </p:txBody>
      </p:sp>
    </p:spTree>
    <p:extLst>
      <p:ext uri="{BB962C8B-B14F-4D97-AF65-F5344CB8AC3E}">
        <p14:creationId xmlns:p14="http://schemas.microsoft.com/office/powerpoint/2010/main" val="3861830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0F707-3476-EADB-9C01-8D03A9FAC4C4}"/>
            </a:ext>
          </a:extLst>
        </p:cNvPr>
        <p:cNvGrpSpPr/>
        <p:nvPr/>
      </p:nvGrpSpPr>
      <p:grpSpPr>
        <a:xfrm>
          <a:off x="0" y="0"/>
          <a:ext cx="0" cy="0"/>
          <a:chOff x="0" y="0"/>
          <a:chExt cx="0" cy="0"/>
        </a:xfrm>
      </p:grpSpPr>
      <p:sp>
        <p:nvSpPr>
          <p:cNvPr id="9" name="textruta 8">
            <a:extLst>
              <a:ext uri="{FF2B5EF4-FFF2-40B4-BE49-F238E27FC236}">
                <a16:creationId xmlns:a16="http://schemas.microsoft.com/office/drawing/2014/main" id="{C90E3AFB-797A-80F8-F34A-63C225614C17}"/>
              </a:ext>
            </a:extLst>
          </p:cNvPr>
          <p:cNvSpPr txBox="1"/>
          <p:nvPr/>
        </p:nvSpPr>
        <p:spPr>
          <a:xfrm>
            <a:off x="716802" y="333375"/>
            <a:ext cx="6097904" cy="646331"/>
          </a:xfrm>
          <a:prstGeom prst="rect">
            <a:avLst/>
          </a:prstGeom>
          <a:noFill/>
        </p:spPr>
        <p:txBody>
          <a:bodyPr wrap="square">
            <a:spAutoFit/>
          </a:bodyPr>
          <a:lstStyle/>
          <a:p>
            <a:r>
              <a:rPr lang="sv-SE" sz="3600" dirty="0"/>
              <a:t>Alternativ 1: Tänk lokalt</a:t>
            </a:r>
          </a:p>
        </p:txBody>
      </p:sp>
      <p:sp>
        <p:nvSpPr>
          <p:cNvPr id="12" name="Platshållare för datum 2">
            <a:extLst>
              <a:ext uri="{FF2B5EF4-FFF2-40B4-BE49-F238E27FC236}">
                <a16:creationId xmlns:a16="http://schemas.microsoft.com/office/drawing/2014/main" id="{468B7238-ABF1-A105-1ECC-C11827BA7F21}"/>
              </a:ext>
            </a:extLst>
          </p:cNvPr>
          <p:cNvSpPr>
            <a:spLocks noGrp="1"/>
          </p:cNvSpPr>
          <p:nvPr>
            <p:ph type="dt" sz="half" idx="10"/>
          </p:nvPr>
        </p:nvSpPr>
        <p:spPr>
          <a:xfrm>
            <a:off x="660400" y="6421299"/>
            <a:ext cx="684000" cy="144000"/>
          </a:xfrm>
        </p:spPr>
        <p:txBody>
          <a:bodyPr/>
          <a:lstStyle/>
          <a:p>
            <a:fld id="{2606BE13-C926-4A0E-B5EC-BAB08E616682}" type="datetime1">
              <a:rPr lang="sv-SE" smtClean="0"/>
              <a:t>2025-06-10</a:t>
            </a:fld>
            <a:endParaRPr lang="sv-SE" dirty="0"/>
          </a:p>
        </p:txBody>
      </p:sp>
      <p:sp>
        <p:nvSpPr>
          <p:cNvPr id="13" name="Platshållare för sidfot 3">
            <a:extLst>
              <a:ext uri="{FF2B5EF4-FFF2-40B4-BE49-F238E27FC236}">
                <a16:creationId xmlns:a16="http://schemas.microsoft.com/office/drawing/2014/main" id="{599D5642-BDDD-59B8-CCF2-A43CBE4F1F08}"/>
              </a:ext>
            </a:extLst>
          </p:cNvPr>
          <p:cNvSpPr>
            <a:spLocks noGrp="1"/>
          </p:cNvSpPr>
          <p:nvPr>
            <p:ph type="ftr" sz="quarter" idx="11"/>
          </p:nvPr>
        </p:nvSpPr>
        <p:spPr>
          <a:xfrm>
            <a:off x="1367586" y="6421299"/>
            <a:ext cx="4114800" cy="144000"/>
          </a:xfrm>
        </p:spPr>
        <p:txBody>
          <a:bodyPr/>
          <a:lstStyle/>
          <a:p>
            <a:r>
              <a:rPr lang="sv-SE" dirty="0"/>
              <a:t>Tina Norgren</a:t>
            </a:r>
          </a:p>
        </p:txBody>
      </p:sp>
      <p:pic>
        <p:nvPicPr>
          <p:cNvPr id="2" name="Bildobjekt 1">
            <a:extLst>
              <a:ext uri="{FF2B5EF4-FFF2-40B4-BE49-F238E27FC236}">
                <a16:creationId xmlns:a16="http://schemas.microsoft.com/office/drawing/2014/main" id="{11A5535F-B4EB-2ABC-10B1-41E9640AD874}"/>
              </a:ext>
            </a:extLst>
          </p:cNvPr>
          <p:cNvPicPr>
            <a:picLocks noChangeAspect="1"/>
          </p:cNvPicPr>
          <p:nvPr/>
        </p:nvPicPr>
        <p:blipFill>
          <a:blip r:embed="rId3"/>
          <a:srcRect t="6776"/>
          <a:stretch/>
        </p:blipFill>
        <p:spPr>
          <a:xfrm>
            <a:off x="7638878" y="781361"/>
            <a:ext cx="4360023" cy="4931070"/>
          </a:xfrm>
          <a:prstGeom prst="rect">
            <a:avLst/>
          </a:prstGeom>
        </p:spPr>
      </p:pic>
      <p:sp>
        <p:nvSpPr>
          <p:cNvPr id="3" name="textruta 2">
            <a:extLst>
              <a:ext uri="{FF2B5EF4-FFF2-40B4-BE49-F238E27FC236}">
                <a16:creationId xmlns:a16="http://schemas.microsoft.com/office/drawing/2014/main" id="{A8F376D0-51DB-3D92-D47A-ABEC2BFC985D}"/>
              </a:ext>
            </a:extLst>
          </p:cNvPr>
          <p:cNvSpPr txBox="1"/>
          <p:nvPr/>
        </p:nvSpPr>
        <p:spPr>
          <a:xfrm>
            <a:off x="716802" y="1052513"/>
            <a:ext cx="6875800" cy="5201424"/>
          </a:xfrm>
          <a:prstGeom prst="rect">
            <a:avLst/>
          </a:prstGeom>
          <a:noFill/>
        </p:spPr>
        <p:txBody>
          <a:bodyPr wrap="square">
            <a:spAutoFit/>
          </a:bodyPr>
          <a:lstStyle/>
          <a:p>
            <a:r>
              <a:rPr lang="sv-SE" sz="2800" dirty="0"/>
              <a:t>Diskutera:</a:t>
            </a:r>
          </a:p>
          <a:p>
            <a:pPr marL="514350" indent="-514350">
              <a:buFont typeface="+mj-lt"/>
              <a:buAutoNum type="arabicPeriod"/>
            </a:pPr>
            <a:r>
              <a:rPr lang="sv-SE" sz="2000" dirty="0"/>
              <a:t>I detta alternativ kan man tänka sig att länsavdelningarna, i det fall det finns lokalavdelningar, får en annan roll, t.ex. att samordna, administrera, ansvara för gemensam verksamhetsberättelse och kanske även kassa för lokalavdelningarna. Då skulle lokalavdelningarna kunna lägga mer energi på kontakt med medlemmar, värvning etc. </a:t>
            </a:r>
          </a:p>
          <a:p>
            <a:pPr marL="514350" indent="-514350">
              <a:buFont typeface="+mj-lt"/>
              <a:buAutoNum type="arabicPeriod"/>
            </a:pPr>
            <a:r>
              <a:rPr lang="sv-SE" sz="2000" b="0" i="0" dirty="0">
                <a:solidFill>
                  <a:srgbClr val="000000"/>
                </a:solidFill>
                <a:effectLst/>
                <a:latin typeface="Aptos" panose="020B0004020202020204" pitchFamily="34" charset="0"/>
              </a:rPr>
              <a:t>Kan en sådan länsavdelning  underlätta för att vi ska slippa massa dubbelarbete? Många avdelningar jobbar ungefär lika lokalt och län.</a:t>
            </a:r>
            <a:endParaRPr lang="sv-SE" sz="2000" dirty="0"/>
          </a:p>
          <a:p>
            <a:pPr marL="514350" indent="-514350">
              <a:buFont typeface="+mj-lt"/>
              <a:buAutoNum type="arabicPeriod"/>
            </a:pPr>
            <a:r>
              <a:rPr lang="sv-SE" sz="2000" b="0" i="0" dirty="0">
                <a:solidFill>
                  <a:srgbClr val="000000"/>
                </a:solidFill>
                <a:effectLst/>
                <a:latin typeface="Aptos" panose="020B0004020202020204" pitchFamily="34" charset="0"/>
              </a:rPr>
              <a:t>Hade det underlättat för lokalavdelningarna om länsavdelningen hade mer som uppgift att hålla kontakt med politiker ,vissa teamsmöten med förtroendevalda mm?</a:t>
            </a:r>
            <a:endParaRPr lang="sv-SE" sz="2800" dirty="0"/>
          </a:p>
          <a:p>
            <a:r>
              <a:rPr lang="sv-SE" sz="2400" i="1" dirty="0"/>
              <a:t>Gruppledare: Susanne Johansson</a:t>
            </a:r>
          </a:p>
        </p:txBody>
      </p:sp>
      <p:sp>
        <p:nvSpPr>
          <p:cNvPr id="4" name="Ellips 3">
            <a:extLst>
              <a:ext uri="{FF2B5EF4-FFF2-40B4-BE49-F238E27FC236}">
                <a16:creationId xmlns:a16="http://schemas.microsoft.com/office/drawing/2014/main" id="{DC4C88F9-A43E-DBBD-D443-6CD5C316F960}"/>
              </a:ext>
            </a:extLst>
          </p:cNvPr>
          <p:cNvSpPr/>
          <p:nvPr/>
        </p:nvSpPr>
        <p:spPr>
          <a:xfrm>
            <a:off x="8773886" y="3516086"/>
            <a:ext cx="1262743" cy="5225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FF0000"/>
                </a:solidFill>
              </a:rPr>
              <a:t>OBS!</a:t>
            </a:r>
          </a:p>
        </p:txBody>
      </p:sp>
    </p:spTree>
    <p:extLst>
      <p:ext uri="{BB962C8B-B14F-4D97-AF65-F5344CB8AC3E}">
        <p14:creationId xmlns:p14="http://schemas.microsoft.com/office/powerpoint/2010/main" val="117243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9968-8F6A-22DD-DD7E-18EA20E56477}"/>
            </a:ext>
          </a:extLst>
        </p:cNvPr>
        <p:cNvGrpSpPr/>
        <p:nvPr/>
      </p:nvGrpSpPr>
      <p:grpSpPr>
        <a:xfrm>
          <a:off x="0" y="0"/>
          <a:ext cx="0" cy="0"/>
          <a:chOff x="0" y="0"/>
          <a:chExt cx="0" cy="0"/>
        </a:xfrm>
      </p:grpSpPr>
      <p:sp>
        <p:nvSpPr>
          <p:cNvPr id="9" name="textruta 8">
            <a:extLst>
              <a:ext uri="{FF2B5EF4-FFF2-40B4-BE49-F238E27FC236}">
                <a16:creationId xmlns:a16="http://schemas.microsoft.com/office/drawing/2014/main" id="{1477477A-53C6-50AB-F5C3-AC3A98522BC2}"/>
              </a:ext>
            </a:extLst>
          </p:cNvPr>
          <p:cNvSpPr txBox="1"/>
          <p:nvPr/>
        </p:nvSpPr>
        <p:spPr>
          <a:xfrm>
            <a:off x="716802" y="333375"/>
            <a:ext cx="8724378" cy="646331"/>
          </a:xfrm>
          <a:prstGeom prst="rect">
            <a:avLst/>
          </a:prstGeom>
          <a:noFill/>
        </p:spPr>
        <p:txBody>
          <a:bodyPr wrap="square">
            <a:spAutoFit/>
          </a:bodyPr>
          <a:lstStyle/>
          <a:p>
            <a:r>
              <a:rPr lang="sv-SE" sz="3600" dirty="0"/>
              <a:t>Alternativ 2: Tänk större regioner, distrikt</a:t>
            </a:r>
          </a:p>
        </p:txBody>
      </p:sp>
      <p:sp>
        <p:nvSpPr>
          <p:cNvPr id="12" name="Platshållare för datum 2">
            <a:extLst>
              <a:ext uri="{FF2B5EF4-FFF2-40B4-BE49-F238E27FC236}">
                <a16:creationId xmlns:a16="http://schemas.microsoft.com/office/drawing/2014/main" id="{4248EC53-B3BC-AFA7-AD96-71B396AC17F2}"/>
              </a:ext>
            </a:extLst>
          </p:cNvPr>
          <p:cNvSpPr>
            <a:spLocks noGrp="1"/>
          </p:cNvSpPr>
          <p:nvPr>
            <p:ph type="dt" sz="half" idx="10"/>
          </p:nvPr>
        </p:nvSpPr>
        <p:spPr>
          <a:xfrm>
            <a:off x="660400" y="6421299"/>
            <a:ext cx="684000" cy="144000"/>
          </a:xfrm>
        </p:spPr>
        <p:txBody>
          <a:bodyPr/>
          <a:lstStyle/>
          <a:p>
            <a:fld id="{2606BE13-C926-4A0E-B5EC-BAB08E616682}" type="datetime1">
              <a:rPr lang="sv-SE" smtClean="0"/>
              <a:t>2025-06-10</a:t>
            </a:fld>
            <a:endParaRPr lang="sv-SE" dirty="0"/>
          </a:p>
        </p:txBody>
      </p:sp>
      <p:sp>
        <p:nvSpPr>
          <p:cNvPr id="13" name="Platshållare för sidfot 3">
            <a:extLst>
              <a:ext uri="{FF2B5EF4-FFF2-40B4-BE49-F238E27FC236}">
                <a16:creationId xmlns:a16="http://schemas.microsoft.com/office/drawing/2014/main" id="{93185550-1ACD-A11A-D94E-42B425492307}"/>
              </a:ext>
            </a:extLst>
          </p:cNvPr>
          <p:cNvSpPr>
            <a:spLocks noGrp="1"/>
          </p:cNvSpPr>
          <p:nvPr>
            <p:ph type="ftr" sz="quarter" idx="11"/>
          </p:nvPr>
        </p:nvSpPr>
        <p:spPr>
          <a:xfrm>
            <a:off x="1367586" y="6421299"/>
            <a:ext cx="4114800" cy="144000"/>
          </a:xfrm>
        </p:spPr>
        <p:txBody>
          <a:bodyPr/>
          <a:lstStyle/>
          <a:p>
            <a:r>
              <a:rPr lang="sv-SE" dirty="0"/>
              <a:t>Tina Norgren</a:t>
            </a:r>
          </a:p>
        </p:txBody>
      </p:sp>
      <p:pic>
        <p:nvPicPr>
          <p:cNvPr id="3" name="Bildobjekt 2">
            <a:extLst>
              <a:ext uri="{FF2B5EF4-FFF2-40B4-BE49-F238E27FC236}">
                <a16:creationId xmlns:a16="http://schemas.microsoft.com/office/drawing/2014/main" id="{C2C319ED-C89C-5F1A-02F8-050E2234266F}"/>
              </a:ext>
            </a:extLst>
          </p:cNvPr>
          <p:cNvPicPr>
            <a:picLocks noChangeAspect="1"/>
          </p:cNvPicPr>
          <p:nvPr/>
        </p:nvPicPr>
        <p:blipFill>
          <a:blip r:embed="rId3"/>
          <a:srcRect t="8297"/>
          <a:stretch/>
        </p:blipFill>
        <p:spPr>
          <a:xfrm>
            <a:off x="6548892" y="1247302"/>
            <a:ext cx="5127171" cy="4737573"/>
          </a:xfrm>
          <a:prstGeom prst="rect">
            <a:avLst/>
          </a:prstGeom>
        </p:spPr>
      </p:pic>
      <p:sp>
        <p:nvSpPr>
          <p:cNvPr id="2" name="textruta 1">
            <a:extLst>
              <a:ext uri="{FF2B5EF4-FFF2-40B4-BE49-F238E27FC236}">
                <a16:creationId xmlns:a16="http://schemas.microsoft.com/office/drawing/2014/main" id="{0F1010F1-AF2A-A426-9AA9-C9296B4138FD}"/>
              </a:ext>
            </a:extLst>
          </p:cNvPr>
          <p:cNvSpPr txBox="1"/>
          <p:nvPr/>
        </p:nvSpPr>
        <p:spPr>
          <a:xfrm>
            <a:off x="881468" y="1769781"/>
            <a:ext cx="6097904" cy="3908762"/>
          </a:xfrm>
          <a:prstGeom prst="rect">
            <a:avLst/>
          </a:prstGeom>
          <a:noFill/>
        </p:spPr>
        <p:txBody>
          <a:bodyPr wrap="square">
            <a:spAutoFit/>
          </a:bodyPr>
          <a:lstStyle/>
          <a:p>
            <a:r>
              <a:rPr lang="sv-SE" sz="2800" dirty="0"/>
              <a:t>Diskutera:</a:t>
            </a:r>
          </a:p>
          <a:p>
            <a:pPr marL="514350" indent="-514350">
              <a:buFont typeface="+mj-lt"/>
              <a:buAutoNum type="arabicPeriod"/>
            </a:pPr>
            <a:r>
              <a:rPr lang="sv-SE" sz="2800" dirty="0">
                <a:highlight>
                  <a:srgbClr val="FFFF00"/>
                </a:highlight>
              </a:rPr>
              <a:t>.</a:t>
            </a:r>
          </a:p>
          <a:p>
            <a:pPr marL="514350" indent="-514350">
              <a:buFont typeface="+mj-lt"/>
              <a:buAutoNum type="arabicPeriod"/>
            </a:pPr>
            <a:r>
              <a:rPr lang="sv-SE" sz="2800" dirty="0">
                <a:highlight>
                  <a:srgbClr val="FFFF00"/>
                </a:highlight>
              </a:rPr>
              <a:t>.</a:t>
            </a:r>
          </a:p>
          <a:p>
            <a:pPr marL="514350" indent="-514350">
              <a:buFont typeface="+mj-lt"/>
              <a:buAutoNum type="arabicPeriod"/>
            </a:pPr>
            <a:r>
              <a:rPr lang="sv-SE" sz="2800" dirty="0">
                <a:highlight>
                  <a:srgbClr val="FFFF00"/>
                </a:highlight>
              </a:rPr>
              <a:t>.</a:t>
            </a:r>
          </a:p>
          <a:p>
            <a:pPr marL="514350" indent="-514350">
              <a:buFont typeface="+mj-lt"/>
              <a:buAutoNum type="arabicPeriod"/>
            </a:pPr>
            <a:endParaRPr lang="sv-SE" sz="2800" dirty="0"/>
          </a:p>
          <a:p>
            <a:endParaRPr lang="sv-SE" sz="2800" dirty="0"/>
          </a:p>
          <a:p>
            <a:endParaRPr lang="sv-SE" sz="2800" dirty="0"/>
          </a:p>
          <a:p>
            <a:endParaRPr lang="sv-SE" sz="2800" dirty="0"/>
          </a:p>
          <a:p>
            <a:r>
              <a:rPr lang="sv-SE" sz="2400" i="1" dirty="0"/>
              <a:t>Gruppledare: Björn Johansson</a:t>
            </a:r>
          </a:p>
        </p:txBody>
      </p:sp>
    </p:spTree>
    <p:extLst>
      <p:ext uri="{BB962C8B-B14F-4D97-AF65-F5344CB8AC3E}">
        <p14:creationId xmlns:p14="http://schemas.microsoft.com/office/powerpoint/2010/main" val="152013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2781380" y="1052513"/>
            <a:ext cx="9144000" cy="2387600"/>
          </a:xfrm>
        </p:spPr>
        <p:txBody>
          <a:bodyPr/>
          <a:lstStyle/>
          <a:p>
            <a:r>
              <a:rPr lang="sv-SE" sz="4000" dirty="0"/>
              <a:t>Vad ska det här vara bra för?</a:t>
            </a:r>
          </a:p>
        </p:txBody>
      </p:sp>
      <p:sp>
        <p:nvSpPr>
          <p:cNvPr id="3" name="Underrubrik 2"/>
          <p:cNvSpPr>
            <a:spLocks noGrp="1"/>
          </p:cNvSpPr>
          <p:nvPr>
            <p:ph type="subTitle" idx="4294967295"/>
          </p:nvPr>
        </p:nvSpPr>
        <p:spPr>
          <a:xfrm>
            <a:off x="2781380" y="3532188"/>
            <a:ext cx="9144000" cy="2625544"/>
          </a:xfrm>
        </p:spPr>
        <p:txBody>
          <a:bodyPr>
            <a:normAutofit/>
          </a:bodyPr>
          <a:lstStyle/>
          <a:p>
            <a:pPr marL="0" indent="0">
              <a:buNone/>
            </a:pPr>
            <a:r>
              <a:rPr lang="sv-SE" sz="2800" dirty="0"/>
              <a:t>Om varför konferensen anordnas</a:t>
            </a:r>
          </a:p>
          <a:p>
            <a:pPr marL="0" indent="0">
              <a:buNone/>
            </a:pPr>
            <a:endParaRPr lang="sv-SE" sz="2400" dirty="0"/>
          </a:p>
          <a:p>
            <a:pPr marL="0" indent="0">
              <a:buNone/>
            </a:pPr>
            <a:r>
              <a:rPr lang="sv-SE" sz="2400" dirty="0"/>
              <a:t>Tina Norgren, ordförande länsavdelningen i Norrbotten</a:t>
            </a:r>
          </a:p>
        </p:txBody>
      </p:sp>
      <p:pic>
        <p:nvPicPr>
          <p:cNvPr id="7170" name="Picture 2" descr="Emoticon Que Sostiene Una Lupa Stock de ilustración - Ilustración de feliz,  sonrisa: 40947866">
            <a:extLst>
              <a:ext uri="{FF2B5EF4-FFF2-40B4-BE49-F238E27FC236}">
                <a16:creationId xmlns:a16="http://schemas.microsoft.com/office/drawing/2014/main" id="{EB3D4679-505F-C7F2-AFC5-F99033C17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0620" y="2290691"/>
            <a:ext cx="1880618" cy="188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9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B8DA-A531-7CAD-A5A2-E814B33B43AB}"/>
            </a:ext>
          </a:extLst>
        </p:cNvPr>
        <p:cNvGrpSpPr/>
        <p:nvPr/>
      </p:nvGrpSpPr>
      <p:grpSpPr>
        <a:xfrm>
          <a:off x="0" y="0"/>
          <a:ext cx="0" cy="0"/>
          <a:chOff x="0" y="0"/>
          <a:chExt cx="0" cy="0"/>
        </a:xfrm>
      </p:grpSpPr>
      <p:sp>
        <p:nvSpPr>
          <p:cNvPr id="9" name="textruta 8">
            <a:extLst>
              <a:ext uri="{FF2B5EF4-FFF2-40B4-BE49-F238E27FC236}">
                <a16:creationId xmlns:a16="http://schemas.microsoft.com/office/drawing/2014/main" id="{20BFA459-8DA9-1C8A-2CD9-7BCEFE919EE0}"/>
              </a:ext>
            </a:extLst>
          </p:cNvPr>
          <p:cNvSpPr txBox="1"/>
          <p:nvPr/>
        </p:nvSpPr>
        <p:spPr>
          <a:xfrm>
            <a:off x="716802" y="333375"/>
            <a:ext cx="8724378" cy="646331"/>
          </a:xfrm>
          <a:prstGeom prst="rect">
            <a:avLst/>
          </a:prstGeom>
          <a:noFill/>
        </p:spPr>
        <p:txBody>
          <a:bodyPr wrap="square">
            <a:spAutoFit/>
          </a:bodyPr>
          <a:lstStyle/>
          <a:p>
            <a:r>
              <a:rPr lang="sv-SE" sz="3600" dirty="0"/>
              <a:t>Alternativ 3: Tänk en riksorganisation</a:t>
            </a:r>
          </a:p>
        </p:txBody>
      </p:sp>
      <p:sp>
        <p:nvSpPr>
          <p:cNvPr id="12" name="Platshållare för datum 2">
            <a:extLst>
              <a:ext uri="{FF2B5EF4-FFF2-40B4-BE49-F238E27FC236}">
                <a16:creationId xmlns:a16="http://schemas.microsoft.com/office/drawing/2014/main" id="{783F31DE-BBF1-7FE6-9D1F-BF72D63A73F6}"/>
              </a:ext>
            </a:extLst>
          </p:cNvPr>
          <p:cNvSpPr>
            <a:spLocks noGrp="1"/>
          </p:cNvSpPr>
          <p:nvPr>
            <p:ph type="dt" sz="half" idx="10"/>
          </p:nvPr>
        </p:nvSpPr>
        <p:spPr>
          <a:xfrm>
            <a:off x="660400" y="6421299"/>
            <a:ext cx="684000" cy="144000"/>
          </a:xfrm>
        </p:spPr>
        <p:txBody>
          <a:bodyPr/>
          <a:lstStyle/>
          <a:p>
            <a:fld id="{2606BE13-C926-4A0E-B5EC-BAB08E616682}" type="datetime1">
              <a:rPr lang="sv-SE" smtClean="0"/>
              <a:t>2025-06-10</a:t>
            </a:fld>
            <a:endParaRPr lang="sv-SE" dirty="0"/>
          </a:p>
        </p:txBody>
      </p:sp>
      <p:sp>
        <p:nvSpPr>
          <p:cNvPr id="13" name="Platshållare för sidfot 3">
            <a:extLst>
              <a:ext uri="{FF2B5EF4-FFF2-40B4-BE49-F238E27FC236}">
                <a16:creationId xmlns:a16="http://schemas.microsoft.com/office/drawing/2014/main" id="{7F0CC7AB-643D-E43E-9E6A-7A9802754B64}"/>
              </a:ext>
            </a:extLst>
          </p:cNvPr>
          <p:cNvSpPr>
            <a:spLocks noGrp="1"/>
          </p:cNvSpPr>
          <p:nvPr>
            <p:ph type="ftr" sz="quarter" idx="11"/>
          </p:nvPr>
        </p:nvSpPr>
        <p:spPr>
          <a:xfrm>
            <a:off x="1367586" y="6421299"/>
            <a:ext cx="4114800" cy="144000"/>
          </a:xfrm>
        </p:spPr>
        <p:txBody>
          <a:bodyPr/>
          <a:lstStyle/>
          <a:p>
            <a:r>
              <a:rPr lang="sv-SE" dirty="0"/>
              <a:t>Tina Norgren</a:t>
            </a:r>
          </a:p>
        </p:txBody>
      </p:sp>
      <p:pic>
        <p:nvPicPr>
          <p:cNvPr id="2" name="Bildobjekt 1">
            <a:extLst>
              <a:ext uri="{FF2B5EF4-FFF2-40B4-BE49-F238E27FC236}">
                <a16:creationId xmlns:a16="http://schemas.microsoft.com/office/drawing/2014/main" id="{1244C276-A914-D29F-2D9F-E550FBDD34AC}"/>
              </a:ext>
            </a:extLst>
          </p:cNvPr>
          <p:cNvPicPr>
            <a:picLocks noChangeAspect="1"/>
          </p:cNvPicPr>
          <p:nvPr/>
        </p:nvPicPr>
        <p:blipFill>
          <a:blip r:embed="rId3"/>
          <a:srcRect t="11541"/>
          <a:stretch/>
        </p:blipFill>
        <p:spPr>
          <a:xfrm>
            <a:off x="6540417" y="1453787"/>
            <a:ext cx="4962426" cy="3510099"/>
          </a:xfrm>
          <a:prstGeom prst="rect">
            <a:avLst/>
          </a:prstGeom>
        </p:spPr>
      </p:pic>
      <p:sp>
        <p:nvSpPr>
          <p:cNvPr id="3" name="textruta 2">
            <a:extLst>
              <a:ext uri="{FF2B5EF4-FFF2-40B4-BE49-F238E27FC236}">
                <a16:creationId xmlns:a16="http://schemas.microsoft.com/office/drawing/2014/main" id="{4FD16247-2EC1-6B27-3F74-7164D70712D7}"/>
              </a:ext>
            </a:extLst>
          </p:cNvPr>
          <p:cNvSpPr txBox="1"/>
          <p:nvPr/>
        </p:nvSpPr>
        <p:spPr>
          <a:xfrm>
            <a:off x="786135" y="979706"/>
            <a:ext cx="5754282" cy="5509200"/>
          </a:xfrm>
          <a:prstGeom prst="rect">
            <a:avLst/>
          </a:prstGeom>
          <a:noFill/>
        </p:spPr>
        <p:txBody>
          <a:bodyPr wrap="square">
            <a:spAutoFit/>
          </a:bodyPr>
          <a:lstStyle/>
          <a:p>
            <a:r>
              <a:rPr lang="sv-SE" sz="2800" dirty="0"/>
              <a:t>Diskutera:</a:t>
            </a:r>
          </a:p>
          <a:p>
            <a:pPr marL="514350" indent="-514350">
              <a:buFont typeface="+mj-lt"/>
              <a:buAutoNum type="arabicPeriod"/>
            </a:pPr>
            <a:r>
              <a:rPr lang="sv-SE" sz="2000" dirty="0"/>
              <a:t>Avdelningar läggs ned…skulle det  inte vara vettigt att lokalavdelningarna fick bättre förutsättning att ha verksamhet, i stället för administration etc.? Sånt kan en riksorganisation kanske ha hand om, så kunde avdelningarna ägna sig åt kärnverksamhet.</a:t>
            </a:r>
          </a:p>
          <a:p>
            <a:pPr marL="514350" indent="-514350">
              <a:buFont typeface="+mj-lt"/>
              <a:buAutoNum type="arabicPeriod"/>
            </a:pPr>
            <a:endParaRPr lang="sv-SE" sz="2000" dirty="0"/>
          </a:p>
          <a:p>
            <a:pPr marL="514350" indent="-514350">
              <a:buFont typeface="+mj-lt"/>
              <a:buAutoNum type="arabicPeriod"/>
            </a:pPr>
            <a:r>
              <a:rPr lang="sv-SE" sz="2000" dirty="0"/>
              <a:t>Vem/vilka ska ta hand om medlemmarna som inte har någon läns- eller lokalavdelning? </a:t>
            </a:r>
          </a:p>
          <a:p>
            <a:pPr marL="514350" indent="-514350">
              <a:buFont typeface="+mj-lt"/>
              <a:buAutoNum type="arabicPeriod"/>
            </a:pPr>
            <a:endParaRPr lang="sv-SE" sz="2000" dirty="0"/>
          </a:p>
          <a:p>
            <a:pPr marL="514350" indent="-514350">
              <a:buFont typeface="+mj-lt"/>
              <a:buAutoNum type="arabicPeriod"/>
            </a:pPr>
            <a:r>
              <a:rPr lang="sv-SE" sz="2000" dirty="0"/>
              <a:t>Borde vi inte gå tillbaka till och fokusera på vår kärnverksamhet, sånt som direkt har med sjukdomarna att göra?</a:t>
            </a:r>
            <a:endParaRPr lang="sv-SE" sz="2800" dirty="0"/>
          </a:p>
          <a:p>
            <a:r>
              <a:rPr lang="sv-SE" sz="2400" i="1" dirty="0"/>
              <a:t>Gruppledare: Tina Norgren</a:t>
            </a:r>
          </a:p>
        </p:txBody>
      </p:sp>
    </p:spTree>
    <p:extLst>
      <p:ext uri="{BB962C8B-B14F-4D97-AF65-F5344CB8AC3E}">
        <p14:creationId xmlns:p14="http://schemas.microsoft.com/office/powerpoint/2010/main" val="1243115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4B20C-3375-4864-EE3F-330A760EC36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39217D5-F221-5CCE-97AA-F8495F89776C}"/>
              </a:ext>
            </a:extLst>
          </p:cNvPr>
          <p:cNvSpPr>
            <a:spLocks noGrp="1"/>
          </p:cNvSpPr>
          <p:nvPr>
            <p:ph type="ctrTitle" idx="4294967295"/>
          </p:nvPr>
        </p:nvSpPr>
        <p:spPr>
          <a:xfrm>
            <a:off x="2781380" y="1052513"/>
            <a:ext cx="9144000" cy="2387600"/>
          </a:xfrm>
        </p:spPr>
        <p:txBody>
          <a:bodyPr/>
          <a:lstStyle/>
          <a:p>
            <a:r>
              <a:rPr lang="sv-SE" sz="4000" dirty="0"/>
              <a:t>Ro hit med pengarna!</a:t>
            </a:r>
          </a:p>
        </p:txBody>
      </p:sp>
      <p:sp>
        <p:nvSpPr>
          <p:cNvPr id="3" name="Underrubrik 2">
            <a:extLst>
              <a:ext uri="{FF2B5EF4-FFF2-40B4-BE49-F238E27FC236}">
                <a16:creationId xmlns:a16="http://schemas.microsoft.com/office/drawing/2014/main" id="{B2E3FEEC-B93D-F3A6-E7C4-6A5781E1EB2A}"/>
              </a:ext>
            </a:extLst>
          </p:cNvPr>
          <p:cNvSpPr>
            <a:spLocks noGrp="1"/>
          </p:cNvSpPr>
          <p:nvPr>
            <p:ph type="subTitle" idx="4294967295"/>
          </p:nvPr>
        </p:nvSpPr>
        <p:spPr>
          <a:xfrm>
            <a:off x="2781380" y="3532188"/>
            <a:ext cx="9144000" cy="2625544"/>
          </a:xfrm>
        </p:spPr>
        <p:txBody>
          <a:bodyPr>
            <a:normAutofit/>
          </a:bodyPr>
          <a:lstStyle/>
          <a:p>
            <a:pPr marL="0" indent="0">
              <a:buNone/>
            </a:pPr>
            <a:endParaRPr lang="sv-SE" sz="2400" dirty="0"/>
          </a:p>
          <a:p>
            <a:pPr marL="0" indent="0">
              <a:buNone/>
            </a:pPr>
            <a:endParaRPr lang="sv-SE" sz="2400" dirty="0"/>
          </a:p>
          <a:p>
            <a:pPr marL="0" indent="0">
              <a:buNone/>
            </a:pPr>
            <a:r>
              <a:rPr lang="sv-SE" sz="2400" dirty="0"/>
              <a:t>Susanne Johansson, länsavdelningen i Halland</a:t>
            </a:r>
          </a:p>
        </p:txBody>
      </p:sp>
      <p:pic>
        <p:nvPicPr>
          <p:cNvPr id="11268" name="Picture 4" descr="Pin on Emoji">
            <a:extLst>
              <a:ext uri="{FF2B5EF4-FFF2-40B4-BE49-F238E27FC236}">
                <a16:creationId xmlns:a16="http://schemas.microsoft.com/office/drawing/2014/main" id="{7C7C10FA-6417-8D37-5592-EB27AB1CCF2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2704" y="2197100"/>
            <a:ext cx="1920766" cy="187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27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DFE107D-B53D-32CF-6D6D-08C388D84F13}"/>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09FF6EC1-4FC2-827A-3CE1-E3D745A141D8}"/>
              </a:ext>
            </a:extLst>
          </p:cNvPr>
          <p:cNvSpPr>
            <a:spLocks noGrp="1"/>
          </p:cNvSpPr>
          <p:nvPr>
            <p:ph type="ftr" sz="quarter" idx="11"/>
          </p:nvPr>
        </p:nvSpPr>
        <p:spPr>
          <a:xfrm>
            <a:off x="3518649" y="6421299"/>
            <a:ext cx="4114800" cy="144000"/>
          </a:xfrm>
        </p:spPr>
        <p:txBody>
          <a:bodyPr/>
          <a:lstStyle/>
          <a:p>
            <a:endParaRPr lang="sv-SE" dirty="0"/>
          </a:p>
        </p:txBody>
      </p:sp>
      <p:sp>
        <p:nvSpPr>
          <p:cNvPr id="4" name="Platshållare för bildnummer 3">
            <a:extLst>
              <a:ext uri="{FF2B5EF4-FFF2-40B4-BE49-F238E27FC236}">
                <a16:creationId xmlns:a16="http://schemas.microsoft.com/office/drawing/2014/main" id="{2B26596F-A2CA-DC93-AE0A-0C4B18B953A6}"/>
              </a:ext>
            </a:extLst>
          </p:cNvPr>
          <p:cNvSpPr>
            <a:spLocks noGrp="1"/>
          </p:cNvSpPr>
          <p:nvPr>
            <p:ph type="sldNum" sz="quarter" idx="12"/>
          </p:nvPr>
        </p:nvSpPr>
        <p:spPr>
          <a:xfrm>
            <a:off x="7886487" y="6421299"/>
            <a:ext cx="432000" cy="144000"/>
          </a:xfrm>
        </p:spPr>
        <p:txBody>
          <a:bodyPr/>
          <a:lstStyle/>
          <a:p>
            <a:fld id="{E8645303-2AAE-45D1-913A-B06AE6474513}" type="slidenum">
              <a:rPr lang="sv-SE" smtClean="0"/>
              <a:t>22</a:t>
            </a:fld>
            <a:endParaRPr lang="sv-SE" dirty="0"/>
          </a:p>
        </p:txBody>
      </p:sp>
      <p:pic>
        <p:nvPicPr>
          <p:cNvPr id="1026" name="Picture 2" descr="Ladda ner &quot;låsupp Din Ekonomiska Potential Med En Pengapåse&quot; Wallpaper |  Wallpapers.com">
            <a:extLst>
              <a:ext uri="{FF2B5EF4-FFF2-40B4-BE49-F238E27FC236}">
                <a16:creationId xmlns:a16="http://schemas.microsoft.com/office/drawing/2014/main" id="{18022F5B-9DF6-4367-B7D7-2ED22160C5F4}"/>
              </a:ext>
            </a:extLst>
          </p:cNvPr>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18634" r="11048"/>
          <a:stretch/>
        </p:blipFill>
        <p:spPr bwMode="auto">
          <a:xfrm>
            <a:off x="7023417" y="-174661"/>
            <a:ext cx="4822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 4">
            <a:extLst>
              <a:ext uri="{FF2B5EF4-FFF2-40B4-BE49-F238E27FC236}">
                <a16:creationId xmlns:a16="http://schemas.microsoft.com/office/drawing/2014/main" id="{94032930-97A5-1955-07CD-4D399DEE7216}"/>
              </a:ext>
            </a:extLst>
          </p:cNvPr>
          <p:cNvSpPr/>
          <p:nvPr/>
        </p:nvSpPr>
        <p:spPr>
          <a:xfrm>
            <a:off x="7951058" y="3254339"/>
            <a:ext cx="2764972" cy="1769724"/>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97B2981F-E79F-1918-256C-3F89FA8977D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72386" y="3675346"/>
            <a:ext cx="2522317" cy="578031"/>
          </a:xfrm>
          <a:prstGeom prst="rect">
            <a:avLst/>
          </a:prstGeom>
        </p:spPr>
      </p:pic>
      <p:sp>
        <p:nvSpPr>
          <p:cNvPr id="11" name="textruta 10">
            <a:extLst>
              <a:ext uri="{FF2B5EF4-FFF2-40B4-BE49-F238E27FC236}">
                <a16:creationId xmlns:a16="http://schemas.microsoft.com/office/drawing/2014/main" id="{1E3DA23B-302F-4E54-DE59-347BB9A806C6}"/>
              </a:ext>
            </a:extLst>
          </p:cNvPr>
          <p:cNvSpPr txBox="1"/>
          <p:nvPr/>
        </p:nvSpPr>
        <p:spPr>
          <a:xfrm>
            <a:off x="795654" y="1315174"/>
            <a:ext cx="6381875" cy="3539430"/>
          </a:xfrm>
          <a:prstGeom prst="rect">
            <a:avLst/>
          </a:prstGeom>
          <a:noFill/>
        </p:spPr>
        <p:txBody>
          <a:bodyPr wrap="none" rtlCol="0">
            <a:spAutoFit/>
          </a:bodyPr>
          <a:lstStyle/>
          <a:p>
            <a:r>
              <a:rPr lang="sv-SE" sz="2800" b="1" dirty="0"/>
              <a:t>Läns- och lokalavdelningarna (2023)</a:t>
            </a:r>
          </a:p>
          <a:p>
            <a:endParaRPr lang="sv-SE" sz="2800" dirty="0"/>
          </a:p>
          <a:p>
            <a:r>
              <a:rPr lang="sv-SE" sz="2800" dirty="0"/>
              <a:t>Cirka 22 miljoner kr i kassa, fördelat</a:t>
            </a:r>
            <a:br>
              <a:rPr lang="sv-SE" sz="2800" dirty="0"/>
            </a:br>
            <a:r>
              <a:rPr lang="sv-SE" sz="2800" dirty="0"/>
              <a:t>på 58 avdelningar.</a:t>
            </a:r>
          </a:p>
          <a:p>
            <a:endParaRPr lang="sv-SE" sz="2800" dirty="0"/>
          </a:p>
          <a:p>
            <a:r>
              <a:rPr lang="sv-SE" sz="2800" dirty="0"/>
              <a:t>Medelsumma per avdelning: 375’ kr.</a:t>
            </a:r>
          </a:p>
          <a:p>
            <a:r>
              <a:rPr lang="sv-SE" sz="2800" dirty="0"/>
              <a:t>Median: 128 000 kr.</a:t>
            </a:r>
          </a:p>
          <a:p>
            <a:endParaRPr lang="sv-SE" sz="2800" dirty="0"/>
          </a:p>
        </p:txBody>
      </p:sp>
    </p:spTree>
    <p:extLst>
      <p:ext uri="{BB962C8B-B14F-4D97-AF65-F5344CB8AC3E}">
        <p14:creationId xmlns:p14="http://schemas.microsoft.com/office/powerpoint/2010/main" val="3492163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61130CB-27B3-01D1-206D-49462B1DABB4}"/>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051D7493-B76B-C9E0-B4C2-C5E730596DDF}"/>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40A4A085-5561-FBA6-2199-7D08FEFF4A88}"/>
              </a:ext>
            </a:extLst>
          </p:cNvPr>
          <p:cNvSpPr>
            <a:spLocks noGrp="1"/>
          </p:cNvSpPr>
          <p:nvPr>
            <p:ph type="sldNum" sz="quarter" idx="12"/>
          </p:nvPr>
        </p:nvSpPr>
        <p:spPr/>
        <p:txBody>
          <a:bodyPr/>
          <a:lstStyle/>
          <a:p>
            <a:fld id="{E8645303-2AAE-45D1-913A-B06AE6474513}" type="slidenum">
              <a:rPr lang="sv-SE" smtClean="0"/>
              <a:t>23</a:t>
            </a:fld>
            <a:endParaRPr lang="sv-SE" dirty="0"/>
          </a:p>
        </p:txBody>
      </p:sp>
      <p:sp>
        <p:nvSpPr>
          <p:cNvPr id="5" name="textruta 4">
            <a:extLst>
              <a:ext uri="{FF2B5EF4-FFF2-40B4-BE49-F238E27FC236}">
                <a16:creationId xmlns:a16="http://schemas.microsoft.com/office/drawing/2014/main" id="{AE95A842-D2FC-FAF9-54BF-C12B6B85A8C0}"/>
              </a:ext>
            </a:extLst>
          </p:cNvPr>
          <p:cNvSpPr txBox="1"/>
          <p:nvPr/>
        </p:nvSpPr>
        <p:spPr>
          <a:xfrm>
            <a:off x="716802" y="399569"/>
            <a:ext cx="8724378" cy="646331"/>
          </a:xfrm>
          <a:prstGeom prst="rect">
            <a:avLst/>
          </a:prstGeom>
          <a:noFill/>
        </p:spPr>
        <p:txBody>
          <a:bodyPr wrap="square">
            <a:spAutoFit/>
          </a:bodyPr>
          <a:lstStyle/>
          <a:p>
            <a:r>
              <a:rPr lang="sv-SE" sz="3600" dirty="0"/>
              <a:t>Grupp 1: Verksamhetspott?</a:t>
            </a:r>
          </a:p>
        </p:txBody>
      </p:sp>
      <p:sp>
        <p:nvSpPr>
          <p:cNvPr id="6" name="textruta 5">
            <a:extLst>
              <a:ext uri="{FF2B5EF4-FFF2-40B4-BE49-F238E27FC236}">
                <a16:creationId xmlns:a16="http://schemas.microsoft.com/office/drawing/2014/main" id="{49F9961F-6B6E-F49D-E645-D06DCFC2B20C}"/>
              </a:ext>
            </a:extLst>
          </p:cNvPr>
          <p:cNvSpPr txBox="1"/>
          <p:nvPr/>
        </p:nvSpPr>
        <p:spPr>
          <a:xfrm>
            <a:off x="716802" y="5883573"/>
            <a:ext cx="4174541" cy="461665"/>
          </a:xfrm>
          <a:prstGeom prst="rect">
            <a:avLst/>
          </a:prstGeom>
          <a:noFill/>
        </p:spPr>
        <p:txBody>
          <a:bodyPr wrap="none" rtlCol="0">
            <a:spAutoFit/>
          </a:bodyPr>
          <a:lstStyle/>
          <a:p>
            <a:r>
              <a:rPr lang="sv-SE" sz="2400" i="1" dirty="0"/>
              <a:t>Gruppledare: Erika Jeppsson</a:t>
            </a:r>
          </a:p>
        </p:txBody>
      </p:sp>
      <p:sp>
        <p:nvSpPr>
          <p:cNvPr id="7" name="textruta 6">
            <a:extLst>
              <a:ext uri="{FF2B5EF4-FFF2-40B4-BE49-F238E27FC236}">
                <a16:creationId xmlns:a16="http://schemas.microsoft.com/office/drawing/2014/main" id="{EE05F661-B1A2-4698-5063-DFBB332B3227}"/>
              </a:ext>
            </a:extLst>
          </p:cNvPr>
          <p:cNvSpPr txBox="1"/>
          <p:nvPr/>
        </p:nvSpPr>
        <p:spPr>
          <a:xfrm>
            <a:off x="742669" y="1166842"/>
            <a:ext cx="5424755" cy="4985980"/>
          </a:xfrm>
          <a:prstGeom prst="rect">
            <a:avLst/>
          </a:prstGeom>
          <a:noFill/>
        </p:spPr>
        <p:txBody>
          <a:bodyPr wrap="square" rtlCol="0">
            <a:spAutoFit/>
          </a:bodyPr>
          <a:lstStyle/>
          <a:p>
            <a:pPr marL="457200" indent="-457200">
              <a:buFont typeface="+mj-lt"/>
              <a:buAutoNum type="arabicPeriod"/>
            </a:pPr>
            <a:r>
              <a:rPr lang="sv-SE" sz="2400" dirty="0"/>
              <a:t>Diskutera grundtanken med Hallands motion som antogs av Riksstämman 2023.</a:t>
            </a:r>
            <a:endParaRPr lang="sv-SE" sz="1000" dirty="0"/>
          </a:p>
          <a:p>
            <a:endParaRPr lang="sv-SE" sz="1000" dirty="0"/>
          </a:p>
          <a:p>
            <a:pPr marL="914400" lvl="1" indent="-457200">
              <a:buFont typeface="+mj-lt"/>
              <a:buAutoNum type="alphaLcParenR"/>
            </a:pPr>
            <a:r>
              <a:rPr lang="sv-SE" sz="2400" dirty="0"/>
              <a:t>Är det intressant med en verksamhetspott? </a:t>
            </a:r>
            <a:endParaRPr lang="sv-SE" sz="1000" dirty="0"/>
          </a:p>
          <a:p>
            <a:pPr marL="914400" lvl="1" indent="-457200">
              <a:buFont typeface="+mj-lt"/>
              <a:buAutoNum type="alphaLcParenR"/>
            </a:pPr>
            <a:endParaRPr lang="sv-SE" sz="1000" dirty="0"/>
          </a:p>
          <a:p>
            <a:pPr marL="914400" lvl="1" indent="-457200">
              <a:buFont typeface="+mj-lt"/>
              <a:buAutoNum type="alphaLcParenR"/>
            </a:pPr>
            <a:r>
              <a:rPr lang="sv-SE" sz="2400" dirty="0"/>
              <a:t>Vilka hinder/möjligheter finns med en eventuell pott som avdelningarna kan söka medel från?</a:t>
            </a:r>
            <a:endParaRPr lang="sv-SE" sz="1000" dirty="0"/>
          </a:p>
          <a:p>
            <a:pPr marL="914400" lvl="1" indent="-457200">
              <a:buFont typeface="+mj-lt"/>
              <a:buAutoNum type="alphaLcParenR"/>
            </a:pPr>
            <a:endParaRPr lang="sv-SE" sz="1000" dirty="0"/>
          </a:p>
          <a:p>
            <a:pPr marL="914400" lvl="1" indent="-457200">
              <a:buFont typeface="+mj-lt"/>
              <a:buAutoNum type="alphaLcParenR"/>
            </a:pPr>
            <a:r>
              <a:rPr lang="sv-SE" sz="2400" dirty="0"/>
              <a:t>Hur använder avdelningarna de pengar man har?</a:t>
            </a:r>
          </a:p>
          <a:p>
            <a:pPr marL="914400" lvl="1" indent="-457200">
              <a:buFont typeface="+mj-lt"/>
              <a:buAutoNum type="alphaLcParenR"/>
            </a:pPr>
            <a:endParaRPr lang="sv-SE" sz="2400" dirty="0"/>
          </a:p>
        </p:txBody>
      </p:sp>
      <p:pic>
        <p:nvPicPr>
          <p:cNvPr id="2052" name="Picture 4" descr="illustration vektorgrafik seriefigur av spara eller samla in pengar 5374519  Vektorkonst på Vecteezy">
            <a:extLst>
              <a:ext uri="{FF2B5EF4-FFF2-40B4-BE49-F238E27FC236}">
                <a16:creationId xmlns:a16="http://schemas.microsoft.com/office/drawing/2014/main" id="{88E4B995-728D-9D27-B656-E9C01B332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920" y="1545983"/>
            <a:ext cx="5643594" cy="4031139"/>
          </a:xfrm>
          <a:prstGeom prst="rect">
            <a:avLst/>
          </a:prstGeom>
          <a:noFill/>
          <a:extLst>
            <a:ext uri="{909E8E84-426E-40DD-AFC4-6F175D3DCCD1}">
              <a14:hiddenFill xmlns:a14="http://schemas.microsoft.com/office/drawing/2010/main">
                <a:solidFill>
                  <a:srgbClr val="FFFFFF"/>
                </a:solidFill>
              </a14:hiddenFill>
            </a:ext>
          </a:extLst>
        </p:spPr>
      </p:pic>
      <p:sp>
        <p:nvSpPr>
          <p:cNvPr id="8" name="Ellips 7">
            <a:extLst>
              <a:ext uri="{FF2B5EF4-FFF2-40B4-BE49-F238E27FC236}">
                <a16:creationId xmlns:a16="http://schemas.microsoft.com/office/drawing/2014/main" id="{489D18AF-BAC7-B898-4FCE-B43230E84E3F}"/>
              </a:ext>
            </a:extLst>
          </p:cNvPr>
          <p:cNvSpPr/>
          <p:nvPr/>
        </p:nvSpPr>
        <p:spPr>
          <a:xfrm>
            <a:off x="9352390" y="3342687"/>
            <a:ext cx="487346" cy="43772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68470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730E-07E4-EC3B-7B8B-0B690A888EDE}"/>
            </a:ext>
          </a:extLst>
        </p:cNvPr>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129D51B-C2AD-BBEA-5B52-07FA38E1C45A}"/>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11466A77-3CDD-30F6-9FA0-29530FD88D9F}"/>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ACD16922-624F-B361-504C-F8228B2BD7A1}"/>
              </a:ext>
            </a:extLst>
          </p:cNvPr>
          <p:cNvSpPr>
            <a:spLocks noGrp="1"/>
          </p:cNvSpPr>
          <p:nvPr>
            <p:ph type="sldNum" sz="quarter" idx="12"/>
          </p:nvPr>
        </p:nvSpPr>
        <p:spPr/>
        <p:txBody>
          <a:bodyPr/>
          <a:lstStyle/>
          <a:p>
            <a:fld id="{E8645303-2AAE-45D1-913A-B06AE6474513}" type="slidenum">
              <a:rPr lang="sv-SE" smtClean="0"/>
              <a:t>24</a:t>
            </a:fld>
            <a:endParaRPr lang="sv-SE" dirty="0"/>
          </a:p>
        </p:txBody>
      </p:sp>
      <p:sp>
        <p:nvSpPr>
          <p:cNvPr id="5" name="textruta 4">
            <a:extLst>
              <a:ext uri="{FF2B5EF4-FFF2-40B4-BE49-F238E27FC236}">
                <a16:creationId xmlns:a16="http://schemas.microsoft.com/office/drawing/2014/main" id="{1FA1793C-6F95-1AEB-47C6-E5AECCBB053F}"/>
              </a:ext>
            </a:extLst>
          </p:cNvPr>
          <p:cNvSpPr txBox="1"/>
          <p:nvPr/>
        </p:nvSpPr>
        <p:spPr>
          <a:xfrm>
            <a:off x="716802" y="333375"/>
            <a:ext cx="8724378" cy="646331"/>
          </a:xfrm>
          <a:prstGeom prst="rect">
            <a:avLst/>
          </a:prstGeom>
          <a:noFill/>
        </p:spPr>
        <p:txBody>
          <a:bodyPr wrap="square">
            <a:spAutoFit/>
          </a:bodyPr>
          <a:lstStyle/>
          <a:p>
            <a:r>
              <a:rPr lang="sv-SE" sz="3600" dirty="0"/>
              <a:t>Grupp 2: Medlemmarnas pengar?</a:t>
            </a:r>
          </a:p>
        </p:txBody>
      </p:sp>
      <p:sp>
        <p:nvSpPr>
          <p:cNvPr id="6" name="textruta 5">
            <a:extLst>
              <a:ext uri="{FF2B5EF4-FFF2-40B4-BE49-F238E27FC236}">
                <a16:creationId xmlns:a16="http://schemas.microsoft.com/office/drawing/2014/main" id="{E232AB89-3661-9CBE-AC25-89B045A36DA7}"/>
              </a:ext>
            </a:extLst>
          </p:cNvPr>
          <p:cNvSpPr txBox="1"/>
          <p:nvPr/>
        </p:nvSpPr>
        <p:spPr>
          <a:xfrm>
            <a:off x="716802" y="5523210"/>
            <a:ext cx="4483920" cy="461665"/>
          </a:xfrm>
          <a:prstGeom prst="rect">
            <a:avLst/>
          </a:prstGeom>
          <a:noFill/>
        </p:spPr>
        <p:txBody>
          <a:bodyPr wrap="none" rtlCol="0">
            <a:spAutoFit/>
          </a:bodyPr>
          <a:lstStyle/>
          <a:p>
            <a:r>
              <a:rPr lang="sv-SE" sz="2400" i="1" dirty="0"/>
              <a:t>Gruppledare: Roger Johansson</a:t>
            </a:r>
          </a:p>
        </p:txBody>
      </p:sp>
      <p:sp>
        <p:nvSpPr>
          <p:cNvPr id="7" name="textruta 6">
            <a:extLst>
              <a:ext uri="{FF2B5EF4-FFF2-40B4-BE49-F238E27FC236}">
                <a16:creationId xmlns:a16="http://schemas.microsoft.com/office/drawing/2014/main" id="{129B9182-A153-BD44-116A-D3F454B51E72}"/>
              </a:ext>
            </a:extLst>
          </p:cNvPr>
          <p:cNvSpPr txBox="1"/>
          <p:nvPr/>
        </p:nvSpPr>
        <p:spPr>
          <a:xfrm>
            <a:off x="742669" y="1484061"/>
            <a:ext cx="5424755" cy="3785652"/>
          </a:xfrm>
          <a:prstGeom prst="rect">
            <a:avLst/>
          </a:prstGeom>
          <a:noFill/>
        </p:spPr>
        <p:txBody>
          <a:bodyPr wrap="square" rtlCol="0">
            <a:spAutoFit/>
          </a:bodyPr>
          <a:lstStyle/>
          <a:p>
            <a:pPr marL="457200" indent="-457200">
              <a:buFont typeface="+mj-lt"/>
              <a:buAutoNum type="arabicPeriod"/>
            </a:pPr>
            <a:r>
              <a:rPr lang="sv-SE" sz="2400" b="1" dirty="0"/>
              <a:t>Diskutera sparat kapital på banken</a:t>
            </a:r>
            <a:r>
              <a:rPr lang="sv-SE" sz="2400" dirty="0"/>
              <a:t>. </a:t>
            </a:r>
          </a:p>
          <a:p>
            <a:endParaRPr lang="sv-SE" sz="2400" dirty="0"/>
          </a:p>
          <a:p>
            <a:pPr marL="914400" lvl="1" indent="-457200">
              <a:buFont typeface="+mj-lt"/>
              <a:buAutoNum type="alphaLcParenR"/>
            </a:pPr>
            <a:r>
              <a:rPr lang="sv-SE" sz="2400" dirty="0"/>
              <a:t>Vad är det man sparar till? </a:t>
            </a:r>
          </a:p>
          <a:p>
            <a:pPr marL="914400" lvl="1" indent="-457200">
              <a:buFont typeface="+mj-lt"/>
              <a:buAutoNum type="alphaLcParenR"/>
            </a:pPr>
            <a:endParaRPr lang="sv-SE" sz="2400" dirty="0"/>
          </a:p>
          <a:p>
            <a:pPr marL="914400" lvl="1" indent="-457200">
              <a:buFont typeface="+mj-lt"/>
              <a:buAutoNum type="alphaLcParenR"/>
            </a:pPr>
            <a:r>
              <a:rPr lang="sv-SE" sz="2400" dirty="0"/>
              <a:t>Hur mycket pengar måste man ha som ”buffert”?</a:t>
            </a:r>
          </a:p>
          <a:p>
            <a:pPr marL="914400" lvl="1" indent="-457200">
              <a:buFont typeface="+mj-lt"/>
              <a:buAutoNum type="alphaLcParenR"/>
            </a:pPr>
            <a:endParaRPr lang="sv-SE" sz="2400" dirty="0"/>
          </a:p>
          <a:p>
            <a:pPr marL="914400" lvl="1" indent="-457200">
              <a:buFont typeface="+mj-lt"/>
              <a:buAutoNum type="alphaLcParenR"/>
            </a:pPr>
            <a:r>
              <a:rPr lang="sv-SE" sz="2400" dirty="0"/>
              <a:t>Vad säger revisorerna?</a:t>
            </a:r>
          </a:p>
          <a:p>
            <a:pPr marL="914400" lvl="1" indent="-457200">
              <a:buFont typeface="+mj-lt"/>
              <a:buAutoNum type="alphaLcParenR"/>
            </a:pPr>
            <a:endParaRPr lang="sv-SE" sz="2400" dirty="0"/>
          </a:p>
        </p:txBody>
      </p:sp>
      <p:pic>
        <p:nvPicPr>
          <p:cNvPr id="3074" name="Picture 2" descr="Ilustração de dinheiro para caridade e doação | Vetor Premium">
            <a:extLst>
              <a:ext uri="{FF2B5EF4-FFF2-40B4-BE49-F238E27FC236}">
                <a16:creationId xmlns:a16="http://schemas.microsoft.com/office/drawing/2014/main" id="{4D01248A-5786-B049-752D-E05CEB5F0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061" y="979706"/>
            <a:ext cx="5189835" cy="5189835"/>
          </a:xfrm>
          <a:prstGeom prst="rect">
            <a:avLst/>
          </a:prstGeom>
          <a:noFill/>
          <a:extLst>
            <a:ext uri="{909E8E84-426E-40DD-AFC4-6F175D3DCCD1}">
              <a14:hiddenFill xmlns:a14="http://schemas.microsoft.com/office/drawing/2010/main">
                <a:solidFill>
                  <a:srgbClr val="FFFFFF"/>
                </a:solidFill>
              </a14:hiddenFill>
            </a:ext>
          </a:extLst>
        </p:spPr>
      </p:pic>
      <p:sp>
        <p:nvSpPr>
          <p:cNvPr id="8" name="Ellips 7">
            <a:extLst>
              <a:ext uri="{FF2B5EF4-FFF2-40B4-BE49-F238E27FC236}">
                <a16:creationId xmlns:a16="http://schemas.microsoft.com/office/drawing/2014/main" id="{FEDC6318-AA13-E2D2-AA7D-B7C0419A914B}"/>
              </a:ext>
            </a:extLst>
          </p:cNvPr>
          <p:cNvSpPr/>
          <p:nvPr/>
        </p:nvSpPr>
        <p:spPr>
          <a:xfrm>
            <a:off x="8953834" y="5008822"/>
            <a:ext cx="487346" cy="4723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31C7D92-DB11-19D0-A927-CB08CE2BD7E3}"/>
              </a:ext>
            </a:extLst>
          </p:cNvPr>
          <p:cNvSpPr/>
          <p:nvPr/>
        </p:nvSpPr>
        <p:spPr>
          <a:xfrm>
            <a:off x="8376769" y="2017329"/>
            <a:ext cx="487346" cy="472362"/>
          </a:xfrm>
          <a:prstGeom prst="ellipse">
            <a:avLst/>
          </a:prstGeom>
          <a:solidFill>
            <a:srgbClr val="499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ABC68350-1EC5-5BDA-FC2C-3F05EA08F9F1}"/>
              </a:ext>
            </a:extLst>
          </p:cNvPr>
          <p:cNvSpPr/>
          <p:nvPr/>
        </p:nvSpPr>
        <p:spPr>
          <a:xfrm>
            <a:off x="9349978" y="3848103"/>
            <a:ext cx="575628" cy="4723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38674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B296-A5FC-F107-3E6F-EAFA2F27E4DB}"/>
            </a:ext>
          </a:extLst>
        </p:cNvPr>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175BA04-CEA6-994E-52EA-F97C210F6C45}"/>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2D6185AC-CF1F-195A-A621-E055638D1216}"/>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54763B6-2307-CF38-34AE-10A75F7AD6B0}"/>
              </a:ext>
            </a:extLst>
          </p:cNvPr>
          <p:cNvSpPr>
            <a:spLocks noGrp="1"/>
          </p:cNvSpPr>
          <p:nvPr>
            <p:ph type="sldNum" sz="quarter" idx="12"/>
          </p:nvPr>
        </p:nvSpPr>
        <p:spPr/>
        <p:txBody>
          <a:bodyPr/>
          <a:lstStyle/>
          <a:p>
            <a:fld id="{E8645303-2AAE-45D1-913A-B06AE6474513}" type="slidenum">
              <a:rPr lang="sv-SE" smtClean="0"/>
              <a:t>25</a:t>
            </a:fld>
            <a:endParaRPr lang="sv-SE" dirty="0"/>
          </a:p>
        </p:txBody>
      </p:sp>
      <p:sp>
        <p:nvSpPr>
          <p:cNvPr id="5" name="textruta 4">
            <a:extLst>
              <a:ext uri="{FF2B5EF4-FFF2-40B4-BE49-F238E27FC236}">
                <a16:creationId xmlns:a16="http://schemas.microsoft.com/office/drawing/2014/main" id="{68075F59-972B-3CBC-9B49-94E94EDD79AD}"/>
              </a:ext>
            </a:extLst>
          </p:cNvPr>
          <p:cNvSpPr txBox="1"/>
          <p:nvPr/>
        </p:nvSpPr>
        <p:spPr>
          <a:xfrm>
            <a:off x="716802" y="333375"/>
            <a:ext cx="8724378" cy="646331"/>
          </a:xfrm>
          <a:prstGeom prst="rect">
            <a:avLst/>
          </a:prstGeom>
          <a:noFill/>
        </p:spPr>
        <p:txBody>
          <a:bodyPr wrap="square">
            <a:spAutoFit/>
          </a:bodyPr>
          <a:lstStyle/>
          <a:p>
            <a:r>
              <a:rPr lang="sv-SE" sz="3600" dirty="0"/>
              <a:t>Grupp 3: Är det rättvist?</a:t>
            </a:r>
          </a:p>
        </p:txBody>
      </p:sp>
      <p:sp>
        <p:nvSpPr>
          <p:cNvPr id="6" name="textruta 5">
            <a:extLst>
              <a:ext uri="{FF2B5EF4-FFF2-40B4-BE49-F238E27FC236}">
                <a16:creationId xmlns:a16="http://schemas.microsoft.com/office/drawing/2014/main" id="{1A2CD7A2-1E58-E3D6-C141-1FD53F55F76B}"/>
              </a:ext>
            </a:extLst>
          </p:cNvPr>
          <p:cNvSpPr txBox="1"/>
          <p:nvPr/>
        </p:nvSpPr>
        <p:spPr>
          <a:xfrm>
            <a:off x="716802" y="5523210"/>
            <a:ext cx="4363695" cy="461665"/>
          </a:xfrm>
          <a:prstGeom prst="rect">
            <a:avLst/>
          </a:prstGeom>
          <a:noFill/>
        </p:spPr>
        <p:txBody>
          <a:bodyPr wrap="none" rtlCol="0">
            <a:spAutoFit/>
          </a:bodyPr>
          <a:lstStyle/>
          <a:p>
            <a:r>
              <a:rPr lang="sv-SE" sz="2400" i="1" dirty="0"/>
              <a:t>Gruppledare: Björn Johansson</a:t>
            </a:r>
          </a:p>
        </p:txBody>
      </p:sp>
      <p:pic>
        <p:nvPicPr>
          <p:cNvPr id="4100" name="Picture 4" descr="lag fast tjänster med rättvisa, Rättslig råd, dom och advokat konsult i  platt tecknad serie affisch hand dragen mallar illustration 16006576  Vektorkonst på Vecteezy">
            <a:extLst>
              <a:ext uri="{FF2B5EF4-FFF2-40B4-BE49-F238E27FC236}">
                <a16:creationId xmlns:a16="http://schemas.microsoft.com/office/drawing/2014/main" id="{4EEEFF14-D112-3954-BF41-A78D80E84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0" r="6293"/>
          <a:stretch/>
        </p:blipFill>
        <p:spPr bwMode="auto">
          <a:xfrm>
            <a:off x="6318606" y="1160463"/>
            <a:ext cx="5737601" cy="4736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07C8955A-5DD8-54DA-7196-B745C349CA9B}"/>
              </a:ext>
            </a:extLst>
          </p:cNvPr>
          <p:cNvSpPr txBox="1"/>
          <p:nvPr/>
        </p:nvSpPr>
        <p:spPr>
          <a:xfrm>
            <a:off x="716802" y="1351508"/>
            <a:ext cx="5424755" cy="4154984"/>
          </a:xfrm>
          <a:prstGeom prst="rect">
            <a:avLst/>
          </a:prstGeom>
          <a:noFill/>
        </p:spPr>
        <p:txBody>
          <a:bodyPr wrap="square" rtlCol="0">
            <a:spAutoFit/>
          </a:bodyPr>
          <a:lstStyle/>
          <a:p>
            <a:pPr marL="457200" indent="-457200">
              <a:buFont typeface="+mj-lt"/>
              <a:buAutoNum type="arabicPeriod"/>
            </a:pPr>
            <a:r>
              <a:rPr lang="sv-SE" sz="2400" b="1" dirty="0"/>
              <a:t>Diskutera avdelningarnas olika förutsättningar/att det ser olika ut i landet</a:t>
            </a:r>
            <a:r>
              <a:rPr lang="sv-SE" sz="2400" dirty="0"/>
              <a:t>. </a:t>
            </a:r>
          </a:p>
          <a:p>
            <a:endParaRPr lang="sv-SE" sz="2400" dirty="0"/>
          </a:p>
          <a:p>
            <a:pPr marL="914400" lvl="1" indent="-457200">
              <a:buFont typeface="+mj-lt"/>
              <a:buAutoNum type="alphaLcParenR"/>
            </a:pPr>
            <a:r>
              <a:rPr lang="sv-SE" sz="2400" dirty="0"/>
              <a:t>Kan fördelningen av pengar ske på något annat sätt? </a:t>
            </a:r>
          </a:p>
          <a:p>
            <a:pPr marL="914400" lvl="1" indent="-457200">
              <a:buFont typeface="+mj-lt"/>
              <a:buAutoNum type="alphaLcParenR"/>
            </a:pPr>
            <a:endParaRPr lang="sv-SE" sz="2400" dirty="0"/>
          </a:p>
          <a:p>
            <a:pPr marL="914400" lvl="1" indent="-457200">
              <a:buFont typeface="+mj-lt"/>
              <a:buAutoNum type="alphaLcParenR"/>
            </a:pPr>
            <a:r>
              <a:rPr lang="sv-SE" sz="2400" dirty="0"/>
              <a:t>Hur kan man tänka kring rättvisa/orättvisa mellan avdelningar (medlemmarna)?</a:t>
            </a:r>
          </a:p>
          <a:p>
            <a:pPr lvl="1"/>
            <a:endParaRPr lang="sv-SE" sz="2400" dirty="0"/>
          </a:p>
        </p:txBody>
      </p:sp>
    </p:spTree>
    <p:extLst>
      <p:ext uri="{BB962C8B-B14F-4D97-AF65-F5344CB8AC3E}">
        <p14:creationId xmlns:p14="http://schemas.microsoft.com/office/powerpoint/2010/main" val="3072575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5291-DDF0-373F-8D60-297226E8D9DD}"/>
            </a:ext>
          </a:extLst>
        </p:cNvPr>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B1FA762-FA81-598D-9A35-C29131BCE96C}"/>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608DEC98-EFC9-2B71-ADAB-6658F0C158B0}"/>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5623BA67-8EAB-A39C-1A4D-2C37484A5C74}"/>
              </a:ext>
            </a:extLst>
          </p:cNvPr>
          <p:cNvSpPr>
            <a:spLocks noGrp="1"/>
          </p:cNvSpPr>
          <p:nvPr>
            <p:ph type="sldNum" sz="quarter" idx="12"/>
          </p:nvPr>
        </p:nvSpPr>
        <p:spPr/>
        <p:txBody>
          <a:bodyPr/>
          <a:lstStyle/>
          <a:p>
            <a:fld id="{E8645303-2AAE-45D1-913A-B06AE6474513}" type="slidenum">
              <a:rPr lang="sv-SE" smtClean="0"/>
              <a:t>26</a:t>
            </a:fld>
            <a:endParaRPr lang="sv-SE" dirty="0"/>
          </a:p>
        </p:txBody>
      </p:sp>
      <p:sp>
        <p:nvSpPr>
          <p:cNvPr id="5" name="textruta 4">
            <a:extLst>
              <a:ext uri="{FF2B5EF4-FFF2-40B4-BE49-F238E27FC236}">
                <a16:creationId xmlns:a16="http://schemas.microsoft.com/office/drawing/2014/main" id="{AD99F682-8B45-7FAF-C2B3-1E84814C0D90}"/>
              </a:ext>
            </a:extLst>
          </p:cNvPr>
          <p:cNvSpPr txBox="1"/>
          <p:nvPr/>
        </p:nvSpPr>
        <p:spPr>
          <a:xfrm>
            <a:off x="716802" y="333375"/>
            <a:ext cx="8724378" cy="646331"/>
          </a:xfrm>
          <a:prstGeom prst="rect">
            <a:avLst/>
          </a:prstGeom>
          <a:noFill/>
        </p:spPr>
        <p:txBody>
          <a:bodyPr wrap="square">
            <a:spAutoFit/>
          </a:bodyPr>
          <a:lstStyle/>
          <a:p>
            <a:r>
              <a:rPr lang="sv-SE" sz="3600" dirty="0"/>
              <a:t>Grupp 4: Gratis eller inte?</a:t>
            </a:r>
          </a:p>
        </p:txBody>
      </p:sp>
      <p:sp>
        <p:nvSpPr>
          <p:cNvPr id="6" name="textruta 5">
            <a:extLst>
              <a:ext uri="{FF2B5EF4-FFF2-40B4-BE49-F238E27FC236}">
                <a16:creationId xmlns:a16="http://schemas.microsoft.com/office/drawing/2014/main" id="{FD77F190-6F9B-C01B-8F98-EE84E08C3325}"/>
              </a:ext>
            </a:extLst>
          </p:cNvPr>
          <p:cNvSpPr txBox="1"/>
          <p:nvPr/>
        </p:nvSpPr>
        <p:spPr>
          <a:xfrm>
            <a:off x="716802" y="5523210"/>
            <a:ext cx="3864071" cy="461665"/>
          </a:xfrm>
          <a:prstGeom prst="rect">
            <a:avLst/>
          </a:prstGeom>
          <a:noFill/>
        </p:spPr>
        <p:txBody>
          <a:bodyPr wrap="none" rtlCol="0">
            <a:spAutoFit/>
          </a:bodyPr>
          <a:lstStyle/>
          <a:p>
            <a:r>
              <a:rPr lang="sv-SE" sz="2400" i="1" dirty="0"/>
              <a:t>Gruppledare: Tina Norgren</a:t>
            </a:r>
          </a:p>
        </p:txBody>
      </p:sp>
      <p:pic>
        <p:nvPicPr>
          <p:cNvPr id="5126" name="Picture 6" descr="post kontor. leverans punkt för paket. tecknad serie stil. vektor  illustration. illustration i vektor formatera. isolerat. 23640330  Vektorkonst på Vecteezy">
            <a:extLst>
              <a:ext uri="{FF2B5EF4-FFF2-40B4-BE49-F238E27FC236}">
                <a16:creationId xmlns:a16="http://schemas.microsoft.com/office/drawing/2014/main" id="{CCF18068-2BB2-A21C-AC57-CA6BE5BCEE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91" t="21423" r="28402" b="22098"/>
          <a:stretch/>
        </p:blipFill>
        <p:spPr bwMode="auto">
          <a:xfrm>
            <a:off x="6340762" y="1314779"/>
            <a:ext cx="5123842" cy="4109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58CA3A2D-DF79-330F-2C01-1D36E0871CF3}"/>
              </a:ext>
            </a:extLst>
          </p:cNvPr>
          <p:cNvSpPr txBox="1"/>
          <p:nvPr/>
        </p:nvSpPr>
        <p:spPr>
          <a:xfrm>
            <a:off x="658813" y="1291282"/>
            <a:ext cx="5424755" cy="4462760"/>
          </a:xfrm>
          <a:prstGeom prst="rect">
            <a:avLst/>
          </a:prstGeom>
          <a:noFill/>
        </p:spPr>
        <p:txBody>
          <a:bodyPr wrap="square" rtlCol="0">
            <a:spAutoFit/>
          </a:bodyPr>
          <a:lstStyle/>
          <a:p>
            <a:pPr marL="457200" indent="-457200">
              <a:buFont typeface="+mj-lt"/>
              <a:buAutoNum type="arabicPeriod"/>
            </a:pPr>
            <a:r>
              <a:rPr lang="sv-SE" sz="2400" b="1" dirty="0"/>
              <a:t>Diskutera alternativa lösningar.</a:t>
            </a:r>
          </a:p>
          <a:p>
            <a:endParaRPr lang="sv-SE" sz="2400" dirty="0"/>
          </a:p>
          <a:p>
            <a:pPr marL="914400" lvl="1" indent="-457200">
              <a:buFont typeface="+mj-lt"/>
              <a:buAutoNum type="alphaLcParenR"/>
            </a:pPr>
            <a:r>
              <a:rPr lang="sv-SE" sz="2400" dirty="0"/>
              <a:t>Ska broschyrer vara gratis? </a:t>
            </a:r>
          </a:p>
          <a:p>
            <a:pPr marL="914400" lvl="1" indent="-457200">
              <a:buFont typeface="+mj-lt"/>
              <a:buAutoNum type="alphaLcParenR"/>
            </a:pPr>
            <a:endParaRPr lang="sv-SE" sz="2400" dirty="0"/>
          </a:p>
          <a:p>
            <a:pPr marL="685800" lvl="1" indent="-228600">
              <a:buFont typeface="+mj-lt"/>
              <a:buAutoNum type="alphaLcParenR"/>
            </a:pPr>
            <a:endParaRPr lang="sv-SE" sz="1000" dirty="0"/>
          </a:p>
          <a:p>
            <a:pPr marL="914400" lvl="1" indent="-457200">
              <a:buFont typeface="+mj-lt"/>
              <a:buAutoNum type="alphaLcParenR"/>
            </a:pPr>
            <a:r>
              <a:rPr lang="sv-SE" sz="2400" dirty="0"/>
              <a:t>Ska medlemsaktiviteter vara gratis? </a:t>
            </a:r>
            <a:endParaRPr lang="sv-SE" sz="1000" dirty="0"/>
          </a:p>
          <a:p>
            <a:pPr marL="685800" lvl="1" indent="-228600">
              <a:buFont typeface="+mj-lt"/>
              <a:buAutoNum type="alphaLcParenR"/>
            </a:pPr>
            <a:endParaRPr lang="sv-SE" sz="1000" dirty="0"/>
          </a:p>
          <a:p>
            <a:pPr marL="914400" lvl="1" indent="-457200">
              <a:buFont typeface="+mj-lt"/>
              <a:buAutoNum type="alphaLcParenR"/>
            </a:pPr>
            <a:r>
              <a:rPr lang="sv-SE" sz="2400" dirty="0"/>
              <a:t>Vilken är er avdelnings största kostnad idag?</a:t>
            </a:r>
          </a:p>
          <a:p>
            <a:pPr marL="914400" lvl="1" indent="-457200">
              <a:buFont typeface="+mj-lt"/>
              <a:buAutoNum type="alphaLcParenR"/>
            </a:pPr>
            <a:endParaRPr lang="sv-SE" sz="2400" dirty="0"/>
          </a:p>
          <a:p>
            <a:pPr marL="914400" lvl="1" indent="-457200">
              <a:buFont typeface="+mj-lt"/>
              <a:buAutoNum type="alphaLcParenR"/>
            </a:pPr>
            <a:r>
              <a:rPr lang="sv-SE" sz="2400" dirty="0"/>
              <a:t>Något annat ni tänker på?</a:t>
            </a:r>
          </a:p>
          <a:p>
            <a:pPr lvl="1"/>
            <a:endParaRPr lang="sv-SE" sz="2400" dirty="0"/>
          </a:p>
        </p:txBody>
      </p:sp>
    </p:spTree>
    <p:extLst>
      <p:ext uri="{BB962C8B-B14F-4D97-AF65-F5344CB8AC3E}">
        <p14:creationId xmlns:p14="http://schemas.microsoft.com/office/powerpoint/2010/main" val="2047878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A0058-2C26-7D2B-C683-58E096AD203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22A0372-C4F4-DAA7-4325-AAE30C4C87F7}"/>
              </a:ext>
            </a:extLst>
          </p:cNvPr>
          <p:cNvSpPr>
            <a:spLocks noGrp="1"/>
          </p:cNvSpPr>
          <p:nvPr>
            <p:ph type="ctrTitle" idx="4294967295"/>
          </p:nvPr>
        </p:nvSpPr>
        <p:spPr>
          <a:xfrm>
            <a:off x="2781380" y="1052513"/>
            <a:ext cx="9144000" cy="2387600"/>
          </a:xfrm>
        </p:spPr>
        <p:txBody>
          <a:bodyPr/>
          <a:lstStyle/>
          <a:p>
            <a:r>
              <a:rPr lang="sv-SE" sz="4000" dirty="0"/>
              <a:t>Och nu blir det ”</a:t>
            </a:r>
            <a:r>
              <a:rPr lang="sv-SE" sz="4000" dirty="0" err="1"/>
              <a:t>linedance</a:t>
            </a:r>
            <a:r>
              <a:rPr lang="sv-SE" sz="4000" dirty="0"/>
              <a:t>” </a:t>
            </a:r>
          </a:p>
        </p:txBody>
      </p:sp>
      <p:sp>
        <p:nvSpPr>
          <p:cNvPr id="3" name="Underrubrik 2">
            <a:extLst>
              <a:ext uri="{FF2B5EF4-FFF2-40B4-BE49-F238E27FC236}">
                <a16:creationId xmlns:a16="http://schemas.microsoft.com/office/drawing/2014/main" id="{24470AB0-01F6-4F43-3C85-0FE6B7CD697B}"/>
              </a:ext>
            </a:extLst>
          </p:cNvPr>
          <p:cNvSpPr>
            <a:spLocks noGrp="1"/>
          </p:cNvSpPr>
          <p:nvPr>
            <p:ph type="subTitle" idx="4294967295"/>
          </p:nvPr>
        </p:nvSpPr>
        <p:spPr>
          <a:xfrm>
            <a:off x="2781380" y="3532188"/>
            <a:ext cx="9144000" cy="2625544"/>
          </a:xfrm>
        </p:spPr>
        <p:txBody>
          <a:bodyPr>
            <a:normAutofit/>
          </a:bodyPr>
          <a:lstStyle/>
          <a:p>
            <a:pPr marL="0" indent="0">
              <a:buNone/>
            </a:pPr>
            <a:endParaRPr lang="sv-SE" sz="2400" dirty="0"/>
          </a:p>
          <a:p>
            <a:pPr marL="0" indent="0">
              <a:buNone/>
            </a:pPr>
            <a:endParaRPr lang="sv-SE" sz="2400" dirty="0"/>
          </a:p>
          <a:p>
            <a:pPr marL="0" indent="0">
              <a:buNone/>
            </a:pPr>
            <a:r>
              <a:rPr lang="sv-SE" sz="2400" dirty="0"/>
              <a:t>Roger Johansson, länsavdelningen i Västerbotten</a:t>
            </a:r>
          </a:p>
        </p:txBody>
      </p:sp>
      <p:pic>
        <p:nvPicPr>
          <p:cNvPr id="1028" name="Picture 4" descr="Smiley Ball Royalty-Free Images, Stock Photos &amp; Pictures | Shutterstock">
            <a:extLst>
              <a:ext uri="{FF2B5EF4-FFF2-40B4-BE49-F238E27FC236}">
                <a16:creationId xmlns:a16="http://schemas.microsoft.com/office/drawing/2014/main" id="{C1A2A7A6-A7D3-1ABD-236A-0B856A8B316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743"/>
          <a:stretch/>
        </p:blipFill>
        <p:spPr bwMode="auto">
          <a:xfrm>
            <a:off x="9120986" y="2464287"/>
            <a:ext cx="1420299" cy="141609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owboyhut PNG Bilder | Vektoren Und PSD Dateien | Kostenloser Download Auf  Pngtree">
            <a:extLst>
              <a:ext uri="{FF2B5EF4-FFF2-40B4-BE49-F238E27FC236}">
                <a16:creationId xmlns:a16="http://schemas.microsoft.com/office/drawing/2014/main" id="{B5B8653B-5C24-B571-05EE-2EB229AB9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54">
            <a:off x="8816934" y="1206936"/>
            <a:ext cx="2332783" cy="233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33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986D204-6F89-C930-8C29-8EA20AD687F1}"/>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4" name="Platshållare för sidfot 3">
            <a:extLst>
              <a:ext uri="{FF2B5EF4-FFF2-40B4-BE49-F238E27FC236}">
                <a16:creationId xmlns:a16="http://schemas.microsoft.com/office/drawing/2014/main" id="{3C32FDA1-4BFA-5B36-F117-3C36B619CA93}"/>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56746E88-71FE-E076-9D5E-B3C90F06C4AB}"/>
              </a:ext>
            </a:extLst>
          </p:cNvPr>
          <p:cNvSpPr>
            <a:spLocks noGrp="1"/>
          </p:cNvSpPr>
          <p:nvPr>
            <p:ph type="sldNum" sz="quarter" idx="12"/>
          </p:nvPr>
        </p:nvSpPr>
        <p:spPr/>
        <p:txBody>
          <a:bodyPr/>
          <a:lstStyle/>
          <a:p>
            <a:fld id="{E8645303-2AAE-45D1-913A-B06AE6474513}" type="slidenum">
              <a:rPr lang="sv-SE" smtClean="0"/>
              <a:t>28</a:t>
            </a:fld>
            <a:endParaRPr lang="sv-SE" dirty="0"/>
          </a:p>
        </p:txBody>
      </p:sp>
      <p:sp>
        <p:nvSpPr>
          <p:cNvPr id="6" name="Platshållare för innehåll 5">
            <a:extLst>
              <a:ext uri="{FF2B5EF4-FFF2-40B4-BE49-F238E27FC236}">
                <a16:creationId xmlns:a16="http://schemas.microsoft.com/office/drawing/2014/main" id="{8A915E47-B73F-CC2A-870D-3EDEFCE6994B}"/>
              </a:ext>
            </a:extLst>
          </p:cNvPr>
          <p:cNvSpPr>
            <a:spLocks noGrp="1"/>
          </p:cNvSpPr>
          <p:nvPr>
            <p:ph sz="quarter" idx="13"/>
          </p:nvPr>
        </p:nvSpPr>
        <p:spPr>
          <a:xfrm>
            <a:off x="976157" y="531135"/>
            <a:ext cx="10699906" cy="1725992"/>
          </a:xfrm>
        </p:spPr>
        <p:txBody>
          <a:bodyPr>
            <a:noAutofit/>
          </a:bodyPr>
          <a:lstStyle/>
          <a:p>
            <a:pPr marL="0" indent="0" rtl="0" fontAlgn="ctr">
              <a:buNone/>
            </a:pPr>
            <a:r>
              <a:rPr lang="sv-SE" sz="3600" b="0" i="0" dirty="0">
                <a:solidFill>
                  <a:schemeClr val="tx1"/>
                </a:solidFill>
                <a:effectLst/>
              </a:rPr>
              <a:t>1. 	Är det bra att vårt förbund är organiserat så att 	endast 5 % av alla med psoriasis/psoriasisartrit </a:t>
            </a:r>
            <a:br>
              <a:rPr lang="sv-SE" sz="3600" b="0" i="0" dirty="0">
                <a:solidFill>
                  <a:schemeClr val="tx1"/>
                </a:solidFill>
                <a:effectLst/>
              </a:rPr>
            </a:br>
            <a:r>
              <a:rPr lang="sv-SE" sz="3600" b="0" i="0" dirty="0">
                <a:solidFill>
                  <a:schemeClr val="tx1"/>
                </a:solidFill>
                <a:effectLst/>
              </a:rPr>
              <a:t>       vill vara medlemmar?</a:t>
            </a:r>
            <a:endParaRPr lang="sv-SE" sz="3600" dirty="0">
              <a:solidFill>
                <a:schemeClr val="tx1"/>
              </a:solidFill>
            </a:endParaRPr>
          </a:p>
        </p:txBody>
      </p:sp>
      <p:sp>
        <p:nvSpPr>
          <p:cNvPr id="11" name="Cylinder 10">
            <a:extLst>
              <a:ext uri="{FF2B5EF4-FFF2-40B4-BE49-F238E27FC236}">
                <a16:creationId xmlns:a16="http://schemas.microsoft.com/office/drawing/2014/main" id="{AA4A7D15-6F1D-A0FA-0863-C6DC7F26148B}"/>
              </a:ext>
            </a:extLst>
          </p:cNvPr>
          <p:cNvSpPr/>
          <p:nvPr/>
        </p:nvSpPr>
        <p:spPr>
          <a:xfrm>
            <a:off x="1665514" y="4005943"/>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CEB0B3A2-35A9-FADB-5E9A-4B19E41B4C80}"/>
              </a:ext>
            </a:extLst>
          </p:cNvPr>
          <p:cNvSpPr/>
          <p:nvPr/>
        </p:nvSpPr>
        <p:spPr>
          <a:xfrm>
            <a:off x="892630" y="2688772"/>
            <a:ext cx="1905000" cy="1404258"/>
          </a:xfrm>
          <a:prstGeom prst="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JA</a:t>
            </a:r>
          </a:p>
        </p:txBody>
      </p:sp>
      <p:sp>
        <p:nvSpPr>
          <p:cNvPr id="12" name="Cylinder 11">
            <a:extLst>
              <a:ext uri="{FF2B5EF4-FFF2-40B4-BE49-F238E27FC236}">
                <a16:creationId xmlns:a16="http://schemas.microsoft.com/office/drawing/2014/main" id="{6CC60BF8-67A6-3384-3098-687AD8C36966}"/>
              </a:ext>
            </a:extLst>
          </p:cNvPr>
          <p:cNvSpPr/>
          <p:nvPr/>
        </p:nvSpPr>
        <p:spPr>
          <a:xfrm>
            <a:off x="10161815" y="3993786"/>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14F287A7-8437-BE6E-0BF5-609825EF3FB2}"/>
              </a:ext>
            </a:extLst>
          </p:cNvPr>
          <p:cNvSpPr/>
          <p:nvPr/>
        </p:nvSpPr>
        <p:spPr>
          <a:xfrm>
            <a:off x="9361715" y="2710543"/>
            <a:ext cx="1905000" cy="1404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NEJ</a:t>
            </a:r>
          </a:p>
        </p:txBody>
      </p:sp>
      <p:pic>
        <p:nvPicPr>
          <p:cNvPr id="8" name="Bild 7" descr="Två kvinnor">
            <a:extLst>
              <a:ext uri="{FF2B5EF4-FFF2-40B4-BE49-F238E27FC236}">
                <a16:creationId xmlns:a16="http://schemas.microsoft.com/office/drawing/2014/main" id="{BBEC08E3-4DF3-2496-4787-B618DDA2D7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3914" y="3373210"/>
            <a:ext cx="2514119" cy="2514119"/>
          </a:xfrm>
          <a:prstGeom prst="rect">
            <a:avLst/>
          </a:prstGeom>
        </p:spPr>
      </p:pic>
      <p:pic>
        <p:nvPicPr>
          <p:cNvPr id="14" name="Bild 13" descr="Man och kvinna">
            <a:extLst>
              <a:ext uri="{FF2B5EF4-FFF2-40B4-BE49-F238E27FC236}">
                <a16:creationId xmlns:a16="http://schemas.microsoft.com/office/drawing/2014/main" id="{D7F99D31-717F-46F6-A2E4-483B367F93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8495" y="3078943"/>
            <a:ext cx="2849186" cy="2849186"/>
          </a:xfrm>
          <a:prstGeom prst="rect">
            <a:avLst/>
          </a:prstGeom>
        </p:spPr>
      </p:pic>
      <p:pic>
        <p:nvPicPr>
          <p:cNvPr id="16" name="Bild 15" descr="Kvinna">
            <a:extLst>
              <a:ext uri="{FF2B5EF4-FFF2-40B4-BE49-F238E27FC236}">
                <a16:creationId xmlns:a16="http://schemas.microsoft.com/office/drawing/2014/main" id="{65958B1D-BEC7-DF8C-65E0-0609544E3F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2057" y="3331029"/>
            <a:ext cx="2438399" cy="2438399"/>
          </a:xfrm>
          <a:prstGeom prst="rect">
            <a:avLst/>
          </a:prstGeom>
        </p:spPr>
      </p:pic>
      <p:pic>
        <p:nvPicPr>
          <p:cNvPr id="18" name="Bild 17" descr="Man">
            <a:extLst>
              <a:ext uri="{FF2B5EF4-FFF2-40B4-BE49-F238E27FC236}">
                <a16:creationId xmlns:a16="http://schemas.microsoft.com/office/drawing/2014/main" id="{B2C9E982-EA61-6481-7664-D415E068BC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65885" y="3121799"/>
            <a:ext cx="2647629" cy="2647629"/>
          </a:xfrm>
          <a:prstGeom prst="rect">
            <a:avLst/>
          </a:prstGeom>
        </p:spPr>
      </p:pic>
    </p:spTree>
    <p:extLst>
      <p:ext uri="{BB962C8B-B14F-4D97-AF65-F5344CB8AC3E}">
        <p14:creationId xmlns:p14="http://schemas.microsoft.com/office/powerpoint/2010/main" val="104172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E517-4580-8374-A53B-77B33FE95FB9}"/>
            </a:ext>
          </a:extLst>
        </p:cNvPr>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BA8F2D8-033F-EF8A-30A9-F612305E82A7}"/>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4" name="Platshållare för sidfot 3">
            <a:extLst>
              <a:ext uri="{FF2B5EF4-FFF2-40B4-BE49-F238E27FC236}">
                <a16:creationId xmlns:a16="http://schemas.microsoft.com/office/drawing/2014/main" id="{72F052A5-04C2-6290-ABDD-DDDB6E5FBA1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C816C907-2789-33F7-E4A3-C74BBC5FD1D4}"/>
              </a:ext>
            </a:extLst>
          </p:cNvPr>
          <p:cNvSpPr>
            <a:spLocks noGrp="1"/>
          </p:cNvSpPr>
          <p:nvPr>
            <p:ph type="sldNum" sz="quarter" idx="12"/>
          </p:nvPr>
        </p:nvSpPr>
        <p:spPr/>
        <p:txBody>
          <a:bodyPr/>
          <a:lstStyle/>
          <a:p>
            <a:fld id="{E8645303-2AAE-45D1-913A-B06AE6474513}" type="slidenum">
              <a:rPr lang="sv-SE" smtClean="0"/>
              <a:t>29</a:t>
            </a:fld>
            <a:endParaRPr lang="sv-SE" dirty="0"/>
          </a:p>
        </p:txBody>
      </p:sp>
      <p:sp>
        <p:nvSpPr>
          <p:cNvPr id="6" name="Platshållare för innehåll 5">
            <a:extLst>
              <a:ext uri="{FF2B5EF4-FFF2-40B4-BE49-F238E27FC236}">
                <a16:creationId xmlns:a16="http://schemas.microsoft.com/office/drawing/2014/main" id="{F31FA3EB-2AFC-6EEB-B155-1916FCFE9DE7}"/>
              </a:ext>
            </a:extLst>
          </p:cNvPr>
          <p:cNvSpPr>
            <a:spLocks noGrp="1"/>
          </p:cNvSpPr>
          <p:nvPr>
            <p:ph sz="quarter" idx="13"/>
          </p:nvPr>
        </p:nvSpPr>
        <p:spPr>
          <a:xfrm>
            <a:off x="1301758" y="683413"/>
            <a:ext cx="9012457" cy="1725992"/>
          </a:xfrm>
        </p:spPr>
        <p:txBody>
          <a:bodyPr>
            <a:noAutofit/>
          </a:bodyPr>
          <a:lstStyle/>
          <a:p>
            <a:pPr marL="0" indent="0" rtl="0" fontAlgn="ctr">
              <a:buNone/>
            </a:pPr>
            <a:r>
              <a:rPr lang="sv-SE" sz="3600" dirty="0">
                <a:solidFill>
                  <a:schemeClr val="tx1"/>
                </a:solidFill>
              </a:rPr>
              <a:t>2</a:t>
            </a:r>
            <a:r>
              <a:rPr lang="sv-SE" sz="3600" b="0" i="0" dirty="0">
                <a:solidFill>
                  <a:schemeClr val="tx1"/>
                </a:solidFill>
                <a:effectLst/>
              </a:rPr>
              <a:t>. 	Är det bra att de flesta av oss har flera </a:t>
            </a:r>
            <a:br>
              <a:rPr lang="sv-SE" sz="3600" b="0" i="0" dirty="0">
                <a:solidFill>
                  <a:schemeClr val="tx1"/>
                </a:solidFill>
                <a:effectLst/>
              </a:rPr>
            </a:br>
            <a:r>
              <a:rPr lang="sv-SE" sz="3600" b="0" i="0" dirty="0">
                <a:solidFill>
                  <a:schemeClr val="tx1"/>
                </a:solidFill>
                <a:effectLst/>
              </a:rPr>
              <a:t>	styrelseuppdrag?</a:t>
            </a:r>
            <a:endParaRPr lang="sv-SE" sz="3600" dirty="0">
              <a:solidFill>
                <a:schemeClr val="tx1"/>
              </a:solidFill>
            </a:endParaRPr>
          </a:p>
        </p:txBody>
      </p:sp>
      <p:sp>
        <p:nvSpPr>
          <p:cNvPr id="11" name="Cylinder 10">
            <a:extLst>
              <a:ext uri="{FF2B5EF4-FFF2-40B4-BE49-F238E27FC236}">
                <a16:creationId xmlns:a16="http://schemas.microsoft.com/office/drawing/2014/main" id="{D0BB6EDD-32E0-19B8-AB7A-BF1E0E06522F}"/>
              </a:ext>
            </a:extLst>
          </p:cNvPr>
          <p:cNvSpPr/>
          <p:nvPr/>
        </p:nvSpPr>
        <p:spPr>
          <a:xfrm>
            <a:off x="1665514" y="4005943"/>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16F14C4-A30A-814B-5570-13AE6E567B5D}"/>
              </a:ext>
            </a:extLst>
          </p:cNvPr>
          <p:cNvSpPr/>
          <p:nvPr/>
        </p:nvSpPr>
        <p:spPr>
          <a:xfrm>
            <a:off x="892630" y="2688772"/>
            <a:ext cx="1905000" cy="1404258"/>
          </a:xfrm>
          <a:prstGeom prst="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JA</a:t>
            </a:r>
          </a:p>
        </p:txBody>
      </p:sp>
      <p:sp>
        <p:nvSpPr>
          <p:cNvPr id="12" name="Cylinder 11">
            <a:extLst>
              <a:ext uri="{FF2B5EF4-FFF2-40B4-BE49-F238E27FC236}">
                <a16:creationId xmlns:a16="http://schemas.microsoft.com/office/drawing/2014/main" id="{7F09144A-329B-9C55-E2B1-624B742B312D}"/>
              </a:ext>
            </a:extLst>
          </p:cNvPr>
          <p:cNvSpPr/>
          <p:nvPr/>
        </p:nvSpPr>
        <p:spPr>
          <a:xfrm>
            <a:off x="10161815" y="3993786"/>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EF31BE3D-4D3B-98A6-28F9-41132D1D66C3}"/>
              </a:ext>
            </a:extLst>
          </p:cNvPr>
          <p:cNvSpPr/>
          <p:nvPr/>
        </p:nvSpPr>
        <p:spPr>
          <a:xfrm>
            <a:off x="9361715" y="2710543"/>
            <a:ext cx="1905000" cy="1404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NEJ</a:t>
            </a:r>
          </a:p>
        </p:txBody>
      </p:sp>
      <p:pic>
        <p:nvPicPr>
          <p:cNvPr id="2" name="Bild 1" descr="Två kvinnor">
            <a:extLst>
              <a:ext uri="{FF2B5EF4-FFF2-40B4-BE49-F238E27FC236}">
                <a16:creationId xmlns:a16="http://schemas.microsoft.com/office/drawing/2014/main" id="{3B851938-62CD-25E6-46D4-20F984076E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3914" y="3373210"/>
            <a:ext cx="2514119" cy="2514119"/>
          </a:xfrm>
          <a:prstGeom prst="rect">
            <a:avLst/>
          </a:prstGeom>
        </p:spPr>
      </p:pic>
      <p:pic>
        <p:nvPicPr>
          <p:cNvPr id="7" name="Bild 6" descr="Man och kvinna">
            <a:extLst>
              <a:ext uri="{FF2B5EF4-FFF2-40B4-BE49-F238E27FC236}">
                <a16:creationId xmlns:a16="http://schemas.microsoft.com/office/drawing/2014/main" id="{929F5B48-E6F1-AD06-EFAA-42FB681F08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8515" y="3273619"/>
            <a:ext cx="2654510" cy="2654510"/>
          </a:xfrm>
          <a:prstGeom prst="rect">
            <a:avLst/>
          </a:prstGeom>
        </p:spPr>
      </p:pic>
      <p:pic>
        <p:nvPicPr>
          <p:cNvPr id="8" name="Bild 7" descr="Kvinna">
            <a:extLst>
              <a:ext uri="{FF2B5EF4-FFF2-40B4-BE49-F238E27FC236}">
                <a16:creationId xmlns:a16="http://schemas.microsoft.com/office/drawing/2014/main" id="{8A372777-C4B9-D075-A7C0-71EE79D121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2057" y="3331029"/>
            <a:ext cx="2438399" cy="2438399"/>
          </a:xfrm>
          <a:prstGeom prst="rect">
            <a:avLst/>
          </a:prstGeom>
        </p:spPr>
      </p:pic>
      <p:pic>
        <p:nvPicPr>
          <p:cNvPr id="13" name="Bild 12" descr="Man">
            <a:extLst>
              <a:ext uri="{FF2B5EF4-FFF2-40B4-BE49-F238E27FC236}">
                <a16:creationId xmlns:a16="http://schemas.microsoft.com/office/drawing/2014/main" id="{914FD821-FBAA-66EE-617E-FA65C52D28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65885" y="3121799"/>
            <a:ext cx="2647629" cy="2647629"/>
          </a:xfrm>
          <a:prstGeom prst="rect">
            <a:avLst/>
          </a:prstGeom>
        </p:spPr>
      </p:pic>
    </p:spTree>
    <p:extLst>
      <p:ext uri="{BB962C8B-B14F-4D97-AF65-F5344CB8AC3E}">
        <p14:creationId xmlns:p14="http://schemas.microsoft.com/office/powerpoint/2010/main" val="22930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E31CAF-441F-9123-8B62-0257D5D03B8D}"/>
              </a:ext>
            </a:extLst>
          </p:cNvPr>
          <p:cNvSpPr>
            <a:spLocks noGrp="1"/>
          </p:cNvSpPr>
          <p:nvPr>
            <p:ph type="dt" sz="half" idx="10"/>
          </p:nvPr>
        </p:nvSpPr>
        <p:spPr/>
        <p:txBody>
          <a:bodyPr/>
          <a:lstStyle/>
          <a:p>
            <a:fld id="{2606BE13-C926-4A0E-B5EC-BAB08E616682}" type="datetime1">
              <a:rPr lang="sv-SE" smtClean="0">
                <a:solidFill>
                  <a:schemeClr val="tx1"/>
                </a:solidFill>
              </a:rPr>
              <a:t>2025-06-10</a:t>
            </a:fld>
            <a:endParaRPr lang="sv-SE" dirty="0">
              <a:solidFill>
                <a:schemeClr val="tx1"/>
              </a:solidFill>
            </a:endParaRPr>
          </a:p>
        </p:txBody>
      </p:sp>
      <p:sp>
        <p:nvSpPr>
          <p:cNvPr id="3" name="Platshållare för sidfot 2">
            <a:extLst>
              <a:ext uri="{FF2B5EF4-FFF2-40B4-BE49-F238E27FC236}">
                <a16:creationId xmlns:a16="http://schemas.microsoft.com/office/drawing/2014/main" id="{35FAAC92-249A-BBED-E07C-F6187C960FFC}"/>
              </a:ext>
            </a:extLst>
          </p:cNvPr>
          <p:cNvSpPr>
            <a:spLocks noGrp="1"/>
          </p:cNvSpPr>
          <p:nvPr>
            <p:ph type="ftr" sz="quarter" idx="11"/>
          </p:nvPr>
        </p:nvSpPr>
        <p:spPr/>
        <p:txBody>
          <a:bodyPr/>
          <a:lstStyle/>
          <a:p>
            <a:endParaRPr lang="sv-SE" dirty="0">
              <a:solidFill>
                <a:schemeClr val="tx1"/>
              </a:solidFill>
            </a:endParaRPr>
          </a:p>
        </p:txBody>
      </p:sp>
      <p:sp>
        <p:nvSpPr>
          <p:cNvPr id="4" name="Platshållare för bildnummer 3">
            <a:extLst>
              <a:ext uri="{FF2B5EF4-FFF2-40B4-BE49-F238E27FC236}">
                <a16:creationId xmlns:a16="http://schemas.microsoft.com/office/drawing/2014/main" id="{35D9325F-4079-E54A-5F71-0C95FE87A584}"/>
              </a:ext>
            </a:extLst>
          </p:cNvPr>
          <p:cNvSpPr>
            <a:spLocks noGrp="1"/>
          </p:cNvSpPr>
          <p:nvPr>
            <p:ph type="sldNum" sz="quarter" idx="12"/>
          </p:nvPr>
        </p:nvSpPr>
        <p:spPr/>
        <p:txBody>
          <a:bodyPr/>
          <a:lstStyle/>
          <a:p>
            <a:fld id="{E8645303-2AAE-45D1-913A-B06AE6474513}" type="slidenum">
              <a:rPr lang="sv-SE" smtClean="0">
                <a:solidFill>
                  <a:schemeClr val="tx1"/>
                </a:solidFill>
              </a:rPr>
              <a:t>3</a:t>
            </a:fld>
            <a:endParaRPr lang="sv-SE" dirty="0">
              <a:solidFill>
                <a:schemeClr val="tx1"/>
              </a:solidFill>
            </a:endParaRPr>
          </a:p>
        </p:txBody>
      </p:sp>
      <p:sp>
        <p:nvSpPr>
          <p:cNvPr id="7" name="textruta 6">
            <a:extLst>
              <a:ext uri="{FF2B5EF4-FFF2-40B4-BE49-F238E27FC236}">
                <a16:creationId xmlns:a16="http://schemas.microsoft.com/office/drawing/2014/main" id="{25A189FE-FE27-83DF-5598-8BEED434A5E5}"/>
              </a:ext>
            </a:extLst>
          </p:cNvPr>
          <p:cNvSpPr txBox="1"/>
          <p:nvPr/>
        </p:nvSpPr>
        <p:spPr>
          <a:xfrm>
            <a:off x="747618" y="314512"/>
            <a:ext cx="4455066" cy="769441"/>
          </a:xfrm>
          <a:prstGeom prst="rect">
            <a:avLst/>
          </a:prstGeom>
          <a:noFill/>
        </p:spPr>
        <p:txBody>
          <a:bodyPr wrap="none" rtlCol="0">
            <a:spAutoFit/>
          </a:bodyPr>
          <a:lstStyle/>
          <a:p>
            <a:r>
              <a:rPr lang="sv-SE" sz="4400" dirty="0"/>
              <a:t>Syfte med dagen</a:t>
            </a:r>
          </a:p>
        </p:txBody>
      </p:sp>
      <p:sp>
        <p:nvSpPr>
          <p:cNvPr id="8" name="textruta 7">
            <a:extLst>
              <a:ext uri="{FF2B5EF4-FFF2-40B4-BE49-F238E27FC236}">
                <a16:creationId xmlns:a16="http://schemas.microsoft.com/office/drawing/2014/main" id="{28878166-E1A0-5233-ACE9-AE9332C48DC4}"/>
              </a:ext>
            </a:extLst>
          </p:cNvPr>
          <p:cNvSpPr txBox="1"/>
          <p:nvPr/>
        </p:nvSpPr>
        <p:spPr>
          <a:xfrm>
            <a:off x="3485588" y="1608136"/>
            <a:ext cx="3121367" cy="584775"/>
          </a:xfrm>
          <a:prstGeom prst="rect">
            <a:avLst/>
          </a:prstGeom>
          <a:noFill/>
        </p:spPr>
        <p:txBody>
          <a:bodyPr wrap="none" rtlCol="0">
            <a:spAutoFit/>
          </a:bodyPr>
          <a:lstStyle/>
          <a:p>
            <a:r>
              <a:rPr lang="sv-SE" sz="3200" dirty="0"/>
              <a:t>Hur organisera?</a:t>
            </a:r>
          </a:p>
        </p:txBody>
      </p:sp>
      <p:sp>
        <p:nvSpPr>
          <p:cNvPr id="9" name="textruta 8">
            <a:extLst>
              <a:ext uri="{FF2B5EF4-FFF2-40B4-BE49-F238E27FC236}">
                <a16:creationId xmlns:a16="http://schemas.microsoft.com/office/drawing/2014/main" id="{C28BDD2D-B7D5-C472-146C-BA920F0652DC}"/>
              </a:ext>
            </a:extLst>
          </p:cNvPr>
          <p:cNvSpPr txBox="1"/>
          <p:nvPr/>
        </p:nvSpPr>
        <p:spPr>
          <a:xfrm>
            <a:off x="1526957" y="4362643"/>
            <a:ext cx="2347117" cy="584775"/>
          </a:xfrm>
          <a:prstGeom prst="rect">
            <a:avLst/>
          </a:prstGeom>
          <a:noFill/>
        </p:spPr>
        <p:txBody>
          <a:bodyPr wrap="none" rtlCol="0">
            <a:spAutoFit/>
          </a:bodyPr>
          <a:lstStyle/>
          <a:p>
            <a:r>
              <a:rPr lang="sv-SE" sz="3200" dirty="0"/>
              <a:t>Hur ha råd?</a:t>
            </a:r>
          </a:p>
        </p:txBody>
      </p:sp>
      <p:pic>
        <p:nvPicPr>
          <p:cNvPr id="20" name="Bildobjekt 19">
            <a:extLst>
              <a:ext uri="{FF2B5EF4-FFF2-40B4-BE49-F238E27FC236}">
                <a16:creationId xmlns:a16="http://schemas.microsoft.com/office/drawing/2014/main" id="{96AC63CC-7FA6-5AFB-3E63-759943DBD6A1}"/>
              </a:ext>
            </a:extLst>
          </p:cNvPr>
          <p:cNvPicPr>
            <a:picLocks noChangeAspect="1"/>
          </p:cNvPicPr>
          <p:nvPr/>
        </p:nvPicPr>
        <p:blipFill>
          <a:blip r:embed="rId3">
            <a:clrChange>
              <a:clrFrom>
                <a:srgbClr val="FFFFFF"/>
              </a:clrFrom>
              <a:clrTo>
                <a:srgbClr val="FFFFFF">
                  <a:alpha val="0"/>
                </a:srgbClr>
              </a:clrTo>
            </a:clrChange>
          </a:blip>
          <a:srcRect t="14516"/>
          <a:stretch/>
        </p:blipFill>
        <p:spPr>
          <a:xfrm>
            <a:off x="6788489" y="314512"/>
            <a:ext cx="4081629" cy="4078558"/>
          </a:xfrm>
          <a:prstGeom prst="rect">
            <a:avLst/>
          </a:prstGeom>
          <a:noFill/>
        </p:spPr>
      </p:pic>
      <p:pic>
        <p:nvPicPr>
          <p:cNvPr id="1028" name="Picture 4" descr="4 700+ bildbanksfoton, bilder och royaltyfria bilder med Svenska Pengar -  iStock | Svenska sedlar, Svenska mynt, Money">
            <a:extLst>
              <a:ext uri="{FF2B5EF4-FFF2-40B4-BE49-F238E27FC236}">
                <a16:creationId xmlns:a16="http://schemas.microsoft.com/office/drawing/2014/main" id="{09A849C8-CBB3-51DD-6CE6-B9828920C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409" y="3843773"/>
            <a:ext cx="2650285" cy="17668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Ellips 4">
            <a:extLst>
              <a:ext uri="{FF2B5EF4-FFF2-40B4-BE49-F238E27FC236}">
                <a16:creationId xmlns:a16="http://schemas.microsoft.com/office/drawing/2014/main" id="{2F1CA534-9686-E093-DE8F-081CF45C70E5}"/>
              </a:ext>
            </a:extLst>
          </p:cNvPr>
          <p:cNvSpPr/>
          <p:nvPr/>
        </p:nvSpPr>
        <p:spPr>
          <a:xfrm>
            <a:off x="2753020" y="1602823"/>
            <a:ext cx="671966" cy="584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
        <p:nvSpPr>
          <p:cNvPr id="6" name="Ellips 5">
            <a:extLst>
              <a:ext uri="{FF2B5EF4-FFF2-40B4-BE49-F238E27FC236}">
                <a16:creationId xmlns:a16="http://schemas.microsoft.com/office/drawing/2014/main" id="{C8C27AE0-63B3-A33A-08B2-22912C394BB1}"/>
              </a:ext>
            </a:extLst>
          </p:cNvPr>
          <p:cNvSpPr/>
          <p:nvPr/>
        </p:nvSpPr>
        <p:spPr>
          <a:xfrm>
            <a:off x="855148" y="4367861"/>
            <a:ext cx="671966" cy="584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p>
        </p:txBody>
      </p:sp>
    </p:spTree>
    <p:extLst>
      <p:ext uri="{BB962C8B-B14F-4D97-AF65-F5344CB8AC3E}">
        <p14:creationId xmlns:p14="http://schemas.microsoft.com/office/powerpoint/2010/main" val="197112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ECCC2-F6DC-5679-E0D7-664B3F724FA6}"/>
            </a:ext>
          </a:extLst>
        </p:cNvPr>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3CE41EF-5B0C-1DC2-90ED-8F1FF0856372}"/>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5" name="Platshållare för bildnummer 4">
            <a:extLst>
              <a:ext uri="{FF2B5EF4-FFF2-40B4-BE49-F238E27FC236}">
                <a16:creationId xmlns:a16="http://schemas.microsoft.com/office/drawing/2014/main" id="{E1CD6043-F6EE-7A9E-B45D-534D1C9E9DAF}"/>
              </a:ext>
            </a:extLst>
          </p:cNvPr>
          <p:cNvSpPr>
            <a:spLocks noGrp="1"/>
          </p:cNvSpPr>
          <p:nvPr>
            <p:ph type="sldNum" sz="quarter" idx="12"/>
          </p:nvPr>
        </p:nvSpPr>
        <p:spPr/>
        <p:txBody>
          <a:bodyPr/>
          <a:lstStyle/>
          <a:p>
            <a:fld id="{E8645303-2AAE-45D1-913A-B06AE6474513}" type="slidenum">
              <a:rPr lang="sv-SE" smtClean="0"/>
              <a:t>30</a:t>
            </a:fld>
            <a:endParaRPr lang="sv-SE" dirty="0"/>
          </a:p>
        </p:txBody>
      </p:sp>
      <p:sp>
        <p:nvSpPr>
          <p:cNvPr id="6" name="Platshållare för innehåll 5">
            <a:extLst>
              <a:ext uri="{FF2B5EF4-FFF2-40B4-BE49-F238E27FC236}">
                <a16:creationId xmlns:a16="http://schemas.microsoft.com/office/drawing/2014/main" id="{049B2C02-9118-B3CE-2C91-E6C5E466B7E5}"/>
              </a:ext>
            </a:extLst>
          </p:cNvPr>
          <p:cNvSpPr>
            <a:spLocks noGrp="1"/>
          </p:cNvSpPr>
          <p:nvPr>
            <p:ph sz="quarter" idx="13"/>
          </p:nvPr>
        </p:nvSpPr>
        <p:spPr>
          <a:xfrm>
            <a:off x="1301758" y="683413"/>
            <a:ext cx="10226213" cy="1725992"/>
          </a:xfrm>
        </p:spPr>
        <p:txBody>
          <a:bodyPr>
            <a:noAutofit/>
          </a:bodyPr>
          <a:lstStyle/>
          <a:p>
            <a:pPr marL="0" indent="0" rtl="0" fontAlgn="ctr">
              <a:buNone/>
            </a:pPr>
            <a:r>
              <a:rPr lang="sv-SE" sz="3600" b="0" i="0" dirty="0">
                <a:solidFill>
                  <a:schemeClr val="tx1"/>
                </a:solidFill>
                <a:effectLst/>
              </a:rPr>
              <a:t>3. 	Är det bra att ha mycket pengar sparade på </a:t>
            </a:r>
            <a:br>
              <a:rPr lang="sv-SE" sz="3600" b="0" i="0" dirty="0">
                <a:solidFill>
                  <a:schemeClr val="tx1"/>
                </a:solidFill>
                <a:effectLst/>
              </a:rPr>
            </a:br>
            <a:r>
              <a:rPr lang="sv-SE" sz="3600" b="0" i="0" dirty="0">
                <a:solidFill>
                  <a:schemeClr val="tx1"/>
                </a:solidFill>
                <a:effectLst/>
              </a:rPr>
              <a:t>       banken, som läns- eller lokalavdelning?</a:t>
            </a:r>
            <a:endParaRPr lang="sv-SE" sz="3600" dirty="0">
              <a:solidFill>
                <a:schemeClr val="tx1"/>
              </a:solidFill>
            </a:endParaRPr>
          </a:p>
        </p:txBody>
      </p:sp>
      <p:sp>
        <p:nvSpPr>
          <p:cNvPr id="11" name="Cylinder 10">
            <a:extLst>
              <a:ext uri="{FF2B5EF4-FFF2-40B4-BE49-F238E27FC236}">
                <a16:creationId xmlns:a16="http://schemas.microsoft.com/office/drawing/2014/main" id="{AF523D7E-FE4C-AC7F-3761-C7AB1BC172E2}"/>
              </a:ext>
            </a:extLst>
          </p:cNvPr>
          <p:cNvSpPr/>
          <p:nvPr/>
        </p:nvSpPr>
        <p:spPr>
          <a:xfrm>
            <a:off x="1665514" y="4005943"/>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0B950581-D717-13FF-B77B-9516E1587E6C}"/>
              </a:ext>
            </a:extLst>
          </p:cNvPr>
          <p:cNvSpPr/>
          <p:nvPr/>
        </p:nvSpPr>
        <p:spPr>
          <a:xfrm>
            <a:off x="892630" y="2688772"/>
            <a:ext cx="1905000" cy="1404258"/>
          </a:xfrm>
          <a:prstGeom prst="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JA</a:t>
            </a:r>
          </a:p>
        </p:txBody>
      </p:sp>
      <p:sp>
        <p:nvSpPr>
          <p:cNvPr id="12" name="Cylinder 11">
            <a:extLst>
              <a:ext uri="{FF2B5EF4-FFF2-40B4-BE49-F238E27FC236}">
                <a16:creationId xmlns:a16="http://schemas.microsoft.com/office/drawing/2014/main" id="{D484ECA2-18E9-854A-C608-341CCDBD7F98}"/>
              </a:ext>
            </a:extLst>
          </p:cNvPr>
          <p:cNvSpPr/>
          <p:nvPr/>
        </p:nvSpPr>
        <p:spPr>
          <a:xfrm>
            <a:off x="10161815" y="3993786"/>
            <a:ext cx="304800" cy="1763486"/>
          </a:xfrm>
          <a:prstGeom prst="can">
            <a:avLst/>
          </a:prstGeom>
          <a:solidFill>
            <a:srgbClr val="D77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76365EC8-C35C-B416-E606-9217CC870E81}"/>
              </a:ext>
            </a:extLst>
          </p:cNvPr>
          <p:cNvSpPr/>
          <p:nvPr/>
        </p:nvSpPr>
        <p:spPr>
          <a:xfrm>
            <a:off x="9361715" y="2710543"/>
            <a:ext cx="1905000" cy="1404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dirty="0"/>
              <a:t>NEJ</a:t>
            </a:r>
          </a:p>
        </p:txBody>
      </p:sp>
      <p:pic>
        <p:nvPicPr>
          <p:cNvPr id="2" name="Bild 1" descr="Två kvinnor">
            <a:extLst>
              <a:ext uri="{FF2B5EF4-FFF2-40B4-BE49-F238E27FC236}">
                <a16:creationId xmlns:a16="http://schemas.microsoft.com/office/drawing/2014/main" id="{6DBBD96B-AB74-8AB7-0C95-1A3A969CBE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4542" y="3243153"/>
            <a:ext cx="2514119" cy="2514119"/>
          </a:xfrm>
          <a:prstGeom prst="rect">
            <a:avLst/>
          </a:prstGeom>
        </p:spPr>
      </p:pic>
      <p:pic>
        <p:nvPicPr>
          <p:cNvPr id="7" name="Bild 6" descr="Man och kvinna">
            <a:extLst>
              <a:ext uri="{FF2B5EF4-FFF2-40B4-BE49-F238E27FC236}">
                <a16:creationId xmlns:a16="http://schemas.microsoft.com/office/drawing/2014/main" id="{332B0345-5775-20FF-32AE-E30990C781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3255" y="3303014"/>
            <a:ext cx="2654510" cy="2654510"/>
          </a:xfrm>
          <a:prstGeom prst="rect">
            <a:avLst/>
          </a:prstGeom>
        </p:spPr>
      </p:pic>
      <p:pic>
        <p:nvPicPr>
          <p:cNvPr id="8" name="Bild 7" descr="Kvinna">
            <a:extLst>
              <a:ext uri="{FF2B5EF4-FFF2-40B4-BE49-F238E27FC236}">
                <a16:creationId xmlns:a16="http://schemas.microsoft.com/office/drawing/2014/main" id="{CFD9E00E-96D9-344D-10A4-606B58F92F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2057" y="3331029"/>
            <a:ext cx="2438399" cy="2438399"/>
          </a:xfrm>
          <a:prstGeom prst="rect">
            <a:avLst/>
          </a:prstGeom>
        </p:spPr>
      </p:pic>
      <p:pic>
        <p:nvPicPr>
          <p:cNvPr id="13" name="Bild 12" descr="Man">
            <a:extLst>
              <a:ext uri="{FF2B5EF4-FFF2-40B4-BE49-F238E27FC236}">
                <a16:creationId xmlns:a16="http://schemas.microsoft.com/office/drawing/2014/main" id="{F4BB6507-6B7C-5AC6-5FDA-84DF23D445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65885" y="3121799"/>
            <a:ext cx="2647629" cy="2647629"/>
          </a:xfrm>
          <a:prstGeom prst="rect">
            <a:avLst/>
          </a:prstGeom>
        </p:spPr>
      </p:pic>
    </p:spTree>
    <p:extLst>
      <p:ext uri="{BB962C8B-B14F-4D97-AF65-F5344CB8AC3E}">
        <p14:creationId xmlns:p14="http://schemas.microsoft.com/office/powerpoint/2010/main" val="1430658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CC9EA-63B3-C1EE-F99B-D422954FA20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AC96301-ABE4-ADE4-CAA9-A1626F47FFF2}"/>
              </a:ext>
            </a:extLst>
          </p:cNvPr>
          <p:cNvSpPr>
            <a:spLocks noGrp="1"/>
          </p:cNvSpPr>
          <p:nvPr>
            <p:ph type="ctrTitle" idx="4294967295"/>
          </p:nvPr>
        </p:nvSpPr>
        <p:spPr>
          <a:xfrm>
            <a:off x="2781380" y="1052513"/>
            <a:ext cx="9144000" cy="2387600"/>
          </a:xfrm>
        </p:spPr>
        <p:txBody>
          <a:bodyPr/>
          <a:lstStyle/>
          <a:p>
            <a:r>
              <a:rPr lang="sv-SE" sz="4000" dirty="0"/>
              <a:t>Klart som korvspad? Eller?</a:t>
            </a:r>
          </a:p>
        </p:txBody>
      </p:sp>
      <p:sp>
        <p:nvSpPr>
          <p:cNvPr id="3" name="Underrubrik 2">
            <a:extLst>
              <a:ext uri="{FF2B5EF4-FFF2-40B4-BE49-F238E27FC236}">
                <a16:creationId xmlns:a16="http://schemas.microsoft.com/office/drawing/2014/main" id="{AF588F62-03C1-AD00-5C03-B34DB6936301}"/>
              </a:ext>
            </a:extLst>
          </p:cNvPr>
          <p:cNvSpPr>
            <a:spLocks noGrp="1"/>
          </p:cNvSpPr>
          <p:nvPr>
            <p:ph type="subTitle" idx="4294967295"/>
          </p:nvPr>
        </p:nvSpPr>
        <p:spPr>
          <a:xfrm>
            <a:off x="2781380" y="3532188"/>
            <a:ext cx="9144000" cy="2625544"/>
          </a:xfrm>
        </p:spPr>
        <p:txBody>
          <a:bodyPr>
            <a:normAutofit/>
          </a:bodyPr>
          <a:lstStyle/>
          <a:p>
            <a:pPr marL="0" indent="0">
              <a:buNone/>
            </a:pPr>
            <a:endParaRPr lang="sv-SE" sz="2400" dirty="0"/>
          </a:p>
          <a:p>
            <a:pPr marL="0" indent="0">
              <a:buNone/>
            </a:pPr>
            <a:endParaRPr lang="sv-SE" sz="2400" dirty="0"/>
          </a:p>
          <a:p>
            <a:pPr marL="0" indent="0">
              <a:buNone/>
            </a:pPr>
            <a:r>
              <a:rPr lang="sv-SE" sz="2400" dirty="0"/>
              <a:t>Tina  Norgren, länsavdelningen i Norrbotten</a:t>
            </a:r>
          </a:p>
        </p:txBody>
      </p:sp>
      <p:pic>
        <p:nvPicPr>
          <p:cNvPr id="9220" name="Picture 4" descr="5 Smileys Thinking of You">
            <a:extLst>
              <a:ext uri="{FF2B5EF4-FFF2-40B4-BE49-F238E27FC236}">
                <a16:creationId xmlns:a16="http://schemas.microsoft.com/office/drawing/2014/main" id="{BC675C0E-1A97-5636-F31E-ABC31BF89A55}"/>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10620" y="2510729"/>
            <a:ext cx="1630166" cy="163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02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920F-0840-907B-121B-422EB7E0E84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4D34B71-FA6D-44BC-76BA-EE41CF2DA332}"/>
              </a:ext>
            </a:extLst>
          </p:cNvPr>
          <p:cNvSpPr>
            <a:spLocks noGrp="1"/>
          </p:cNvSpPr>
          <p:nvPr>
            <p:ph type="ctrTitle" idx="4294967295"/>
          </p:nvPr>
        </p:nvSpPr>
        <p:spPr>
          <a:xfrm>
            <a:off x="2781380" y="1052513"/>
            <a:ext cx="9144000" cy="2387600"/>
          </a:xfrm>
        </p:spPr>
        <p:txBody>
          <a:bodyPr/>
          <a:lstStyle/>
          <a:p>
            <a:r>
              <a:rPr lang="sv-SE" sz="4000" dirty="0"/>
              <a:t>Som man sår får man skörda</a:t>
            </a:r>
          </a:p>
        </p:txBody>
      </p:sp>
      <p:sp>
        <p:nvSpPr>
          <p:cNvPr id="3" name="Underrubrik 2">
            <a:extLst>
              <a:ext uri="{FF2B5EF4-FFF2-40B4-BE49-F238E27FC236}">
                <a16:creationId xmlns:a16="http://schemas.microsoft.com/office/drawing/2014/main" id="{EF32242E-66FE-BA92-D6DC-6131027FAD09}"/>
              </a:ext>
            </a:extLst>
          </p:cNvPr>
          <p:cNvSpPr>
            <a:spLocks noGrp="1"/>
          </p:cNvSpPr>
          <p:nvPr>
            <p:ph type="subTitle" idx="4294967295"/>
          </p:nvPr>
        </p:nvSpPr>
        <p:spPr>
          <a:xfrm>
            <a:off x="2781380" y="3532188"/>
            <a:ext cx="9144000" cy="2625544"/>
          </a:xfrm>
        </p:spPr>
        <p:txBody>
          <a:bodyPr>
            <a:normAutofit/>
          </a:bodyPr>
          <a:lstStyle/>
          <a:p>
            <a:pPr marL="0" indent="0">
              <a:buNone/>
            </a:pPr>
            <a:endParaRPr lang="sv-SE" sz="2400" dirty="0"/>
          </a:p>
          <a:p>
            <a:pPr marL="0" indent="0">
              <a:buNone/>
            </a:pPr>
            <a:endParaRPr lang="sv-SE" sz="2400" dirty="0"/>
          </a:p>
          <a:p>
            <a:pPr marL="0" indent="0">
              <a:buNone/>
            </a:pPr>
            <a:r>
              <a:rPr lang="sv-SE" sz="2400" dirty="0"/>
              <a:t>Erika Jeppsson, Förbundsstyrelsen</a:t>
            </a:r>
          </a:p>
        </p:txBody>
      </p:sp>
      <p:pic>
        <p:nvPicPr>
          <p:cNvPr id="10242" name="Picture 2" descr="Farmer Emoticon-vektorgrafik och fler bilder på Uttryckssymbol -  Uttryckssymbol, Bonde - Jordbruksyrke, Serier - iStock">
            <a:extLst>
              <a:ext uri="{FF2B5EF4-FFF2-40B4-BE49-F238E27FC236}">
                <a16:creationId xmlns:a16="http://schemas.microsoft.com/office/drawing/2014/main" id="{966CDC0B-9CFF-C954-1D77-41F0EC7C456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3557" y="993401"/>
            <a:ext cx="3167117" cy="235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9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C4DECD4-B58F-FB3D-0BF6-3F0335D1CB37}"/>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82EE1D67-B65C-1B66-028E-A4549FBC2C0B}"/>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10B9926-0ED7-FAD5-C72B-1C197EA68223}"/>
              </a:ext>
            </a:extLst>
          </p:cNvPr>
          <p:cNvSpPr>
            <a:spLocks noGrp="1"/>
          </p:cNvSpPr>
          <p:nvPr>
            <p:ph type="sldNum" sz="quarter" idx="12"/>
          </p:nvPr>
        </p:nvSpPr>
        <p:spPr/>
        <p:txBody>
          <a:bodyPr/>
          <a:lstStyle/>
          <a:p>
            <a:fld id="{E8645303-2AAE-45D1-913A-B06AE6474513}" type="slidenum">
              <a:rPr lang="sv-SE" smtClean="0"/>
              <a:t>33</a:t>
            </a:fld>
            <a:endParaRPr lang="sv-SE" dirty="0"/>
          </a:p>
        </p:txBody>
      </p:sp>
      <p:sp>
        <p:nvSpPr>
          <p:cNvPr id="5" name="textruta 4">
            <a:extLst>
              <a:ext uri="{FF2B5EF4-FFF2-40B4-BE49-F238E27FC236}">
                <a16:creationId xmlns:a16="http://schemas.microsoft.com/office/drawing/2014/main" id="{FA36FF4C-D39F-0060-758C-378D3B1CB37B}"/>
              </a:ext>
            </a:extLst>
          </p:cNvPr>
          <p:cNvSpPr txBox="1"/>
          <p:nvPr/>
        </p:nvSpPr>
        <p:spPr>
          <a:xfrm>
            <a:off x="1047964" y="2024009"/>
            <a:ext cx="4828566" cy="2677656"/>
          </a:xfrm>
          <a:prstGeom prst="rect">
            <a:avLst/>
          </a:prstGeom>
          <a:noFill/>
        </p:spPr>
        <p:txBody>
          <a:bodyPr wrap="none" rtlCol="0">
            <a:spAutoFit/>
          </a:bodyPr>
          <a:lstStyle/>
          <a:p>
            <a:pPr marL="342900" indent="-342900">
              <a:buFont typeface="Arial" panose="020B0604020202020204" pitchFamily="34" charset="0"/>
              <a:buChar char="•"/>
            </a:pPr>
            <a:r>
              <a:rPr lang="sv-SE" sz="2400" dirty="0"/>
              <a:t>”Hemuppgift”</a:t>
            </a:r>
          </a:p>
          <a:p>
            <a:pPr marL="342900" indent="-342900">
              <a:buFont typeface="Arial" panose="020B0604020202020204" pitchFamily="34" charset="0"/>
              <a:buChar char="•"/>
            </a:pPr>
            <a:r>
              <a:rPr lang="sv-SE" sz="2400" dirty="0"/>
              <a:t>Stadgegrupp </a:t>
            </a:r>
          </a:p>
          <a:p>
            <a:pPr marL="342900" indent="-342900">
              <a:buFont typeface="Arial" panose="020B0604020202020204" pitchFamily="34" charset="0"/>
              <a:buChar char="•"/>
            </a:pPr>
            <a:r>
              <a:rPr lang="sv-SE" sz="2400" dirty="0"/>
              <a:t>Teamsmöte</a:t>
            </a:r>
          </a:p>
          <a:p>
            <a:pPr marL="342900" indent="-342900">
              <a:buFont typeface="Arial" panose="020B0604020202020204" pitchFamily="34" charset="0"/>
              <a:buChar char="•"/>
            </a:pPr>
            <a:r>
              <a:rPr lang="sv-SE" sz="2400" dirty="0"/>
              <a:t>Förbundskonferens 4-5 oktober</a:t>
            </a:r>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r>
              <a:rPr lang="sv-SE" sz="2400" dirty="0"/>
              <a:t>Riksstämma 2026</a:t>
            </a:r>
          </a:p>
          <a:p>
            <a:r>
              <a:rPr lang="sv-SE" sz="2400" dirty="0"/>
              <a:t> </a:t>
            </a:r>
          </a:p>
        </p:txBody>
      </p:sp>
      <p:sp>
        <p:nvSpPr>
          <p:cNvPr id="6" name="textruta 5">
            <a:extLst>
              <a:ext uri="{FF2B5EF4-FFF2-40B4-BE49-F238E27FC236}">
                <a16:creationId xmlns:a16="http://schemas.microsoft.com/office/drawing/2014/main" id="{1345ED52-4C47-5A9C-3F92-A34AFDD93A9A}"/>
              </a:ext>
            </a:extLst>
          </p:cNvPr>
          <p:cNvSpPr txBox="1"/>
          <p:nvPr/>
        </p:nvSpPr>
        <p:spPr>
          <a:xfrm>
            <a:off x="884700" y="523982"/>
            <a:ext cx="2390398" cy="646331"/>
          </a:xfrm>
          <a:prstGeom prst="rect">
            <a:avLst/>
          </a:prstGeom>
          <a:noFill/>
        </p:spPr>
        <p:txBody>
          <a:bodyPr wrap="none" rtlCol="0">
            <a:spAutoFit/>
          </a:bodyPr>
          <a:lstStyle/>
          <a:p>
            <a:r>
              <a:rPr lang="sv-SE" sz="3600" dirty="0"/>
              <a:t>Nästa steg</a:t>
            </a:r>
          </a:p>
        </p:txBody>
      </p:sp>
      <p:pic>
        <p:nvPicPr>
          <p:cNvPr id="7" name="Bildobjekt 6">
            <a:extLst>
              <a:ext uri="{FF2B5EF4-FFF2-40B4-BE49-F238E27FC236}">
                <a16:creationId xmlns:a16="http://schemas.microsoft.com/office/drawing/2014/main" id="{7BA96DB1-AE04-2AA1-7EF9-F1C6B7D9A92C}"/>
              </a:ext>
            </a:extLst>
          </p:cNvPr>
          <p:cNvPicPr>
            <a:picLocks noChangeAspect="1"/>
          </p:cNvPicPr>
          <p:nvPr/>
        </p:nvPicPr>
        <p:blipFill>
          <a:blip r:embed="rId2"/>
          <a:srcRect l="50000" t="19753" r="22437" b="44610"/>
          <a:stretch/>
        </p:blipFill>
        <p:spPr>
          <a:xfrm>
            <a:off x="6317307" y="1486428"/>
            <a:ext cx="5358756" cy="3752817"/>
          </a:xfrm>
          <a:prstGeom prst="rect">
            <a:avLst/>
          </a:prstGeom>
        </p:spPr>
      </p:pic>
    </p:spTree>
    <p:extLst>
      <p:ext uri="{BB962C8B-B14F-4D97-AF65-F5344CB8AC3E}">
        <p14:creationId xmlns:p14="http://schemas.microsoft.com/office/powerpoint/2010/main" val="2221718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F5414-6220-0F93-E4B0-F618BE5CFD1D}"/>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B5E3BC9-1872-D56F-318B-706CDDACDD49}"/>
              </a:ext>
            </a:extLst>
          </p:cNvPr>
          <p:cNvPicPr>
            <a:picLocks noChangeAspect="1"/>
          </p:cNvPicPr>
          <p:nvPr/>
        </p:nvPicPr>
        <p:blipFill>
          <a:blip r:embed="rId3"/>
          <a:srcRect l="3118" t="8983" r="4440" b="3400"/>
          <a:stretch/>
        </p:blipFill>
        <p:spPr>
          <a:xfrm>
            <a:off x="2744583" y="1052513"/>
            <a:ext cx="7466546" cy="4722242"/>
          </a:xfrm>
          <a:prstGeom prst="ellipse">
            <a:avLst/>
          </a:prstGeom>
          <a:ln>
            <a:noFill/>
          </a:ln>
          <a:effectLst>
            <a:softEdge rad="112500"/>
          </a:effectLst>
        </p:spPr>
      </p:pic>
    </p:spTree>
    <p:extLst>
      <p:ext uri="{BB962C8B-B14F-4D97-AF65-F5344CB8AC3E}">
        <p14:creationId xmlns:p14="http://schemas.microsoft.com/office/powerpoint/2010/main" val="192008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C4A3-091F-E67C-56B1-430B06995D85}"/>
            </a:ext>
          </a:extLst>
        </p:cNvPr>
        <p:cNvGrpSpPr/>
        <p:nvPr/>
      </p:nvGrpSpPr>
      <p:grpSpPr>
        <a:xfrm>
          <a:off x="0" y="0"/>
          <a:ext cx="0" cy="0"/>
          <a:chOff x="0" y="0"/>
          <a:chExt cx="0" cy="0"/>
        </a:xfrm>
      </p:grpSpPr>
      <p:pic>
        <p:nvPicPr>
          <p:cNvPr id="10" name="Bildobjekt 9">
            <a:extLst>
              <a:ext uri="{FF2B5EF4-FFF2-40B4-BE49-F238E27FC236}">
                <a16:creationId xmlns:a16="http://schemas.microsoft.com/office/drawing/2014/main" id="{5634923B-C559-BA65-EA8A-5680067FA152}"/>
              </a:ext>
            </a:extLst>
          </p:cNvPr>
          <p:cNvPicPr>
            <a:picLocks noChangeAspect="1"/>
          </p:cNvPicPr>
          <p:nvPr/>
        </p:nvPicPr>
        <p:blipFill>
          <a:blip r:embed="rId3"/>
          <a:srcRect l="50000" t="19753" r="22437" b="44610"/>
          <a:stretch/>
        </p:blipFill>
        <p:spPr>
          <a:xfrm>
            <a:off x="0" y="-83794"/>
            <a:ext cx="12215196" cy="8554485"/>
          </a:xfrm>
          <a:prstGeom prst="rect">
            <a:avLst/>
          </a:prstGeom>
        </p:spPr>
      </p:pic>
      <p:sp>
        <p:nvSpPr>
          <p:cNvPr id="2" name="Platshållare för datum 1">
            <a:extLst>
              <a:ext uri="{FF2B5EF4-FFF2-40B4-BE49-F238E27FC236}">
                <a16:creationId xmlns:a16="http://schemas.microsoft.com/office/drawing/2014/main" id="{77C53513-FC09-BA04-9941-B6BD2F10703C}"/>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D5A7945B-4AA8-232C-1089-40F653C054A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8871E4E6-5618-1C1A-8159-77B6B85589A5}"/>
              </a:ext>
            </a:extLst>
          </p:cNvPr>
          <p:cNvSpPr>
            <a:spLocks noGrp="1"/>
          </p:cNvSpPr>
          <p:nvPr>
            <p:ph type="sldNum" sz="quarter" idx="12"/>
          </p:nvPr>
        </p:nvSpPr>
        <p:spPr/>
        <p:txBody>
          <a:bodyPr/>
          <a:lstStyle/>
          <a:p>
            <a:fld id="{E8645303-2AAE-45D1-913A-B06AE6474513}" type="slidenum">
              <a:rPr lang="sv-SE" smtClean="0"/>
              <a:t>4</a:t>
            </a:fld>
            <a:endParaRPr lang="sv-SE" dirty="0"/>
          </a:p>
        </p:txBody>
      </p:sp>
      <p:pic>
        <p:nvPicPr>
          <p:cNvPr id="6" name="Bildobjekt 5">
            <a:extLst>
              <a:ext uri="{FF2B5EF4-FFF2-40B4-BE49-F238E27FC236}">
                <a16:creationId xmlns:a16="http://schemas.microsoft.com/office/drawing/2014/main" id="{FC1554E2-9A45-C738-ED47-73EA925A30C8}"/>
              </a:ext>
            </a:extLst>
          </p:cNvPr>
          <p:cNvPicPr>
            <a:picLocks noChangeAspect="1"/>
          </p:cNvPicPr>
          <p:nvPr/>
        </p:nvPicPr>
        <p:blipFill>
          <a:blip r:embed="rId4"/>
          <a:srcRect l="41962" t="17181" r="27279" b="2572"/>
          <a:stretch/>
        </p:blipFill>
        <p:spPr>
          <a:xfrm rot="20571909">
            <a:off x="2885552" y="1052513"/>
            <a:ext cx="3750198" cy="5299498"/>
          </a:xfrm>
          <a:prstGeom prst="rect">
            <a:avLst/>
          </a:prstGeom>
          <a:ln>
            <a:solidFill>
              <a:schemeClr val="bg2">
                <a:lumMod val="75000"/>
              </a:schemeClr>
            </a:solidFill>
          </a:ln>
          <a:effectLst>
            <a:outerShdw blurRad="50800" dist="38100" dir="5400000" algn="t" rotWithShape="0">
              <a:prstClr val="black">
                <a:alpha val="40000"/>
              </a:prstClr>
            </a:outerShdw>
          </a:effectLst>
        </p:spPr>
      </p:pic>
      <p:sp>
        <p:nvSpPr>
          <p:cNvPr id="12" name="textruta 11">
            <a:extLst>
              <a:ext uri="{FF2B5EF4-FFF2-40B4-BE49-F238E27FC236}">
                <a16:creationId xmlns:a16="http://schemas.microsoft.com/office/drawing/2014/main" id="{EA257DD5-AAA8-B45E-0DB2-EE5C85557555}"/>
              </a:ext>
            </a:extLst>
          </p:cNvPr>
          <p:cNvSpPr txBox="1"/>
          <p:nvPr/>
        </p:nvSpPr>
        <p:spPr>
          <a:xfrm>
            <a:off x="7798078" y="333375"/>
            <a:ext cx="3877985" cy="646331"/>
          </a:xfrm>
          <a:prstGeom prst="rect">
            <a:avLst/>
          </a:prstGeom>
          <a:noFill/>
        </p:spPr>
        <p:txBody>
          <a:bodyPr wrap="none" rtlCol="0">
            <a:spAutoFit/>
          </a:bodyPr>
          <a:lstStyle/>
          <a:p>
            <a:r>
              <a:rPr lang="sv-SE" sz="3600" dirty="0">
                <a:solidFill>
                  <a:schemeClr val="bg1"/>
                </a:solidFill>
              </a:rPr>
              <a:t>Riksstämma 2023</a:t>
            </a:r>
          </a:p>
        </p:txBody>
      </p:sp>
    </p:spTree>
    <p:extLst>
      <p:ext uri="{BB962C8B-B14F-4D97-AF65-F5344CB8AC3E}">
        <p14:creationId xmlns:p14="http://schemas.microsoft.com/office/powerpoint/2010/main" val="67923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0F64D-D180-7341-204E-2CEFF58EE209}"/>
            </a:ext>
          </a:extLst>
        </p:cNvPr>
        <p:cNvGrpSpPr/>
        <p:nvPr/>
      </p:nvGrpSpPr>
      <p:grpSpPr>
        <a:xfrm>
          <a:off x="0" y="0"/>
          <a:ext cx="0" cy="0"/>
          <a:chOff x="0" y="0"/>
          <a:chExt cx="0" cy="0"/>
        </a:xfrm>
      </p:grpSpPr>
      <p:pic>
        <p:nvPicPr>
          <p:cNvPr id="10" name="Bildobjekt 9">
            <a:extLst>
              <a:ext uri="{FF2B5EF4-FFF2-40B4-BE49-F238E27FC236}">
                <a16:creationId xmlns:a16="http://schemas.microsoft.com/office/drawing/2014/main" id="{6A5D4BFC-47B2-A886-9130-28A4CEA19EFC}"/>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l="50000" t="19753" r="22437" b="44610"/>
          <a:stretch/>
        </p:blipFill>
        <p:spPr>
          <a:xfrm>
            <a:off x="0" y="-83794"/>
            <a:ext cx="12215196" cy="8554485"/>
          </a:xfrm>
          <a:prstGeom prst="rect">
            <a:avLst/>
          </a:prstGeom>
        </p:spPr>
      </p:pic>
      <p:sp>
        <p:nvSpPr>
          <p:cNvPr id="2" name="Platshållare för datum 1">
            <a:extLst>
              <a:ext uri="{FF2B5EF4-FFF2-40B4-BE49-F238E27FC236}">
                <a16:creationId xmlns:a16="http://schemas.microsoft.com/office/drawing/2014/main" id="{044447DC-78A0-086B-2884-D1C6CAA6F566}"/>
              </a:ext>
            </a:extLst>
          </p:cNvPr>
          <p:cNvSpPr>
            <a:spLocks noGrp="1"/>
          </p:cNvSpPr>
          <p:nvPr>
            <p:ph type="dt" sz="half" idx="10"/>
          </p:nvPr>
        </p:nvSpPr>
        <p:spPr/>
        <p:txBody>
          <a:bodyPr/>
          <a:lstStyle/>
          <a:p>
            <a:fld id="{2606BE13-C926-4A0E-B5EC-BAB08E616682}" type="datetime1">
              <a:rPr lang="sv-SE" smtClean="0"/>
              <a:t>2025-06-10</a:t>
            </a:fld>
            <a:endParaRPr lang="sv-SE" dirty="0"/>
          </a:p>
        </p:txBody>
      </p:sp>
      <p:sp>
        <p:nvSpPr>
          <p:cNvPr id="3" name="Platshållare för sidfot 2">
            <a:extLst>
              <a:ext uri="{FF2B5EF4-FFF2-40B4-BE49-F238E27FC236}">
                <a16:creationId xmlns:a16="http://schemas.microsoft.com/office/drawing/2014/main" id="{DE9D003C-746B-DECF-644B-0FEF14B590FC}"/>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0A74F4EC-24D9-B5B1-3E64-77151DBDB9C5}"/>
              </a:ext>
            </a:extLst>
          </p:cNvPr>
          <p:cNvSpPr>
            <a:spLocks noGrp="1"/>
          </p:cNvSpPr>
          <p:nvPr>
            <p:ph type="sldNum" sz="quarter" idx="12"/>
          </p:nvPr>
        </p:nvSpPr>
        <p:spPr/>
        <p:txBody>
          <a:bodyPr/>
          <a:lstStyle/>
          <a:p>
            <a:fld id="{E8645303-2AAE-45D1-913A-B06AE6474513}" type="slidenum">
              <a:rPr lang="sv-SE" smtClean="0"/>
              <a:t>5</a:t>
            </a:fld>
            <a:endParaRPr lang="sv-SE" dirty="0"/>
          </a:p>
        </p:txBody>
      </p:sp>
      <p:sp>
        <p:nvSpPr>
          <p:cNvPr id="12" name="textruta 11">
            <a:extLst>
              <a:ext uri="{FF2B5EF4-FFF2-40B4-BE49-F238E27FC236}">
                <a16:creationId xmlns:a16="http://schemas.microsoft.com/office/drawing/2014/main" id="{A0EE746C-09D1-0383-BF13-A590F57F38DC}"/>
              </a:ext>
            </a:extLst>
          </p:cNvPr>
          <p:cNvSpPr txBox="1"/>
          <p:nvPr/>
        </p:nvSpPr>
        <p:spPr>
          <a:xfrm>
            <a:off x="7798078" y="333375"/>
            <a:ext cx="3877985" cy="646331"/>
          </a:xfrm>
          <a:prstGeom prst="rect">
            <a:avLst/>
          </a:prstGeom>
          <a:noFill/>
        </p:spPr>
        <p:txBody>
          <a:bodyPr wrap="none" rtlCol="0">
            <a:spAutoFit/>
          </a:bodyPr>
          <a:lstStyle/>
          <a:p>
            <a:r>
              <a:rPr lang="sv-SE" sz="3600" dirty="0">
                <a:solidFill>
                  <a:schemeClr val="bg1"/>
                </a:solidFill>
              </a:rPr>
              <a:t>Riksstämma 2023</a:t>
            </a:r>
          </a:p>
        </p:txBody>
      </p:sp>
      <p:pic>
        <p:nvPicPr>
          <p:cNvPr id="7" name="Bildobjekt 6">
            <a:extLst>
              <a:ext uri="{FF2B5EF4-FFF2-40B4-BE49-F238E27FC236}">
                <a16:creationId xmlns:a16="http://schemas.microsoft.com/office/drawing/2014/main" id="{3CED35C0-7A4B-1705-BB01-F5ADC48FAEA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415" t="7778" r="415" b="12732"/>
          <a:stretch/>
        </p:blipFill>
        <p:spPr>
          <a:xfrm>
            <a:off x="1367586" y="253224"/>
            <a:ext cx="4803989" cy="6569851"/>
          </a:xfrm>
          <a:prstGeom prst="rect">
            <a:avLst/>
          </a:prstGeom>
          <a:ln>
            <a:solidFill>
              <a:schemeClr val="bg1">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5690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E0A22-A035-8489-D7E7-401E92B1A22F}"/>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6617C3C6-DC13-8EED-9677-3071B17B91E8}"/>
              </a:ext>
            </a:extLst>
          </p:cNvPr>
          <p:cNvPicPr>
            <a:picLocks noChangeAspect="1"/>
          </p:cNvPicPr>
          <p:nvPr/>
        </p:nvPicPr>
        <p:blipFill>
          <a:blip r:embed="rId3">
            <a:extLst>
              <a:ext uri="{28A0092B-C50C-407E-A947-70E740481C1C}">
                <a14:useLocalDpi xmlns:a14="http://schemas.microsoft.com/office/drawing/2010/main" val="0"/>
              </a:ext>
            </a:extLst>
          </a:blip>
          <a:srcRect r="9094"/>
          <a:stretch/>
        </p:blipFill>
        <p:spPr bwMode="auto">
          <a:xfrm>
            <a:off x="0" y="0"/>
            <a:ext cx="12192000" cy="6858000"/>
          </a:xfrm>
          <a:prstGeom prst="rect">
            <a:avLst/>
          </a:prstGeom>
        </p:spPr>
      </p:pic>
      <p:sp>
        <p:nvSpPr>
          <p:cNvPr id="2" name="Rubrik 3">
            <a:extLst>
              <a:ext uri="{FF2B5EF4-FFF2-40B4-BE49-F238E27FC236}">
                <a16:creationId xmlns:a16="http://schemas.microsoft.com/office/drawing/2014/main" id="{CA959ADE-067B-D83E-303B-0E4966FDC091}"/>
              </a:ext>
            </a:extLst>
          </p:cNvPr>
          <p:cNvSpPr>
            <a:spLocks noGrp="1"/>
          </p:cNvSpPr>
          <p:nvPr>
            <p:ph type="ctrTitle"/>
          </p:nvPr>
        </p:nvSpPr>
        <p:spPr>
          <a:xfrm>
            <a:off x="0" y="1148430"/>
            <a:ext cx="12261574" cy="1097813"/>
          </a:xfrm>
          <a:solidFill>
            <a:srgbClr val="C2976C">
              <a:alpha val="80000"/>
            </a:srgbClr>
          </a:solidFill>
        </p:spPr>
        <p:txBody>
          <a:bodyPr>
            <a:normAutofit/>
          </a:bodyPr>
          <a:lstStyle/>
          <a:p>
            <a:r>
              <a:rPr lang="sv-SE" b="0" dirty="0">
                <a:solidFill>
                  <a:schemeClr val="bg1"/>
                </a:solidFill>
              </a:rPr>
              <a:t>  Omvärlden förändras</a:t>
            </a:r>
            <a:br>
              <a:rPr lang="sv-SE" sz="2400" b="0" dirty="0">
                <a:solidFill>
                  <a:schemeClr val="bg1"/>
                </a:solidFill>
              </a:rPr>
            </a:br>
            <a:endParaRPr lang="sv-SE" sz="2400" b="0" dirty="0">
              <a:solidFill>
                <a:schemeClr val="bg1"/>
              </a:solidFill>
            </a:endParaRPr>
          </a:p>
        </p:txBody>
      </p:sp>
    </p:spTree>
    <p:extLst>
      <p:ext uri="{BB962C8B-B14F-4D97-AF65-F5344CB8AC3E}">
        <p14:creationId xmlns:p14="http://schemas.microsoft.com/office/powerpoint/2010/main" val="288475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SO_4_2020_sid 8-15 Bild biologiska läkemedel - Psoriasisförbundet">
            <a:extLst>
              <a:ext uri="{FF2B5EF4-FFF2-40B4-BE49-F238E27FC236}">
                <a16:creationId xmlns:a16="http://schemas.microsoft.com/office/drawing/2014/main" id="{4E65FF53-B5A2-BCAB-BB9C-95915BB6F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1DFDC67-D195-8CCA-83E1-082C12FC3BCC}"/>
              </a:ext>
            </a:extLst>
          </p:cNvPr>
          <p:cNvPicPr>
            <a:picLocks noChangeAspect="1" noChangeArrowheads="1"/>
          </p:cNvPicPr>
          <p:nvPr/>
        </p:nvPicPr>
        <p:blipFill>
          <a:blip r:embed="rId4"/>
          <a:srcRect/>
          <a:stretch>
            <a:fillRect/>
          </a:stretch>
        </p:blipFill>
        <p:spPr bwMode="auto">
          <a:xfrm>
            <a:off x="8097161" y="2304143"/>
            <a:ext cx="3205444" cy="4180373"/>
          </a:xfrm>
          <a:prstGeom prst="rect">
            <a:avLst/>
          </a:prstGeom>
          <a:noFill/>
          <a:ln w="9525">
            <a:solidFill>
              <a:schemeClr val="bg1">
                <a:lumMod val="50000"/>
              </a:schemeClr>
            </a:solidFill>
            <a:miter lim="800000"/>
            <a:headEnd/>
            <a:tailEnd/>
          </a:ln>
          <a:effectLst>
            <a:outerShdw blurRad="50800" dist="38100" dir="5400000" algn="t" rotWithShape="0">
              <a:prstClr val="black">
                <a:alpha val="40000"/>
              </a:prstClr>
            </a:outerShdw>
          </a:effectLst>
        </p:spPr>
      </p:pic>
      <p:sp>
        <p:nvSpPr>
          <p:cNvPr id="2" name="Rubrik 3">
            <a:extLst>
              <a:ext uri="{FF2B5EF4-FFF2-40B4-BE49-F238E27FC236}">
                <a16:creationId xmlns:a16="http://schemas.microsoft.com/office/drawing/2014/main" id="{86029978-FB32-55FE-7990-97A5CC358213}"/>
              </a:ext>
            </a:extLst>
          </p:cNvPr>
          <p:cNvSpPr txBox="1">
            <a:spLocks/>
          </p:cNvSpPr>
          <p:nvPr/>
        </p:nvSpPr>
        <p:spPr>
          <a:xfrm>
            <a:off x="0" y="651125"/>
            <a:ext cx="12261574" cy="1097813"/>
          </a:xfrm>
          <a:prstGeom prst="rect">
            <a:avLst/>
          </a:prstGeom>
          <a:solidFill>
            <a:srgbClr val="4B4859">
              <a:alpha val="74902"/>
            </a:srgbClr>
          </a:solidFill>
        </p:spPr>
        <p:txBody>
          <a:bodyPr vert="horz" lIns="0" tIns="0" rIns="0" bIns="0" rtlCol="0" anchor="b" anchorCtr="0">
            <a:norm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r>
              <a:rPr lang="sv-SE" b="0" dirty="0">
                <a:solidFill>
                  <a:schemeClr val="bg1"/>
                </a:solidFill>
              </a:rPr>
              <a:t>  Hälso- och sjukvården förändras</a:t>
            </a:r>
            <a:br>
              <a:rPr lang="sv-SE" sz="2400" b="0" dirty="0">
                <a:solidFill>
                  <a:schemeClr val="bg1"/>
                </a:solidFill>
              </a:rPr>
            </a:br>
            <a:endParaRPr lang="sv-SE" sz="2400" b="0" dirty="0">
              <a:solidFill>
                <a:schemeClr val="bg1"/>
              </a:solidFill>
            </a:endParaRPr>
          </a:p>
        </p:txBody>
      </p:sp>
    </p:spTree>
    <p:extLst>
      <p:ext uri="{BB962C8B-B14F-4D97-AF65-F5344CB8AC3E}">
        <p14:creationId xmlns:p14="http://schemas.microsoft.com/office/powerpoint/2010/main" val="379049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 på sedlar | Sveriges Riksbank">
            <a:extLst>
              <a:ext uri="{FF2B5EF4-FFF2-40B4-BE49-F238E27FC236}">
                <a16:creationId xmlns:a16="http://schemas.microsoft.com/office/drawing/2014/main" id="{71FE5B51-6E4F-DCBB-6B3E-A5F231C8E2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 t="8583" r="41" b="7213"/>
          <a:stretch/>
        </p:blipFill>
        <p:spPr bwMode="auto">
          <a:xfrm>
            <a:off x="4139" y="0"/>
            <a:ext cx="12187861" cy="6854315"/>
          </a:xfrm>
          <a:prstGeom prst="rect">
            <a:avLst/>
          </a:prstGeom>
          <a:noFill/>
          <a:extLst>
            <a:ext uri="{909E8E84-426E-40DD-AFC4-6F175D3DCCD1}">
              <a14:hiddenFill xmlns:a14="http://schemas.microsoft.com/office/drawing/2010/main">
                <a:solidFill>
                  <a:srgbClr val="FFFFFF"/>
                </a:solidFill>
              </a14:hiddenFill>
            </a:ext>
          </a:extLst>
        </p:spPr>
      </p:pic>
      <p:sp>
        <p:nvSpPr>
          <p:cNvPr id="4" name="Rubrik 3">
            <a:extLst>
              <a:ext uri="{FF2B5EF4-FFF2-40B4-BE49-F238E27FC236}">
                <a16:creationId xmlns:a16="http://schemas.microsoft.com/office/drawing/2014/main" id="{5BE6370A-A629-F128-B907-613822B4929E}"/>
              </a:ext>
            </a:extLst>
          </p:cNvPr>
          <p:cNvSpPr txBox="1">
            <a:spLocks/>
          </p:cNvSpPr>
          <p:nvPr/>
        </p:nvSpPr>
        <p:spPr>
          <a:xfrm>
            <a:off x="0" y="611556"/>
            <a:ext cx="12261574" cy="1097813"/>
          </a:xfrm>
          <a:prstGeom prst="rect">
            <a:avLst/>
          </a:prstGeom>
          <a:solidFill>
            <a:srgbClr val="7D607F">
              <a:alpha val="80000"/>
            </a:srgbClr>
          </a:solidFill>
        </p:spPr>
        <p:txBody>
          <a:bodyPr vert="horz" lIns="0" tIns="0" rIns="0" bIns="0" rtlCol="0" anchor="b" anchorCtr="0">
            <a:normAutofit/>
          </a:bodyPr>
          <a:lst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a:lstStyle>
          <a:p>
            <a:r>
              <a:rPr lang="sv-SE" b="0" dirty="0">
                <a:solidFill>
                  <a:schemeClr val="bg1"/>
                </a:solidFill>
              </a:rPr>
              <a:t>   Förbundets ekonomi förändras</a:t>
            </a:r>
            <a:br>
              <a:rPr lang="sv-SE" sz="2400" b="0" dirty="0">
                <a:solidFill>
                  <a:schemeClr val="bg1"/>
                </a:solidFill>
              </a:rPr>
            </a:br>
            <a:endParaRPr lang="sv-SE" sz="2400" b="0" dirty="0">
              <a:solidFill>
                <a:schemeClr val="bg1"/>
              </a:solidFill>
            </a:endParaRPr>
          </a:p>
        </p:txBody>
      </p:sp>
      <p:sp>
        <p:nvSpPr>
          <p:cNvPr id="5" name="textruta 4">
            <a:extLst>
              <a:ext uri="{FF2B5EF4-FFF2-40B4-BE49-F238E27FC236}">
                <a16:creationId xmlns:a16="http://schemas.microsoft.com/office/drawing/2014/main" id="{F465BB98-B8A6-0FDA-CCB4-4031DE099E81}"/>
              </a:ext>
            </a:extLst>
          </p:cNvPr>
          <p:cNvSpPr txBox="1"/>
          <p:nvPr/>
        </p:nvSpPr>
        <p:spPr>
          <a:xfrm>
            <a:off x="0" y="6376472"/>
            <a:ext cx="2518638" cy="369332"/>
          </a:xfrm>
          <a:prstGeom prst="rect">
            <a:avLst/>
          </a:prstGeom>
          <a:noFill/>
        </p:spPr>
        <p:txBody>
          <a:bodyPr wrap="none" rtlCol="0">
            <a:spAutoFit/>
          </a:bodyPr>
          <a:lstStyle/>
          <a:p>
            <a:r>
              <a:rPr lang="sv-SE" dirty="0"/>
              <a:t>Bild: Sveriges riksbank</a:t>
            </a:r>
          </a:p>
        </p:txBody>
      </p:sp>
    </p:spTree>
    <p:extLst>
      <p:ext uri="{BB962C8B-B14F-4D97-AF65-F5344CB8AC3E}">
        <p14:creationId xmlns:p14="http://schemas.microsoft.com/office/powerpoint/2010/main" val="196218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53" name="Picture 2" descr="Regionfakta - Regionfakta">
            <a:extLst>
              <a:ext uri="{FF2B5EF4-FFF2-40B4-BE49-F238E27FC236}">
                <a16:creationId xmlns:a16="http://schemas.microsoft.com/office/drawing/2014/main" id="{C68838E1-0FC6-43B7-8A89-C15C71B74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201" y="168477"/>
            <a:ext cx="2530979" cy="561555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Regionfakta - Regionfakta">
            <a:extLst>
              <a:ext uri="{FF2B5EF4-FFF2-40B4-BE49-F238E27FC236}">
                <a16:creationId xmlns:a16="http://schemas.microsoft.com/office/drawing/2014/main" id="{D987F5A4-88FF-47E8-8179-006419CBF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38" y="225095"/>
            <a:ext cx="2530979" cy="561555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gionfakta - Regionfakta">
            <a:extLst>
              <a:ext uri="{FF2B5EF4-FFF2-40B4-BE49-F238E27FC236}">
                <a16:creationId xmlns:a16="http://schemas.microsoft.com/office/drawing/2014/main" id="{5A7B474E-26DA-4EC0-9AD1-185D99E0B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230" y="218367"/>
            <a:ext cx="2530979" cy="5615559"/>
          </a:xfrm>
          <a:prstGeom prst="rect">
            <a:avLst/>
          </a:prstGeom>
          <a:noFill/>
          <a:extLst>
            <a:ext uri="{909E8E84-426E-40DD-AFC4-6F175D3DCCD1}">
              <a14:hiddenFill xmlns:a14="http://schemas.microsoft.com/office/drawing/2010/main">
                <a:solidFill>
                  <a:srgbClr val="FFFFFF"/>
                </a:solidFill>
              </a14:hiddenFill>
            </a:ext>
          </a:extLst>
        </p:spPr>
      </p:pic>
      <p:sp>
        <p:nvSpPr>
          <p:cNvPr id="12" name="Tår 11">
            <a:extLst>
              <a:ext uri="{FF2B5EF4-FFF2-40B4-BE49-F238E27FC236}">
                <a16:creationId xmlns:a16="http://schemas.microsoft.com/office/drawing/2014/main" id="{15306F61-2A0D-499D-8F0C-1A5E3AF7E67E}"/>
              </a:ext>
            </a:extLst>
          </p:cNvPr>
          <p:cNvSpPr/>
          <p:nvPr/>
        </p:nvSpPr>
        <p:spPr>
          <a:xfrm rot="7006411">
            <a:off x="1499545" y="291064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år 12">
            <a:extLst>
              <a:ext uri="{FF2B5EF4-FFF2-40B4-BE49-F238E27FC236}">
                <a16:creationId xmlns:a16="http://schemas.microsoft.com/office/drawing/2014/main" id="{71A1181B-4E2C-4421-9E4A-ADF7BDCAD409}"/>
              </a:ext>
            </a:extLst>
          </p:cNvPr>
          <p:cNvSpPr/>
          <p:nvPr/>
        </p:nvSpPr>
        <p:spPr>
          <a:xfrm rot="7006411">
            <a:off x="3084437" y="109020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år 13">
            <a:extLst>
              <a:ext uri="{FF2B5EF4-FFF2-40B4-BE49-F238E27FC236}">
                <a16:creationId xmlns:a16="http://schemas.microsoft.com/office/drawing/2014/main" id="{5C6AE7BB-E138-465F-ACBE-BE8A6BC2EB2F}"/>
              </a:ext>
            </a:extLst>
          </p:cNvPr>
          <p:cNvSpPr/>
          <p:nvPr/>
        </p:nvSpPr>
        <p:spPr>
          <a:xfrm rot="7006411">
            <a:off x="2206860" y="242936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år 14">
            <a:extLst>
              <a:ext uri="{FF2B5EF4-FFF2-40B4-BE49-F238E27FC236}">
                <a16:creationId xmlns:a16="http://schemas.microsoft.com/office/drawing/2014/main" id="{9E98BD94-34E1-4E3C-9193-BCF567D5565D}"/>
              </a:ext>
            </a:extLst>
          </p:cNvPr>
          <p:cNvSpPr/>
          <p:nvPr/>
        </p:nvSpPr>
        <p:spPr>
          <a:xfrm rot="7006411">
            <a:off x="914921" y="394339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år 15">
            <a:extLst>
              <a:ext uri="{FF2B5EF4-FFF2-40B4-BE49-F238E27FC236}">
                <a16:creationId xmlns:a16="http://schemas.microsoft.com/office/drawing/2014/main" id="{094186D0-2093-4C03-B685-4CDCCD10CBCB}"/>
              </a:ext>
            </a:extLst>
          </p:cNvPr>
          <p:cNvSpPr/>
          <p:nvPr/>
        </p:nvSpPr>
        <p:spPr>
          <a:xfrm rot="7006411">
            <a:off x="1533596" y="395626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år 16">
            <a:extLst>
              <a:ext uri="{FF2B5EF4-FFF2-40B4-BE49-F238E27FC236}">
                <a16:creationId xmlns:a16="http://schemas.microsoft.com/office/drawing/2014/main" id="{D6DCDD9D-791B-42D0-840C-CAE690622265}"/>
              </a:ext>
            </a:extLst>
          </p:cNvPr>
          <p:cNvSpPr/>
          <p:nvPr/>
        </p:nvSpPr>
        <p:spPr>
          <a:xfrm rot="7006411">
            <a:off x="2420182" y="177891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år 17">
            <a:extLst>
              <a:ext uri="{FF2B5EF4-FFF2-40B4-BE49-F238E27FC236}">
                <a16:creationId xmlns:a16="http://schemas.microsoft.com/office/drawing/2014/main" id="{F3D959C2-22E9-45FB-AC70-CB62AC3E20B8}"/>
              </a:ext>
            </a:extLst>
          </p:cNvPr>
          <p:cNvSpPr/>
          <p:nvPr/>
        </p:nvSpPr>
        <p:spPr>
          <a:xfrm rot="7006411">
            <a:off x="1814383" y="174849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år 18">
            <a:extLst>
              <a:ext uri="{FF2B5EF4-FFF2-40B4-BE49-F238E27FC236}">
                <a16:creationId xmlns:a16="http://schemas.microsoft.com/office/drawing/2014/main" id="{46B16B72-63E4-4DC3-B3DC-5CC05EE23D26}"/>
              </a:ext>
            </a:extLst>
          </p:cNvPr>
          <p:cNvSpPr/>
          <p:nvPr/>
        </p:nvSpPr>
        <p:spPr>
          <a:xfrm rot="7006411">
            <a:off x="2018174" y="274846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år 19">
            <a:extLst>
              <a:ext uri="{FF2B5EF4-FFF2-40B4-BE49-F238E27FC236}">
                <a16:creationId xmlns:a16="http://schemas.microsoft.com/office/drawing/2014/main" id="{51BFB3D6-8FA1-4339-B5DD-54A76353C6AF}"/>
              </a:ext>
            </a:extLst>
          </p:cNvPr>
          <p:cNvSpPr/>
          <p:nvPr/>
        </p:nvSpPr>
        <p:spPr>
          <a:xfrm rot="7006411">
            <a:off x="1197197" y="393766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år 20">
            <a:extLst>
              <a:ext uri="{FF2B5EF4-FFF2-40B4-BE49-F238E27FC236}">
                <a16:creationId xmlns:a16="http://schemas.microsoft.com/office/drawing/2014/main" id="{7AF4BCC9-F61F-415C-A86D-10A202024F1B}"/>
              </a:ext>
            </a:extLst>
          </p:cNvPr>
          <p:cNvSpPr/>
          <p:nvPr/>
        </p:nvSpPr>
        <p:spPr>
          <a:xfrm rot="7006411">
            <a:off x="1980444" y="354130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år 21">
            <a:extLst>
              <a:ext uri="{FF2B5EF4-FFF2-40B4-BE49-F238E27FC236}">
                <a16:creationId xmlns:a16="http://schemas.microsoft.com/office/drawing/2014/main" id="{4A6CC349-5E70-4DF2-873F-086460A27819}"/>
              </a:ext>
            </a:extLst>
          </p:cNvPr>
          <p:cNvSpPr/>
          <p:nvPr/>
        </p:nvSpPr>
        <p:spPr>
          <a:xfrm rot="7006411">
            <a:off x="1293120" y="309310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år 22">
            <a:extLst>
              <a:ext uri="{FF2B5EF4-FFF2-40B4-BE49-F238E27FC236}">
                <a16:creationId xmlns:a16="http://schemas.microsoft.com/office/drawing/2014/main" id="{B2565C17-DEB9-4642-B356-80ED2886314C}"/>
              </a:ext>
            </a:extLst>
          </p:cNvPr>
          <p:cNvSpPr/>
          <p:nvPr/>
        </p:nvSpPr>
        <p:spPr>
          <a:xfrm rot="7006411">
            <a:off x="2031832" y="22190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år 23">
            <a:extLst>
              <a:ext uri="{FF2B5EF4-FFF2-40B4-BE49-F238E27FC236}">
                <a16:creationId xmlns:a16="http://schemas.microsoft.com/office/drawing/2014/main" id="{6D974BF0-E700-4AC4-8E50-A3446647F4B4}"/>
              </a:ext>
            </a:extLst>
          </p:cNvPr>
          <p:cNvSpPr/>
          <p:nvPr/>
        </p:nvSpPr>
        <p:spPr>
          <a:xfrm rot="7006411">
            <a:off x="1678114" y="314658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år 24">
            <a:extLst>
              <a:ext uri="{FF2B5EF4-FFF2-40B4-BE49-F238E27FC236}">
                <a16:creationId xmlns:a16="http://schemas.microsoft.com/office/drawing/2014/main" id="{48C5988B-AE7F-4585-A655-686FD7B04B54}"/>
              </a:ext>
            </a:extLst>
          </p:cNvPr>
          <p:cNvSpPr/>
          <p:nvPr/>
        </p:nvSpPr>
        <p:spPr>
          <a:xfrm rot="7006411">
            <a:off x="2836337" y="126560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år 25">
            <a:extLst>
              <a:ext uri="{FF2B5EF4-FFF2-40B4-BE49-F238E27FC236}">
                <a16:creationId xmlns:a16="http://schemas.microsoft.com/office/drawing/2014/main" id="{508E1E1F-33BE-49D4-9F40-9755F794C1F2}"/>
              </a:ext>
            </a:extLst>
          </p:cNvPr>
          <p:cNvSpPr/>
          <p:nvPr/>
        </p:nvSpPr>
        <p:spPr>
          <a:xfrm rot="7006411">
            <a:off x="1141812" y="474176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år 26">
            <a:extLst>
              <a:ext uri="{FF2B5EF4-FFF2-40B4-BE49-F238E27FC236}">
                <a16:creationId xmlns:a16="http://schemas.microsoft.com/office/drawing/2014/main" id="{307BD069-A053-4864-B6E1-E9A3B1389B21}"/>
              </a:ext>
            </a:extLst>
          </p:cNvPr>
          <p:cNvSpPr/>
          <p:nvPr/>
        </p:nvSpPr>
        <p:spPr>
          <a:xfrm rot="7006411">
            <a:off x="1335630" y="271231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år 27">
            <a:extLst>
              <a:ext uri="{FF2B5EF4-FFF2-40B4-BE49-F238E27FC236}">
                <a16:creationId xmlns:a16="http://schemas.microsoft.com/office/drawing/2014/main" id="{A4281344-239B-4EFF-A915-3CCE91E4AEB9}"/>
              </a:ext>
            </a:extLst>
          </p:cNvPr>
          <p:cNvSpPr/>
          <p:nvPr/>
        </p:nvSpPr>
        <p:spPr>
          <a:xfrm rot="7006411">
            <a:off x="2185782" y="162563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år 28">
            <a:extLst>
              <a:ext uri="{FF2B5EF4-FFF2-40B4-BE49-F238E27FC236}">
                <a16:creationId xmlns:a16="http://schemas.microsoft.com/office/drawing/2014/main" id="{785A014B-EE42-4AFF-90CE-C2CF78EE575F}"/>
              </a:ext>
            </a:extLst>
          </p:cNvPr>
          <p:cNvSpPr/>
          <p:nvPr/>
        </p:nvSpPr>
        <p:spPr>
          <a:xfrm rot="7006411">
            <a:off x="2567868" y="155700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år 29">
            <a:extLst>
              <a:ext uri="{FF2B5EF4-FFF2-40B4-BE49-F238E27FC236}">
                <a16:creationId xmlns:a16="http://schemas.microsoft.com/office/drawing/2014/main" id="{B7E6FB81-2FEB-437B-9255-5B26462A0920}"/>
              </a:ext>
            </a:extLst>
          </p:cNvPr>
          <p:cNvSpPr/>
          <p:nvPr/>
        </p:nvSpPr>
        <p:spPr>
          <a:xfrm rot="7006411">
            <a:off x="1667699" y="275043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år 30">
            <a:extLst>
              <a:ext uri="{FF2B5EF4-FFF2-40B4-BE49-F238E27FC236}">
                <a16:creationId xmlns:a16="http://schemas.microsoft.com/office/drawing/2014/main" id="{4BADC105-A7BD-4A55-B786-FA8A869B4C9E}"/>
              </a:ext>
            </a:extLst>
          </p:cNvPr>
          <p:cNvSpPr/>
          <p:nvPr/>
        </p:nvSpPr>
        <p:spPr>
          <a:xfrm rot="7006411">
            <a:off x="1220041" y="338922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år 31">
            <a:extLst>
              <a:ext uri="{FF2B5EF4-FFF2-40B4-BE49-F238E27FC236}">
                <a16:creationId xmlns:a16="http://schemas.microsoft.com/office/drawing/2014/main" id="{55C06E3D-A7E8-40CB-9FAF-F25DF1053E24}"/>
              </a:ext>
            </a:extLst>
          </p:cNvPr>
          <p:cNvSpPr/>
          <p:nvPr/>
        </p:nvSpPr>
        <p:spPr>
          <a:xfrm rot="7006411">
            <a:off x="2502473" y="53670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år 32">
            <a:extLst>
              <a:ext uri="{FF2B5EF4-FFF2-40B4-BE49-F238E27FC236}">
                <a16:creationId xmlns:a16="http://schemas.microsoft.com/office/drawing/2014/main" id="{E9A20E8A-CAB1-4123-92B9-9FF763C3FA73}"/>
              </a:ext>
            </a:extLst>
          </p:cNvPr>
          <p:cNvSpPr/>
          <p:nvPr/>
        </p:nvSpPr>
        <p:spPr>
          <a:xfrm rot="7006411">
            <a:off x="1678662" y="30934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år 33">
            <a:extLst>
              <a:ext uri="{FF2B5EF4-FFF2-40B4-BE49-F238E27FC236}">
                <a16:creationId xmlns:a16="http://schemas.microsoft.com/office/drawing/2014/main" id="{102A8C16-CAD2-424A-91CC-EDED93AA234F}"/>
              </a:ext>
            </a:extLst>
          </p:cNvPr>
          <p:cNvSpPr/>
          <p:nvPr/>
        </p:nvSpPr>
        <p:spPr>
          <a:xfrm rot="7006411">
            <a:off x="973470" y="456481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år 34">
            <a:extLst>
              <a:ext uri="{FF2B5EF4-FFF2-40B4-BE49-F238E27FC236}">
                <a16:creationId xmlns:a16="http://schemas.microsoft.com/office/drawing/2014/main" id="{F783DEEA-A9B6-4233-AF72-73D967DA9782}"/>
              </a:ext>
            </a:extLst>
          </p:cNvPr>
          <p:cNvSpPr/>
          <p:nvPr/>
        </p:nvSpPr>
        <p:spPr>
          <a:xfrm rot="7006411">
            <a:off x="2531753" y="208042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Tår 35">
            <a:extLst>
              <a:ext uri="{FF2B5EF4-FFF2-40B4-BE49-F238E27FC236}">
                <a16:creationId xmlns:a16="http://schemas.microsoft.com/office/drawing/2014/main" id="{7CFE5AE5-0238-481D-9168-B3E12A72287C}"/>
              </a:ext>
            </a:extLst>
          </p:cNvPr>
          <p:cNvSpPr/>
          <p:nvPr/>
        </p:nvSpPr>
        <p:spPr>
          <a:xfrm rot="7006411">
            <a:off x="1278539" y="524607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Tår 36">
            <a:extLst>
              <a:ext uri="{FF2B5EF4-FFF2-40B4-BE49-F238E27FC236}">
                <a16:creationId xmlns:a16="http://schemas.microsoft.com/office/drawing/2014/main" id="{76A15EE4-94BC-426F-B780-C325E4567FFC}"/>
              </a:ext>
            </a:extLst>
          </p:cNvPr>
          <p:cNvSpPr/>
          <p:nvPr/>
        </p:nvSpPr>
        <p:spPr>
          <a:xfrm rot="7006411">
            <a:off x="2503827" y="105559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Tår 37">
            <a:extLst>
              <a:ext uri="{FF2B5EF4-FFF2-40B4-BE49-F238E27FC236}">
                <a16:creationId xmlns:a16="http://schemas.microsoft.com/office/drawing/2014/main" id="{84C6BD8E-411B-4142-B2A5-C4841239AE95}"/>
              </a:ext>
            </a:extLst>
          </p:cNvPr>
          <p:cNvSpPr/>
          <p:nvPr/>
        </p:nvSpPr>
        <p:spPr>
          <a:xfrm rot="7006411">
            <a:off x="2325453" y="465401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Tår 38">
            <a:extLst>
              <a:ext uri="{FF2B5EF4-FFF2-40B4-BE49-F238E27FC236}">
                <a16:creationId xmlns:a16="http://schemas.microsoft.com/office/drawing/2014/main" id="{D4A40BF2-382D-474B-B6A1-E35FB6D64C99}"/>
              </a:ext>
            </a:extLst>
          </p:cNvPr>
          <p:cNvSpPr/>
          <p:nvPr/>
        </p:nvSpPr>
        <p:spPr>
          <a:xfrm rot="7006411">
            <a:off x="1766871" y="272891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Tår 39">
            <a:extLst>
              <a:ext uri="{FF2B5EF4-FFF2-40B4-BE49-F238E27FC236}">
                <a16:creationId xmlns:a16="http://schemas.microsoft.com/office/drawing/2014/main" id="{C917A3D2-D811-4966-A9E5-081794D9D161}"/>
              </a:ext>
            </a:extLst>
          </p:cNvPr>
          <p:cNvSpPr/>
          <p:nvPr/>
        </p:nvSpPr>
        <p:spPr>
          <a:xfrm rot="7006411">
            <a:off x="1383598" y="430812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Tår 40">
            <a:extLst>
              <a:ext uri="{FF2B5EF4-FFF2-40B4-BE49-F238E27FC236}">
                <a16:creationId xmlns:a16="http://schemas.microsoft.com/office/drawing/2014/main" id="{D698F599-1919-433E-B7D4-C0A359E978F5}"/>
              </a:ext>
            </a:extLst>
          </p:cNvPr>
          <p:cNvSpPr/>
          <p:nvPr/>
        </p:nvSpPr>
        <p:spPr>
          <a:xfrm rot="7006411">
            <a:off x="2296303" y="384562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år 41">
            <a:extLst>
              <a:ext uri="{FF2B5EF4-FFF2-40B4-BE49-F238E27FC236}">
                <a16:creationId xmlns:a16="http://schemas.microsoft.com/office/drawing/2014/main" id="{5A7E377A-9EC7-440C-80E7-9553D24C55FA}"/>
              </a:ext>
            </a:extLst>
          </p:cNvPr>
          <p:cNvSpPr/>
          <p:nvPr/>
        </p:nvSpPr>
        <p:spPr>
          <a:xfrm rot="7006411">
            <a:off x="1453051" y="373991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Tår 42">
            <a:extLst>
              <a:ext uri="{FF2B5EF4-FFF2-40B4-BE49-F238E27FC236}">
                <a16:creationId xmlns:a16="http://schemas.microsoft.com/office/drawing/2014/main" id="{B06087AB-0B6A-4CE8-BAF2-8C05099C3C99}"/>
              </a:ext>
            </a:extLst>
          </p:cNvPr>
          <p:cNvSpPr/>
          <p:nvPr/>
        </p:nvSpPr>
        <p:spPr>
          <a:xfrm rot="7006411">
            <a:off x="1651643" y="342901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år 43">
            <a:extLst>
              <a:ext uri="{FF2B5EF4-FFF2-40B4-BE49-F238E27FC236}">
                <a16:creationId xmlns:a16="http://schemas.microsoft.com/office/drawing/2014/main" id="{3C4F0C17-C3A6-4A0F-AF6D-315FB3F45BB0}"/>
              </a:ext>
            </a:extLst>
          </p:cNvPr>
          <p:cNvSpPr/>
          <p:nvPr/>
        </p:nvSpPr>
        <p:spPr>
          <a:xfrm rot="7006411">
            <a:off x="1746822" y="416063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Tår 44">
            <a:extLst>
              <a:ext uri="{FF2B5EF4-FFF2-40B4-BE49-F238E27FC236}">
                <a16:creationId xmlns:a16="http://schemas.microsoft.com/office/drawing/2014/main" id="{921844CD-7B70-4943-B78F-A3ED6EBE14D2}"/>
              </a:ext>
            </a:extLst>
          </p:cNvPr>
          <p:cNvSpPr/>
          <p:nvPr/>
        </p:nvSpPr>
        <p:spPr>
          <a:xfrm rot="7006411">
            <a:off x="1202695" y="380610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år 45">
            <a:extLst>
              <a:ext uri="{FF2B5EF4-FFF2-40B4-BE49-F238E27FC236}">
                <a16:creationId xmlns:a16="http://schemas.microsoft.com/office/drawing/2014/main" id="{A0D41BF6-3408-4839-92C3-C7FCFB0BB50A}"/>
              </a:ext>
            </a:extLst>
          </p:cNvPr>
          <p:cNvSpPr/>
          <p:nvPr/>
        </p:nvSpPr>
        <p:spPr>
          <a:xfrm rot="7006411">
            <a:off x="1483027" y="333499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Tår 46">
            <a:extLst>
              <a:ext uri="{FF2B5EF4-FFF2-40B4-BE49-F238E27FC236}">
                <a16:creationId xmlns:a16="http://schemas.microsoft.com/office/drawing/2014/main" id="{8D56E6A2-52EC-4AB2-A517-5BE685B40B8F}"/>
              </a:ext>
            </a:extLst>
          </p:cNvPr>
          <p:cNvSpPr/>
          <p:nvPr/>
        </p:nvSpPr>
        <p:spPr>
          <a:xfrm rot="7006411">
            <a:off x="2745091" y="183889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Tår 47">
            <a:extLst>
              <a:ext uri="{FF2B5EF4-FFF2-40B4-BE49-F238E27FC236}">
                <a16:creationId xmlns:a16="http://schemas.microsoft.com/office/drawing/2014/main" id="{8235E332-D1D8-4D4B-B91B-A9B80E980470}"/>
              </a:ext>
            </a:extLst>
          </p:cNvPr>
          <p:cNvSpPr/>
          <p:nvPr/>
        </p:nvSpPr>
        <p:spPr>
          <a:xfrm rot="7006411">
            <a:off x="1588022" y="464192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Tår 48">
            <a:extLst>
              <a:ext uri="{FF2B5EF4-FFF2-40B4-BE49-F238E27FC236}">
                <a16:creationId xmlns:a16="http://schemas.microsoft.com/office/drawing/2014/main" id="{CE1CD512-D74D-43E9-820F-108E9CCC8879}"/>
              </a:ext>
            </a:extLst>
          </p:cNvPr>
          <p:cNvSpPr/>
          <p:nvPr/>
        </p:nvSpPr>
        <p:spPr>
          <a:xfrm rot="7006411">
            <a:off x="1309211" y="462202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Tår 49">
            <a:extLst>
              <a:ext uri="{FF2B5EF4-FFF2-40B4-BE49-F238E27FC236}">
                <a16:creationId xmlns:a16="http://schemas.microsoft.com/office/drawing/2014/main" id="{D8FCE2E4-50D2-437A-AF64-31A768713C61}"/>
              </a:ext>
            </a:extLst>
          </p:cNvPr>
          <p:cNvSpPr/>
          <p:nvPr/>
        </p:nvSpPr>
        <p:spPr>
          <a:xfrm rot="7006411">
            <a:off x="1494565" y="315129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år 50">
            <a:extLst>
              <a:ext uri="{FF2B5EF4-FFF2-40B4-BE49-F238E27FC236}">
                <a16:creationId xmlns:a16="http://schemas.microsoft.com/office/drawing/2014/main" id="{A5BB2452-54A4-4C2A-B45C-7C66052E9764}"/>
              </a:ext>
            </a:extLst>
          </p:cNvPr>
          <p:cNvSpPr/>
          <p:nvPr/>
        </p:nvSpPr>
        <p:spPr>
          <a:xfrm rot="7006411">
            <a:off x="1490412" y="192153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Tår 51">
            <a:extLst>
              <a:ext uri="{FF2B5EF4-FFF2-40B4-BE49-F238E27FC236}">
                <a16:creationId xmlns:a16="http://schemas.microsoft.com/office/drawing/2014/main" id="{F915DDF9-7C34-4D17-985C-5B57EAF09D26}"/>
              </a:ext>
            </a:extLst>
          </p:cNvPr>
          <p:cNvSpPr/>
          <p:nvPr/>
        </p:nvSpPr>
        <p:spPr>
          <a:xfrm rot="7006411">
            <a:off x="1503174" y="484742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år 52">
            <a:extLst>
              <a:ext uri="{FF2B5EF4-FFF2-40B4-BE49-F238E27FC236}">
                <a16:creationId xmlns:a16="http://schemas.microsoft.com/office/drawing/2014/main" id="{AB26E0EA-E3FF-47BF-9477-DEBDF212C516}"/>
              </a:ext>
            </a:extLst>
          </p:cNvPr>
          <p:cNvSpPr/>
          <p:nvPr/>
        </p:nvSpPr>
        <p:spPr>
          <a:xfrm rot="7006411">
            <a:off x="2336006" y="234953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Tår 53">
            <a:extLst>
              <a:ext uri="{FF2B5EF4-FFF2-40B4-BE49-F238E27FC236}">
                <a16:creationId xmlns:a16="http://schemas.microsoft.com/office/drawing/2014/main" id="{DA826D4C-5FD1-461A-AE32-D7600E16752B}"/>
              </a:ext>
            </a:extLst>
          </p:cNvPr>
          <p:cNvSpPr/>
          <p:nvPr/>
        </p:nvSpPr>
        <p:spPr>
          <a:xfrm rot="7006411">
            <a:off x="1499545" y="225634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Tår 54">
            <a:extLst>
              <a:ext uri="{FF2B5EF4-FFF2-40B4-BE49-F238E27FC236}">
                <a16:creationId xmlns:a16="http://schemas.microsoft.com/office/drawing/2014/main" id="{A86513D6-321C-4761-9B69-1EBCEB28287E}"/>
              </a:ext>
            </a:extLst>
          </p:cNvPr>
          <p:cNvSpPr/>
          <p:nvPr/>
        </p:nvSpPr>
        <p:spPr>
          <a:xfrm rot="7006411">
            <a:off x="1148484" y="315266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Tår 55">
            <a:extLst>
              <a:ext uri="{FF2B5EF4-FFF2-40B4-BE49-F238E27FC236}">
                <a16:creationId xmlns:a16="http://schemas.microsoft.com/office/drawing/2014/main" id="{9956198F-216A-480A-99FD-B4E18E98A5C0}"/>
              </a:ext>
            </a:extLst>
          </p:cNvPr>
          <p:cNvSpPr/>
          <p:nvPr/>
        </p:nvSpPr>
        <p:spPr>
          <a:xfrm rot="7006411">
            <a:off x="1772688" y="191580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Tår 56">
            <a:extLst>
              <a:ext uri="{FF2B5EF4-FFF2-40B4-BE49-F238E27FC236}">
                <a16:creationId xmlns:a16="http://schemas.microsoft.com/office/drawing/2014/main" id="{45E1B852-93E7-4B7C-806A-465F4895054B}"/>
              </a:ext>
            </a:extLst>
          </p:cNvPr>
          <p:cNvSpPr/>
          <p:nvPr/>
        </p:nvSpPr>
        <p:spPr>
          <a:xfrm rot="7006411">
            <a:off x="1705106" y="501194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Tår 57">
            <a:extLst>
              <a:ext uri="{FF2B5EF4-FFF2-40B4-BE49-F238E27FC236}">
                <a16:creationId xmlns:a16="http://schemas.microsoft.com/office/drawing/2014/main" id="{88FA7F9D-D421-4CA2-9135-FF4F78FFBE0F}"/>
              </a:ext>
            </a:extLst>
          </p:cNvPr>
          <p:cNvSpPr/>
          <p:nvPr/>
        </p:nvSpPr>
        <p:spPr>
          <a:xfrm rot="7006411">
            <a:off x="1356454" y="376232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Tår 58">
            <a:extLst>
              <a:ext uri="{FF2B5EF4-FFF2-40B4-BE49-F238E27FC236}">
                <a16:creationId xmlns:a16="http://schemas.microsoft.com/office/drawing/2014/main" id="{7044F38B-EBD5-40BA-B4A6-5A34B4974AE7}"/>
              </a:ext>
            </a:extLst>
          </p:cNvPr>
          <p:cNvSpPr/>
          <p:nvPr/>
        </p:nvSpPr>
        <p:spPr>
          <a:xfrm rot="7006411">
            <a:off x="1073051" y="374990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Tår 59">
            <a:extLst>
              <a:ext uri="{FF2B5EF4-FFF2-40B4-BE49-F238E27FC236}">
                <a16:creationId xmlns:a16="http://schemas.microsoft.com/office/drawing/2014/main" id="{AF010BA7-8A3B-49B8-B7EB-988DD575CBF3}"/>
              </a:ext>
            </a:extLst>
          </p:cNvPr>
          <p:cNvSpPr/>
          <p:nvPr/>
        </p:nvSpPr>
        <p:spPr>
          <a:xfrm rot="7006411">
            <a:off x="1741448" y="381579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Tår 60">
            <a:extLst>
              <a:ext uri="{FF2B5EF4-FFF2-40B4-BE49-F238E27FC236}">
                <a16:creationId xmlns:a16="http://schemas.microsoft.com/office/drawing/2014/main" id="{B109EEDF-A1AE-465B-A918-8CF7F862BFB1}"/>
              </a:ext>
            </a:extLst>
          </p:cNvPr>
          <p:cNvSpPr/>
          <p:nvPr/>
        </p:nvSpPr>
        <p:spPr>
          <a:xfrm rot="7006411">
            <a:off x="1865594" y="142584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Tår 61">
            <a:extLst>
              <a:ext uri="{FF2B5EF4-FFF2-40B4-BE49-F238E27FC236}">
                <a16:creationId xmlns:a16="http://schemas.microsoft.com/office/drawing/2014/main" id="{802E2C29-B4C1-4C19-BE59-28D20D3F5D02}"/>
              </a:ext>
            </a:extLst>
          </p:cNvPr>
          <p:cNvSpPr/>
          <p:nvPr/>
        </p:nvSpPr>
        <p:spPr>
          <a:xfrm rot="7006411">
            <a:off x="1173213" y="406878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Tår 62">
            <a:extLst>
              <a:ext uri="{FF2B5EF4-FFF2-40B4-BE49-F238E27FC236}">
                <a16:creationId xmlns:a16="http://schemas.microsoft.com/office/drawing/2014/main" id="{43DFFCF5-56B5-4F17-9CAC-319B41118410}"/>
              </a:ext>
            </a:extLst>
          </p:cNvPr>
          <p:cNvSpPr/>
          <p:nvPr/>
        </p:nvSpPr>
        <p:spPr>
          <a:xfrm rot="7006411">
            <a:off x="1157471" y="350952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Tår 63">
            <a:extLst>
              <a:ext uri="{FF2B5EF4-FFF2-40B4-BE49-F238E27FC236}">
                <a16:creationId xmlns:a16="http://schemas.microsoft.com/office/drawing/2014/main" id="{A9103D22-DF7A-43B6-BEAA-3DDDDBF28CEA}"/>
              </a:ext>
            </a:extLst>
          </p:cNvPr>
          <p:cNvSpPr/>
          <p:nvPr/>
        </p:nvSpPr>
        <p:spPr>
          <a:xfrm rot="7006411">
            <a:off x="1983947" y="296771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Tår 64">
            <a:extLst>
              <a:ext uri="{FF2B5EF4-FFF2-40B4-BE49-F238E27FC236}">
                <a16:creationId xmlns:a16="http://schemas.microsoft.com/office/drawing/2014/main" id="{3F48BB1A-D6B0-4979-9A4D-333DF2EFDA4E}"/>
              </a:ext>
            </a:extLst>
          </p:cNvPr>
          <p:cNvSpPr/>
          <p:nvPr/>
        </p:nvSpPr>
        <p:spPr>
          <a:xfrm rot="7006411">
            <a:off x="1514874" y="413214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Tår 65">
            <a:extLst>
              <a:ext uri="{FF2B5EF4-FFF2-40B4-BE49-F238E27FC236}">
                <a16:creationId xmlns:a16="http://schemas.microsoft.com/office/drawing/2014/main" id="{C44C88A0-9186-432E-BF42-F00B8EE4AC8C}"/>
              </a:ext>
            </a:extLst>
          </p:cNvPr>
          <p:cNvSpPr/>
          <p:nvPr/>
        </p:nvSpPr>
        <p:spPr>
          <a:xfrm rot="7006411">
            <a:off x="1489540" y="35476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Tår 66">
            <a:extLst>
              <a:ext uri="{FF2B5EF4-FFF2-40B4-BE49-F238E27FC236}">
                <a16:creationId xmlns:a16="http://schemas.microsoft.com/office/drawing/2014/main" id="{863B7131-7B36-4FC6-B29F-783509097C35}"/>
              </a:ext>
            </a:extLst>
          </p:cNvPr>
          <p:cNvSpPr/>
          <p:nvPr/>
        </p:nvSpPr>
        <p:spPr>
          <a:xfrm rot="7006411">
            <a:off x="1187889" y="444957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Tår 67">
            <a:extLst>
              <a:ext uri="{FF2B5EF4-FFF2-40B4-BE49-F238E27FC236}">
                <a16:creationId xmlns:a16="http://schemas.microsoft.com/office/drawing/2014/main" id="{16F571B9-6930-425A-B3CC-111536EAD8EA}"/>
              </a:ext>
            </a:extLst>
          </p:cNvPr>
          <p:cNvSpPr/>
          <p:nvPr/>
        </p:nvSpPr>
        <p:spPr>
          <a:xfrm rot="7006411">
            <a:off x="1386501" y="497417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Tår 68">
            <a:extLst>
              <a:ext uri="{FF2B5EF4-FFF2-40B4-BE49-F238E27FC236}">
                <a16:creationId xmlns:a16="http://schemas.microsoft.com/office/drawing/2014/main" id="{CCB3BC9B-85C2-4F9B-A569-AA78712D8990}"/>
              </a:ext>
            </a:extLst>
          </p:cNvPr>
          <p:cNvSpPr/>
          <p:nvPr/>
        </p:nvSpPr>
        <p:spPr>
          <a:xfrm rot="7006411">
            <a:off x="1528110" y="452727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0" name="Tår 69">
            <a:extLst>
              <a:ext uri="{FF2B5EF4-FFF2-40B4-BE49-F238E27FC236}">
                <a16:creationId xmlns:a16="http://schemas.microsoft.com/office/drawing/2014/main" id="{A6491B15-2560-4749-A7B5-B6A0ADC5E342}"/>
              </a:ext>
            </a:extLst>
          </p:cNvPr>
          <p:cNvSpPr/>
          <p:nvPr/>
        </p:nvSpPr>
        <p:spPr>
          <a:xfrm rot="7006411">
            <a:off x="1762860" y="225523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Tår 70">
            <a:extLst>
              <a:ext uri="{FF2B5EF4-FFF2-40B4-BE49-F238E27FC236}">
                <a16:creationId xmlns:a16="http://schemas.microsoft.com/office/drawing/2014/main" id="{0AAA365B-18ED-4F33-82D0-74BCAE555D27}"/>
              </a:ext>
            </a:extLst>
          </p:cNvPr>
          <p:cNvSpPr/>
          <p:nvPr/>
        </p:nvSpPr>
        <p:spPr>
          <a:xfrm rot="7006411">
            <a:off x="1599163" y="434735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Tår 71">
            <a:extLst>
              <a:ext uri="{FF2B5EF4-FFF2-40B4-BE49-F238E27FC236}">
                <a16:creationId xmlns:a16="http://schemas.microsoft.com/office/drawing/2014/main" id="{AE227A0E-40EF-4E17-BFB9-9088D0C3D758}"/>
              </a:ext>
            </a:extLst>
          </p:cNvPr>
          <p:cNvSpPr/>
          <p:nvPr/>
        </p:nvSpPr>
        <p:spPr>
          <a:xfrm rot="7006411">
            <a:off x="1908610" y="332157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år 72">
            <a:extLst>
              <a:ext uri="{FF2B5EF4-FFF2-40B4-BE49-F238E27FC236}">
                <a16:creationId xmlns:a16="http://schemas.microsoft.com/office/drawing/2014/main" id="{D3AE9A1D-D17D-4C19-9877-0EDBD2774A49}"/>
              </a:ext>
            </a:extLst>
          </p:cNvPr>
          <p:cNvSpPr/>
          <p:nvPr/>
        </p:nvSpPr>
        <p:spPr>
          <a:xfrm rot="7006411">
            <a:off x="2355741" y="362266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Tår 73">
            <a:extLst>
              <a:ext uri="{FF2B5EF4-FFF2-40B4-BE49-F238E27FC236}">
                <a16:creationId xmlns:a16="http://schemas.microsoft.com/office/drawing/2014/main" id="{85003EDD-EC2F-473E-BB65-C1A4A3C9FB61}"/>
              </a:ext>
            </a:extLst>
          </p:cNvPr>
          <p:cNvSpPr/>
          <p:nvPr/>
        </p:nvSpPr>
        <p:spPr>
          <a:xfrm rot="7006411">
            <a:off x="2060407" y="404222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Tår 74">
            <a:extLst>
              <a:ext uri="{FF2B5EF4-FFF2-40B4-BE49-F238E27FC236}">
                <a16:creationId xmlns:a16="http://schemas.microsoft.com/office/drawing/2014/main" id="{AABF130D-5C47-453B-AE89-996B5E114011}"/>
              </a:ext>
            </a:extLst>
          </p:cNvPr>
          <p:cNvSpPr/>
          <p:nvPr/>
        </p:nvSpPr>
        <p:spPr>
          <a:xfrm rot="7006411">
            <a:off x="1144418" y="533716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Tår 75">
            <a:extLst>
              <a:ext uri="{FF2B5EF4-FFF2-40B4-BE49-F238E27FC236}">
                <a16:creationId xmlns:a16="http://schemas.microsoft.com/office/drawing/2014/main" id="{2D9895E7-26A7-45C9-9BC7-BCD1882D7B41}"/>
              </a:ext>
            </a:extLst>
          </p:cNvPr>
          <p:cNvSpPr/>
          <p:nvPr/>
        </p:nvSpPr>
        <p:spPr>
          <a:xfrm rot="7006411">
            <a:off x="1806670" y="453481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Tår 76">
            <a:extLst>
              <a:ext uri="{FF2B5EF4-FFF2-40B4-BE49-F238E27FC236}">
                <a16:creationId xmlns:a16="http://schemas.microsoft.com/office/drawing/2014/main" id="{A40DB02E-789F-40AC-8292-124D0810F818}"/>
              </a:ext>
            </a:extLst>
          </p:cNvPr>
          <p:cNvSpPr/>
          <p:nvPr/>
        </p:nvSpPr>
        <p:spPr>
          <a:xfrm rot="7006411">
            <a:off x="1795378" y="415851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år 77">
            <a:extLst>
              <a:ext uri="{FF2B5EF4-FFF2-40B4-BE49-F238E27FC236}">
                <a16:creationId xmlns:a16="http://schemas.microsoft.com/office/drawing/2014/main" id="{5492459B-E2C2-4944-88F9-18AE2520B8E1}"/>
              </a:ext>
            </a:extLst>
          </p:cNvPr>
          <p:cNvSpPr/>
          <p:nvPr/>
        </p:nvSpPr>
        <p:spPr>
          <a:xfrm rot="7006411">
            <a:off x="2102453" y="250919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Tår 78">
            <a:extLst>
              <a:ext uri="{FF2B5EF4-FFF2-40B4-BE49-F238E27FC236}">
                <a16:creationId xmlns:a16="http://schemas.microsoft.com/office/drawing/2014/main" id="{3C0C91CD-7C51-4AFD-918B-30A86A7C3D9A}"/>
              </a:ext>
            </a:extLst>
          </p:cNvPr>
          <p:cNvSpPr/>
          <p:nvPr/>
        </p:nvSpPr>
        <p:spPr>
          <a:xfrm rot="7006411">
            <a:off x="1200886" y="499011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Tår 79">
            <a:extLst>
              <a:ext uri="{FF2B5EF4-FFF2-40B4-BE49-F238E27FC236}">
                <a16:creationId xmlns:a16="http://schemas.microsoft.com/office/drawing/2014/main" id="{5CEC09D5-5BD6-490D-BE04-4A94BE91FE0A}"/>
              </a:ext>
            </a:extLst>
          </p:cNvPr>
          <p:cNvSpPr/>
          <p:nvPr/>
        </p:nvSpPr>
        <p:spPr>
          <a:xfrm rot="7006411">
            <a:off x="1343448" y="465652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Tår 80">
            <a:extLst>
              <a:ext uri="{FF2B5EF4-FFF2-40B4-BE49-F238E27FC236}">
                <a16:creationId xmlns:a16="http://schemas.microsoft.com/office/drawing/2014/main" id="{0819BD9D-9F12-488B-A5CC-F9FD215BC1F1}"/>
              </a:ext>
            </a:extLst>
          </p:cNvPr>
          <p:cNvSpPr/>
          <p:nvPr/>
        </p:nvSpPr>
        <p:spPr>
          <a:xfrm rot="7006411">
            <a:off x="1683669" y="473421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Tår 81">
            <a:extLst>
              <a:ext uri="{FF2B5EF4-FFF2-40B4-BE49-F238E27FC236}">
                <a16:creationId xmlns:a16="http://schemas.microsoft.com/office/drawing/2014/main" id="{AE3D0A33-1738-4358-B69C-2E7BDF67A6CB}"/>
              </a:ext>
            </a:extLst>
          </p:cNvPr>
          <p:cNvSpPr/>
          <p:nvPr/>
        </p:nvSpPr>
        <p:spPr>
          <a:xfrm rot="7006411">
            <a:off x="1015272" y="49424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Tår 82">
            <a:extLst>
              <a:ext uri="{FF2B5EF4-FFF2-40B4-BE49-F238E27FC236}">
                <a16:creationId xmlns:a16="http://schemas.microsoft.com/office/drawing/2014/main" id="{2E38900B-1C77-4997-B863-84178D899B33}"/>
              </a:ext>
            </a:extLst>
          </p:cNvPr>
          <p:cNvSpPr/>
          <p:nvPr/>
        </p:nvSpPr>
        <p:spPr>
          <a:xfrm rot="7006411">
            <a:off x="832548" y="429139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år 83">
            <a:extLst>
              <a:ext uri="{FF2B5EF4-FFF2-40B4-BE49-F238E27FC236}">
                <a16:creationId xmlns:a16="http://schemas.microsoft.com/office/drawing/2014/main" id="{5EAFA56E-7CFB-44C2-A861-38AED0D29117}"/>
              </a:ext>
            </a:extLst>
          </p:cNvPr>
          <p:cNvSpPr/>
          <p:nvPr/>
        </p:nvSpPr>
        <p:spPr>
          <a:xfrm rot="7006411">
            <a:off x="1357317" y="49424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Tår 84">
            <a:extLst>
              <a:ext uri="{FF2B5EF4-FFF2-40B4-BE49-F238E27FC236}">
                <a16:creationId xmlns:a16="http://schemas.microsoft.com/office/drawing/2014/main" id="{A6DD2303-E10C-4E5F-9A55-B2F4C2665EB9}"/>
              </a:ext>
            </a:extLst>
          </p:cNvPr>
          <p:cNvSpPr/>
          <p:nvPr/>
        </p:nvSpPr>
        <p:spPr>
          <a:xfrm rot="7006411">
            <a:off x="1132387" y="429004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Tår 85">
            <a:extLst>
              <a:ext uri="{FF2B5EF4-FFF2-40B4-BE49-F238E27FC236}">
                <a16:creationId xmlns:a16="http://schemas.microsoft.com/office/drawing/2014/main" id="{C30557EB-D9B6-4EEE-AB86-0DDDDB209F5F}"/>
              </a:ext>
            </a:extLst>
          </p:cNvPr>
          <p:cNvSpPr/>
          <p:nvPr/>
        </p:nvSpPr>
        <p:spPr>
          <a:xfrm rot="7006411">
            <a:off x="1891100" y="377699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Tår 86">
            <a:extLst>
              <a:ext uri="{FF2B5EF4-FFF2-40B4-BE49-F238E27FC236}">
                <a16:creationId xmlns:a16="http://schemas.microsoft.com/office/drawing/2014/main" id="{B0B4AC18-86FE-4CD2-9540-4A993D56746B}"/>
              </a:ext>
            </a:extLst>
          </p:cNvPr>
          <p:cNvSpPr/>
          <p:nvPr/>
        </p:nvSpPr>
        <p:spPr>
          <a:xfrm rot="7006411">
            <a:off x="1962229" y="474176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textruta 87">
            <a:extLst>
              <a:ext uri="{FF2B5EF4-FFF2-40B4-BE49-F238E27FC236}">
                <a16:creationId xmlns:a16="http://schemas.microsoft.com/office/drawing/2014/main" id="{BB9F93AA-0C47-49D0-94FB-9D934B32171F}"/>
              </a:ext>
            </a:extLst>
          </p:cNvPr>
          <p:cNvSpPr txBox="1"/>
          <p:nvPr/>
        </p:nvSpPr>
        <p:spPr>
          <a:xfrm>
            <a:off x="2222604" y="5230250"/>
            <a:ext cx="986167" cy="1138773"/>
          </a:xfrm>
          <a:prstGeom prst="rect">
            <a:avLst/>
          </a:prstGeom>
          <a:noFill/>
        </p:spPr>
        <p:txBody>
          <a:bodyPr wrap="none" rtlCol="0">
            <a:spAutoFit/>
          </a:bodyPr>
          <a:lstStyle/>
          <a:p>
            <a:pPr algn="ctr"/>
            <a:r>
              <a:rPr lang="sv-SE" sz="4000" b="1" dirty="0">
                <a:solidFill>
                  <a:schemeClr val="bg1"/>
                </a:solidFill>
              </a:rPr>
              <a:t>76</a:t>
            </a:r>
          </a:p>
          <a:p>
            <a:pPr algn="ctr"/>
            <a:r>
              <a:rPr lang="sv-SE" sz="2800" dirty="0">
                <a:solidFill>
                  <a:schemeClr val="bg1"/>
                </a:solidFill>
              </a:rPr>
              <a:t>2003</a:t>
            </a:r>
          </a:p>
        </p:txBody>
      </p:sp>
      <p:sp>
        <p:nvSpPr>
          <p:cNvPr id="89" name="textruta 88">
            <a:extLst>
              <a:ext uri="{FF2B5EF4-FFF2-40B4-BE49-F238E27FC236}">
                <a16:creationId xmlns:a16="http://schemas.microsoft.com/office/drawing/2014/main" id="{534EB052-F750-4920-B439-135BC960ACC9}"/>
              </a:ext>
            </a:extLst>
          </p:cNvPr>
          <p:cNvSpPr txBox="1"/>
          <p:nvPr/>
        </p:nvSpPr>
        <p:spPr>
          <a:xfrm>
            <a:off x="3591771" y="5253953"/>
            <a:ext cx="986167" cy="1138773"/>
          </a:xfrm>
          <a:prstGeom prst="rect">
            <a:avLst/>
          </a:prstGeom>
          <a:noFill/>
        </p:spPr>
        <p:txBody>
          <a:bodyPr wrap="none" rtlCol="0">
            <a:spAutoFit/>
          </a:bodyPr>
          <a:lstStyle/>
          <a:p>
            <a:pPr algn="ctr"/>
            <a:r>
              <a:rPr lang="sv-SE" sz="4000" b="1" dirty="0">
                <a:solidFill>
                  <a:schemeClr val="bg1"/>
                </a:solidFill>
              </a:rPr>
              <a:t>52</a:t>
            </a:r>
          </a:p>
          <a:p>
            <a:pPr algn="ctr"/>
            <a:r>
              <a:rPr lang="sv-SE" sz="2800" dirty="0">
                <a:solidFill>
                  <a:schemeClr val="bg1"/>
                </a:solidFill>
              </a:rPr>
              <a:t>2018</a:t>
            </a:r>
          </a:p>
        </p:txBody>
      </p:sp>
      <p:sp>
        <p:nvSpPr>
          <p:cNvPr id="90" name="textruta 89">
            <a:extLst>
              <a:ext uri="{FF2B5EF4-FFF2-40B4-BE49-F238E27FC236}">
                <a16:creationId xmlns:a16="http://schemas.microsoft.com/office/drawing/2014/main" id="{B7535DAF-432D-448D-AB97-33114796E048}"/>
              </a:ext>
            </a:extLst>
          </p:cNvPr>
          <p:cNvSpPr txBox="1"/>
          <p:nvPr/>
        </p:nvSpPr>
        <p:spPr>
          <a:xfrm>
            <a:off x="9758253" y="5237294"/>
            <a:ext cx="986167" cy="1138773"/>
          </a:xfrm>
          <a:prstGeom prst="rect">
            <a:avLst/>
          </a:prstGeom>
          <a:noFill/>
        </p:spPr>
        <p:txBody>
          <a:bodyPr wrap="none" rtlCol="0">
            <a:spAutoFit/>
          </a:bodyPr>
          <a:lstStyle/>
          <a:p>
            <a:pPr algn="ctr"/>
            <a:r>
              <a:rPr lang="sv-SE" sz="4000" b="1" dirty="0">
                <a:solidFill>
                  <a:schemeClr val="bg1"/>
                </a:solidFill>
              </a:rPr>
              <a:t>2</a:t>
            </a:r>
          </a:p>
          <a:p>
            <a:pPr algn="ctr"/>
            <a:r>
              <a:rPr lang="sv-SE" sz="2800" dirty="0">
                <a:solidFill>
                  <a:schemeClr val="bg1"/>
                </a:solidFill>
              </a:rPr>
              <a:t>2033</a:t>
            </a:r>
          </a:p>
        </p:txBody>
      </p:sp>
      <p:sp>
        <p:nvSpPr>
          <p:cNvPr id="92" name="Tår 91">
            <a:extLst>
              <a:ext uri="{FF2B5EF4-FFF2-40B4-BE49-F238E27FC236}">
                <a16:creationId xmlns:a16="http://schemas.microsoft.com/office/drawing/2014/main" id="{6046ED5E-D511-427B-A7D2-53DA805B647F}"/>
              </a:ext>
            </a:extLst>
          </p:cNvPr>
          <p:cNvSpPr/>
          <p:nvPr/>
        </p:nvSpPr>
        <p:spPr>
          <a:xfrm rot="7006411">
            <a:off x="4931971" y="506950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Tår 92">
            <a:extLst>
              <a:ext uri="{FF2B5EF4-FFF2-40B4-BE49-F238E27FC236}">
                <a16:creationId xmlns:a16="http://schemas.microsoft.com/office/drawing/2014/main" id="{92E7072C-0914-4D6C-8645-7E6807C5BC27}"/>
              </a:ext>
            </a:extLst>
          </p:cNvPr>
          <p:cNvSpPr/>
          <p:nvPr/>
        </p:nvSpPr>
        <p:spPr>
          <a:xfrm rot="7006411">
            <a:off x="5377626" y="488755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Tår 93">
            <a:extLst>
              <a:ext uri="{FF2B5EF4-FFF2-40B4-BE49-F238E27FC236}">
                <a16:creationId xmlns:a16="http://schemas.microsoft.com/office/drawing/2014/main" id="{375EA64B-09EE-4456-BFEF-AA234ECB137A}"/>
              </a:ext>
            </a:extLst>
          </p:cNvPr>
          <p:cNvSpPr/>
          <p:nvPr/>
        </p:nvSpPr>
        <p:spPr>
          <a:xfrm rot="7006411">
            <a:off x="5312015" y="442665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Tår 94">
            <a:extLst>
              <a:ext uri="{FF2B5EF4-FFF2-40B4-BE49-F238E27FC236}">
                <a16:creationId xmlns:a16="http://schemas.microsoft.com/office/drawing/2014/main" id="{33344358-2D42-4E37-BE94-3A56D1116781}"/>
              </a:ext>
            </a:extLst>
          </p:cNvPr>
          <p:cNvSpPr/>
          <p:nvPr/>
        </p:nvSpPr>
        <p:spPr>
          <a:xfrm rot="7006411">
            <a:off x="5175525" y="506950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Tår 95">
            <a:extLst>
              <a:ext uri="{FF2B5EF4-FFF2-40B4-BE49-F238E27FC236}">
                <a16:creationId xmlns:a16="http://schemas.microsoft.com/office/drawing/2014/main" id="{25F16E87-DC1E-4E58-9A6A-194809A44C59}"/>
              </a:ext>
            </a:extLst>
          </p:cNvPr>
          <p:cNvSpPr/>
          <p:nvPr/>
        </p:nvSpPr>
        <p:spPr>
          <a:xfrm rot="7006411">
            <a:off x="5136828" y="528477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Tår 96">
            <a:extLst>
              <a:ext uri="{FF2B5EF4-FFF2-40B4-BE49-F238E27FC236}">
                <a16:creationId xmlns:a16="http://schemas.microsoft.com/office/drawing/2014/main" id="{40A218FB-4D3E-46A9-9666-4946AE6CD5A2}"/>
              </a:ext>
            </a:extLst>
          </p:cNvPr>
          <p:cNvSpPr/>
          <p:nvPr/>
        </p:nvSpPr>
        <p:spPr>
          <a:xfrm rot="7006411">
            <a:off x="5939588" y="196829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Tår 97">
            <a:extLst>
              <a:ext uri="{FF2B5EF4-FFF2-40B4-BE49-F238E27FC236}">
                <a16:creationId xmlns:a16="http://schemas.microsoft.com/office/drawing/2014/main" id="{A7B27843-528B-4286-BF24-B45CC9B1616B}"/>
              </a:ext>
            </a:extLst>
          </p:cNvPr>
          <p:cNvSpPr/>
          <p:nvPr/>
        </p:nvSpPr>
        <p:spPr>
          <a:xfrm rot="7006411">
            <a:off x="6344578" y="206487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Tår 98">
            <a:extLst>
              <a:ext uri="{FF2B5EF4-FFF2-40B4-BE49-F238E27FC236}">
                <a16:creationId xmlns:a16="http://schemas.microsoft.com/office/drawing/2014/main" id="{B24DD16B-58CB-4FE0-A30B-932CE433CEC9}"/>
              </a:ext>
            </a:extLst>
          </p:cNvPr>
          <p:cNvSpPr/>
          <p:nvPr/>
        </p:nvSpPr>
        <p:spPr>
          <a:xfrm rot="7006411">
            <a:off x="4986857" y="537854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Tår 99">
            <a:extLst>
              <a:ext uri="{FF2B5EF4-FFF2-40B4-BE49-F238E27FC236}">
                <a16:creationId xmlns:a16="http://schemas.microsoft.com/office/drawing/2014/main" id="{457BE098-7AF7-4F6C-AC8B-02F6B47AC975}"/>
              </a:ext>
            </a:extLst>
          </p:cNvPr>
          <p:cNvSpPr/>
          <p:nvPr/>
        </p:nvSpPr>
        <p:spPr>
          <a:xfrm rot="7006411">
            <a:off x="5388944" y="411067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2" name="Tår 101">
            <a:extLst>
              <a:ext uri="{FF2B5EF4-FFF2-40B4-BE49-F238E27FC236}">
                <a16:creationId xmlns:a16="http://schemas.microsoft.com/office/drawing/2014/main" id="{82B64AD6-23DF-4426-9021-FCB437BA3A3F}"/>
              </a:ext>
            </a:extLst>
          </p:cNvPr>
          <p:cNvSpPr/>
          <p:nvPr/>
        </p:nvSpPr>
        <p:spPr>
          <a:xfrm rot="7006411">
            <a:off x="5505160" y="170970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3" name="Tår 102">
            <a:extLst>
              <a:ext uri="{FF2B5EF4-FFF2-40B4-BE49-F238E27FC236}">
                <a16:creationId xmlns:a16="http://schemas.microsoft.com/office/drawing/2014/main" id="{E9B4902D-9362-42D5-B253-A9BFBFEB8A9B}"/>
              </a:ext>
            </a:extLst>
          </p:cNvPr>
          <p:cNvSpPr/>
          <p:nvPr/>
        </p:nvSpPr>
        <p:spPr>
          <a:xfrm rot="7006411">
            <a:off x="5080931" y="383836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4" name="Tår 103">
            <a:extLst>
              <a:ext uri="{FF2B5EF4-FFF2-40B4-BE49-F238E27FC236}">
                <a16:creationId xmlns:a16="http://schemas.microsoft.com/office/drawing/2014/main" id="{67C31BD9-F5E2-44A6-8F84-55ED6A844595}"/>
              </a:ext>
            </a:extLst>
          </p:cNvPr>
          <p:cNvSpPr/>
          <p:nvPr/>
        </p:nvSpPr>
        <p:spPr>
          <a:xfrm rot="7006411">
            <a:off x="5254893" y="457985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Tår 104">
            <a:extLst>
              <a:ext uri="{FF2B5EF4-FFF2-40B4-BE49-F238E27FC236}">
                <a16:creationId xmlns:a16="http://schemas.microsoft.com/office/drawing/2014/main" id="{A6C70249-C11F-4720-B962-AF2ED0B48BF3}"/>
              </a:ext>
            </a:extLst>
          </p:cNvPr>
          <p:cNvSpPr/>
          <p:nvPr/>
        </p:nvSpPr>
        <p:spPr>
          <a:xfrm rot="7006411">
            <a:off x="5383533" y="384972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 name="Tår 105">
            <a:extLst>
              <a:ext uri="{FF2B5EF4-FFF2-40B4-BE49-F238E27FC236}">
                <a16:creationId xmlns:a16="http://schemas.microsoft.com/office/drawing/2014/main" id="{CEF7A9B6-14B8-4000-88DB-D20C04F03E2B}"/>
              </a:ext>
            </a:extLst>
          </p:cNvPr>
          <p:cNvSpPr/>
          <p:nvPr/>
        </p:nvSpPr>
        <p:spPr>
          <a:xfrm rot="7006411">
            <a:off x="5290153" y="233596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Tår 106">
            <a:extLst>
              <a:ext uri="{FF2B5EF4-FFF2-40B4-BE49-F238E27FC236}">
                <a16:creationId xmlns:a16="http://schemas.microsoft.com/office/drawing/2014/main" id="{60FE2DB1-1443-4A31-902A-BFACE05D86A0}"/>
              </a:ext>
            </a:extLst>
          </p:cNvPr>
          <p:cNvSpPr/>
          <p:nvPr/>
        </p:nvSpPr>
        <p:spPr>
          <a:xfrm rot="7006411">
            <a:off x="6087759" y="246189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Tår 107">
            <a:extLst>
              <a:ext uri="{FF2B5EF4-FFF2-40B4-BE49-F238E27FC236}">
                <a16:creationId xmlns:a16="http://schemas.microsoft.com/office/drawing/2014/main" id="{97889297-4347-4EAA-AAED-88E95D3FAEAD}"/>
              </a:ext>
            </a:extLst>
          </p:cNvPr>
          <p:cNvSpPr/>
          <p:nvPr/>
        </p:nvSpPr>
        <p:spPr>
          <a:xfrm rot="7006411">
            <a:off x="5814547" y="389940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Tår 109">
            <a:extLst>
              <a:ext uri="{FF2B5EF4-FFF2-40B4-BE49-F238E27FC236}">
                <a16:creationId xmlns:a16="http://schemas.microsoft.com/office/drawing/2014/main" id="{5E5D61F8-8A64-4A8C-9BC3-1FD60AF5BC93}"/>
              </a:ext>
            </a:extLst>
          </p:cNvPr>
          <p:cNvSpPr/>
          <p:nvPr/>
        </p:nvSpPr>
        <p:spPr>
          <a:xfrm rot="7006411">
            <a:off x="5958612" y="269215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Tår 110">
            <a:extLst>
              <a:ext uri="{FF2B5EF4-FFF2-40B4-BE49-F238E27FC236}">
                <a16:creationId xmlns:a16="http://schemas.microsoft.com/office/drawing/2014/main" id="{D8BCA73B-1C2F-4935-8C89-AC005E54A45F}"/>
              </a:ext>
            </a:extLst>
          </p:cNvPr>
          <p:cNvSpPr/>
          <p:nvPr/>
        </p:nvSpPr>
        <p:spPr>
          <a:xfrm rot="7006411">
            <a:off x="5439864" y="520775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Tår 111">
            <a:extLst>
              <a:ext uri="{FF2B5EF4-FFF2-40B4-BE49-F238E27FC236}">
                <a16:creationId xmlns:a16="http://schemas.microsoft.com/office/drawing/2014/main" id="{520E5EF5-39D2-48DB-9A93-8CD7D1C0B3D9}"/>
              </a:ext>
            </a:extLst>
          </p:cNvPr>
          <p:cNvSpPr/>
          <p:nvPr/>
        </p:nvSpPr>
        <p:spPr>
          <a:xfrm rot="7006411">
            <a:off x="4932042" y="488053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Tår 112">
            <a:extLst>
              <a:ext uri="{FF2B5EF4-FFF2-40B4-BE49-F238E27FC236}">
                <a16:creationId xmlns:a16="http://schemas.microsoft.com/office/drawing/2014/main" id="{A1A40975-77D4-4106-9B41-2E038BECCE8B}"/>
              </a:ext>
            </a:extLst>
          </p:cNvPr>
          <p:cNvSpPr/>
          <p:nvPr/>
        </p:nvSpPr>
        <p:spPr>
          <a:xfrm rot="7006411">
            <a:off x="5491853" y="445375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Tår 113">
            <a:extLst>
              <a:ext uri="{FF2B5EF4-FFF2-40B4-BE49-F238E27FC236}">
                <a16:creationId xmlns:a16="http://schemas.microsoft.com/office/drawing/2014/main" id="{449D921F-69B9-4285-8788-365641E991DD}"/>
              </a:ext>
            </a:extLst>
          </p:cNvPr>
          <p:cNvSpPr/>
          <p:nvPr/>
        </p:nvSpPr>
        <p:spPr>
          <a:xfrm rot="7006411">
            <a:off x="5337075" y="508661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Tår 114">
            <a:extLst>
              <a:ext uri="{FF2B5EF4-FFF2-40B4-BE49-F238E27FC236}">
                <a16:creationId xmlns:a16="http://schemas.microsoft.com/office/drawing/2014/main" id="{0591629F-A937-4CAC-A166-29E8746A8C97}"/>
              </a:ext>
            </a:extLst>
          </p:cNvPr>
          <p:cNvSpPr/>
          <p:nvPr/>
        </p:nvSpPr>
        <p:spPr>
          <a:xfrm rot="7006411">
            <a:off x="4996546" y="477276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Tår 115">
            <a:extLst>
              <a:ext uri="{FF2B5EF4-FFF2-40B4-BE49-F238E27FC236}">
                <a16:creationId xmlns:a16="http://schemas.microsoft.com/office/drawing/2014/main" id="{A5CE5E8F-AFF9-46B5-9279-76A430A435C7}"/>
              </a:ext>
            </a:extLst>
          </p:cNvPr>
          <p:cNvSpPr/>
          <p:nvPr/>
        </p:nvSpPr>
        <p:spPr>
          <a:xfrm rot="7006411">
            <a:off x="5531831" y="493654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7" name="Tår 116">
            <a:extLst>
              <a:ext uri="{FF2B5EF4-FFF2-40B4-BE49-F238E27FC236}">
                <a16:creationId xmlns:a16="http://schemas.microsoft.com/office/drawing/2014/main" id="{D9631C7F-3057-4959-BD44-93B6CDB1E165}"/>
              </a:ext>
            </a:extLst>
          </p:cNvPr>
          <p:cNvSpPr/>
          <p:nvPr/>
        </p:nvSpPr>
        <p:spPr>
          <a:xfrm rot="7006411">
            <a:off x="5924802" y="309705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8" name="Tår 117">
            <a:extLst>
              <a:ext uri="{FF2B5EF4-FFF2-40B4-BE49-F238E27FC236}">
                <a16:creationId xmlns:a16="http://schemas.microsoft.com/office/drawing/2014/main" id="{6B8A6AA1-325D-422F-B6CF-F07D8BDB0159}"/>
              </a:ext>
            </a:extLst>
          </p:cNvPr>
          <p:cNvSpPr/>
          <p:nvPr/>
        </p:nvSpPr>
        <p:spPr>
          <a:xfrm rot="7006411">
            <a:off x="5137433" y="4927938"/>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9" name="Tår 118">
            <a:extLst>
              <a:ext uri="{FF2B5EF4-FFF2-40B4-BE49-F238E27FC236}">
                <a16:creationId xmlns:a16="http://schemas.microsoft.com/office/drawing/2014/main" id="{E862C934-1708-4E29-A246-67A4BA1FC473}"/>
              </a:ext>
            </a:extLst>
          </p:cNvPr>
          <p:cNvSpPr/>
          <p:nvPr/>
        </p:nvSpPr>
        <p:spPr>
          <a:xfrm rot="7006411">
            <a:off x="5387842" y="4692089"/>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Tår 119">
            <a:extLst>
              <a:ext uri="{FF2B5EF4-FFF2-40B4-BE49-F238E27FC236}">
                <a16:creationId xmlns:a16="http://schemas.microsoft.com/office/drawing/2014/main" id="{4F5B44C1-F932-43C1-96C1-5BE748EAF056}"/>
              </a:ext>
            </a:extLst>
          </p:cNvPr>
          <p:cNvSpPr/>
          <p:nvPr/>
        </p:nvSpPr>
        <p:spPr>
          <a:xfrm rot="7006411">
            <a:off x="5053724" y="506901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Tår 120">
            <a:extLst>
              <a:ext uri="{FF2B5EF4-FFF2-40B4-BE49-F238E27FC236}">
                <a16:creationId xmlns:a16="http://schemas.microsoft.com/office/drawing/2014/main" id="{3BEF36C8-9D33-45E7-82F0-7A54896EAF01}"/>
              </a:ext>
            </a:extLst>
          </p:cNvPr>
          <p:cNvSpPr/>
          <p:nvPr/>
        </p:nvSpPr>
        <p:spPr>
          <a:xfrm rot="7006411">
            <a:off x="5179877" y="337580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2" name="Tår 121">
            <a:extLst>
              <a:ext uri="{FF2B5EF4-FFF2-40B4-BE49-F238E27FC236}">
                <a16:creationId xmlns:a16="http://schemas.microsoft.com/office/drawing/2014/main" id="{34B4C13B-C707-4A10-B5F3-3217F7611B97}"/>
              </a:ext>
            </a:extLst>
          </p:cNvPr>
          <p:cNvSpPr/>
          <p:nvPr/>
        </p:nvSpPr>
        <p:spPr>
          <a:xfrm rot="7006411">
            <a:off x="5539918" y="341540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3" name="Tår 122">
            <a:extLst>
              <a:ext uri="{FF2B5EF4-FFF2-40B4-BE49-F238E27FC236}">
                <a16:creationId xmlns:a16="http://schemas.microsoft.com/office/drawing/2014/main" id="{5A54A07C-9D49-42AB-83F9-E66371E143A2}"/>
              </a:ext>
            </a:extLst>
          </p:cNvPr>
          <p:cNvSpPr/>
          <p:nvPr/>
        </p:nvSpPr>
        <p:spPr>
          <a:xfrm rot="7006411">
            <a:off x="4585473" y="423551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4" name="Tår 123">
            <a:extLst>
              <a:ext uri="{FF2B5EF4-FFF2-40B4-BE49-F238E27FC236}">
                <a16:creationId xmlns:a16="http://schemas.microsoft.com/office/drawing/2014/main" id="{CCEE367C-8FDA-460E-84C9-F0D9328F76E3}"/>
              </a:ext>
            </a:extLst>
          </p:cNvPr>
          <p:cNvSpPr/>
          <p:nvPr/>
        </p:nvSpPr>
        <p:spPr>
          <a:xfrm rot="7006411">
            <a:off x="4731405" y="4254136"/>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5" name="Tår 124">
            <a:extLst>
              <a:ext uri="{FF2B5EF4-FFF2-40B4-BE49-F238E27FC236}">
                <a16:creationId xmlns:a16="http://schemas.microsoft.com/office/drawing/2014/main" id="{4F291BA4-02F1-4FE3-944A-9B0A485ADC63}"/>
              </a:ext>
            </a:extLst>
          </p:cNvPr>
          <p:cNvSpPr/>
          <p:nvPr/>
        </p:nvSpPr>
        <p:spPr>
          <a:xfrm rot="7006411">
            <a:off x="5941652" y="345673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6" name="Tår 125">
            <a:extLst>
              <a:ext uri="{FF2B5EF4-FFF2-40B4-BE49-F238E27FC236}">
                <a16:creationId xmlns:a16="http://schemas.microsoft.com/office/drawing/2014/main" id="{FC5EEFE5-30FD-423D-A5CE-ACDA00E38EED}"/>
              </a:ext>
            </a:extLst>
          </p:cNvPr>
          <p:cNvSpPr/>
          <p:nvPr/>
        </p:nvSpPr>
        <p:spPr>
          <a:xfrm rot="7006411">
            <a:off x="5273255" y="366496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7" name="Tår 126">
            <a:extLst>
              <a:ext uri="{FF2B5EF4-FFF2-40B4-BE49-F238E27FC236}">
                <a16:creationId xmlns:a16="http://schemas.microsoft.com/office/drawing/2014/main" id="{1ADC8CDA-7C8C-453B-A7ED-989B485BF78E}"/>
              </a:ext>
            </a:extLst>
          </p:cNvPr>
          <p:cNvSpPr/>
          <p:nvPr/>
        </p:nvSpPr>
        <p:spPr>
          <a:xfrm rot="7006411">
            <a:off x="5912415" y="378009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8" name="Tår 127">
            <a:extLst>
              <a:ext uri="{FF2B5EF4-FFF2-40B4-BE49-F238E27FC236}">
                <a16:creationId xmlns:a16="http://schemas.microsoft.com/office/drawing/2014/main" id="{94659350-FCDF-4EA8-80EC-8238498C6B73}"/>
              </a:ext>
            </a:extLst>
          </p:cNvPr>
          <p:cNvSpPr/>
          <p:nvPr/>
        </p:nvSpPr>
        <p:spPr>
          <a:xfrm rot="7006411">
            <a:off x="5615300" y="366496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9" name="Tår 128">
            <a:extLst>
              <a:ext uri="{FF2B5EF4-FFF2-40B4-BE49-F238E27FC236}">
                <a16:creationId xmlns:a16="http://schemas.microsoft.com/office/drawing/2014/main" id="{95A43A63-B762-46AE-88BF-90CEE8A0ED68}"/>
              </a:ext>
            </a:extLst>
          </p:cNvPr>
          <p:cNvSpPr/>
          <p:nvPr/>
        </p:nvSpPr>
        <p:spPr>
          <a:xfrm rot="7006411">
            <a:off x="6212254" y="377874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0" name="Tår 129">
            <a:extLst>
              <a:ext uri="{FF2B5EF4-FFF2-40B4-BE49-F238E27FC236}">
                <a16:creationId xmlns:a16="http://schemas.microsoft.com/office/drawing/2014/main" id="{D4F9DEEE-42C2-4E57-AAA8-0ECE891DBB23}"/>
              </a:ext>
            </a:extLst>
          </p:cNvPr>
          <p:cNvSpPr/>
          <p:nvPr/>
        </p:nvSpPr>
        <p:spPr>
          <a:xfrm rot="7006411">
            <a:off x="4911352" y="364933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1" name="Tår 130">
            <a:extLst>
              <a:ext uri="{FF2B5EF4-FFF2-40B4-BE49-F238E27FC236}">
                <a16:creationId xmlns:a16="http://schemas.microsoft.com/office/drawing/2014/main" id="{332068DC-4EEA-4B2B-8108-22167DD0432D}"/>
              </a:ext>
            </a:extLst>
          </p:cNvPr>
          <p:cNvSpPr/>
          <p:nvPr/>
        </p:nvSpPr>
        <p:spPr>
          <a:xfrm rot="7006411">
            <a:off x="4880636" y="448517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2" name="Tår 131">
            <a:extLst>
              <a:ext uri="{FF2B5EF4-FFF2-40B4-BE49-F238E27FC236}">
                <a16:creationId xmlns:a16="http://schemas.microsoft.com/office/drawing/2014/main" id="{E88E496E-288A-438E-9324-33856A81D62F}"/>
              </a:ext>
            </a:extLst>
          </p:cNvPr>
          <p:cNvSpPr/>
          <p:nvPr/>
        </p:nvSpPr>
        <p:spPr>
          <a:xfrm rot="7006411">
            <a:off x="5240264" y="4019671"/>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3" name="Tår 132">
            <a:extLst>
              <a:ext uri="{FF2B5EF4-FFF2-40B4-BE49-F238E27FC236}">
                <a16:creationId xmlns:a16="http://schemas.microsoft.com/office/drawing/2014/main" id="{91D96E13-24C9-4D3D-837E-AD18DA4BEBDE}"/>
              </a:ext>
            </a:extLst>
          </p:cNvPr>
          <p:cNvSpPr/>
          <p:nvPr/>
        </p:nvSpPr>
        <p:spPr>
          <a:xfrm rot="7006411">
            <a:off x="4904120" y="399787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5" name="Tår 134">
            <a:extLst>
              <a:ext uri="{FF2B5EF4-FFF2-40B4-BE49-F238E27FC236}">
                <a16:creationId xmlns:a16="http://schemas.microsoft.com/office/drawing/2014/main" id="{B80DD1E7-BDDC-43D0-9298-50E5F26AEDD0}"/>
              </a:ext>
            </a:extLst>
          </p:cNvPr>
          <p:cNvSpPr/>
          <p:nvPr/>
        </p:nvSpPr>
        <p:spPr>
          <a:xfrm rot="7006411">
            <a:off x="5888011" y="411432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6" name="Tår 135">
            <a:extLst>
              <a:ext uri="{FF2B5EF4-FFF2-40B4-BE49-F238E27FC236}">
                <a16:creationId xmlns:a16="http://schemas.microsoft.com/office/drawing/2014/main" id="{B5248F56-40CB-472D-9F1D-257BF9B81F92}"/>
              </a:ext>
            </a:extLst>
          </p:cNvPr>
          <p:cNvSpPr/>
          <p:nvPr/>
        </p:nvSpPr>
        <p:spPr>
          <a:xfrm rot="7006411">
            <a:off x="5219614" y="432255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7" name="Tår 136">
            <a:extLst>
              <a:ext uri="{FF2B5EF4-FFF2-40B4-BE49-F238E27FC236}">
                <a16:creationId xmlns:a16="http://schemas.microsoft.com/office/drawing/2014/main" id="{78EF0520-FC51-4240-BA77-182231FEE294}"/>
              </a:ext>
            </a:extLst>
          </p:cNvPr>
          <p:cNvSpPr/>
          <p:nvPr/>
        </p:nvSpPr>
        <p:spPr>
          <a:xfrm rot="7006411">
            <a:off x="5029337" y="522402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8" name="Tår 137">
            <a:extLst>
              <a:ext uri="{FF2B5EF4-FFF2-40B4-BE49-F238E27FC236}">
                <a16:creationId xmlns:a16="http://schemas.microsoft.com/office/drawing/2014/main" id="{3E4307BE-B99D-4817-894F-01F0ACEB8527}"/>
              </a:ext>
            </a:extLst>
          </p:cNvPr>
          <p:cNvSpPr/>
          <p:nvPr/>
        </p:nvSpPr>
        <p:spPr>
          <a:xfrm rot="7006411">
            <a:off x="5561659" y="4322550"/>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9" name="Tår 138">
            <a:extLst>
              <a:ext uri="{FF2B5EF4-FFF2-40B4-BE49-F238E27FC236}">
                <a16:creationId xmlns:a16="http://schemas.microsoft.com/office/drawing/2014/main" id="{0B8D62DC-2819-457A-A0AA-6FFF521527A1}"/>
              </a:ext>
            </a:extLst>
          </p:cNvPr>
          <p:cNvSpPr/>
          <p:nvPr/>
        </p:nvSpPr>
        <p:spPr>
          <a:xfrm rot="7006411">
            <a:off x="5572539" y="4699372"/>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0" name="Tår 139">
            <a:extLst>
              <a:ext uri="{FF2B5EF4-FFF2-40B4-BE49-F238E27FC236}">
                <a16:creationId xmlns:a16="http://schemas.microsoft.com/office/drawing/2014/main" id="{CD1708FF-92DC-4CD7-AE7E-6663EF186B43}"/>
              </a:ext>
            </a:extLst>
          </p:cNvPr>
          <p:cNvSpPr/>
          <p:nvPr/>
        </p:nvSpPr>
        <p:spPr>
          <a:xfrm rot="7006411">
            <a:off x="4857711" y="4306923"/>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1" name="Tår 140">
            <a:extLst>
              <a:ext uri="{FF2B5EF4-FFF2-40B4-BE49-F238E27FC236}">
                <a16:creationId xmlns:a16="http://schemas.microsoft.com/office/drawing/2014/main" id="{737B2091-CF70-47F9-9651-27FD74E2E04C}"/>
              </a:ext>
            </a:extLst>
          </p:cNvPr>
          <p:cNvSpPr/>
          <p:nvPr/>
        </p:nvSpPr>
        <p:spPr>
          <a:xfrm rot="7006411">
            <a:off x="5361083" y="472669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2" name="Tår 141">
            <a:extLst>
              <a:ext uri="{FF2B5EF4-FFF2-40B4-BE49-F238E27FC236}">
                <a16:creationId xmlns:a16="http://schemas.microsoft.com/office/drawing/2014/main" id="{26CCE84A-0721-4676-9A67-C743158D1B87}"/>
              </a:ext>
            </a:extLst>
          </p:cNvPr>
          <p:cNvSpPr/>
          <p:nvPr/>
        </p:nvSpPr>
        <p:spPr>
          <a:xfrm rot="7006411">
            <a:off x="4862572" y="467208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3" name="Tår 142">
            <a:extLst>
              <a:ext uri="{FF2B5EF4-FFF2-40B4-BE49-F238E27FC236}">
                <a16:creationId xmlns:a16="http://schemas.microsoft.com/office/drawing/2014/main" id="{6C4B77E6-0AC4-4FAB-9E3C-67B1A54EE6B8}"/>
              </a:ext>
            </a:extLst>
          </p:cNvPr>
          <p:cNvSpPr/>
          <p:nvPr/>
        </p:nvSpPr>
        <p:spPr>
          <a:xfrm rot="7006411">
            <a:off x="5162411" y="4670735"/>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6" name="Tår 145">
            <a:extLst>
              <a:ext uri="{FF2B5EF4-FFF2-40B4-BE49-F238E27FC236}">
                <a16:creationId xmlns:a16="http://schemas.microsoft.com/office/drawing/2014/main" id="{DB2D9C35-CFF8-4D68-9090-77E58114D87F}"/>
              </a:ext>
            </a:extLst>
          </p:cNvPr>
          <p:cNvSpPr/>
          <p:nvPr/>
        </p:nvSpPr>
        <p:spPr>
          <a:xfrm rot="7006411">
            <a:off x="9556537" y="3923784"/>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7" name="Tår 146">
            <a:extLst>
              <a:ext uri="{FF2B5EF4-FFF2-40B4-BE49-F238E27FC236}">
                <a16:creationId xmlns:a16="http://schemas.microsoft.com/office/drawing/2014/main" id="{ED49FB12-2079-4692-8C0B-A56000BF3FB9}"/>
              </a:ext>
            </a:extLst>
          </p:cNvPr>
          <p:cNvSpPr/>
          <p:nvPr/>
        </p:nvSpPr>
        <p:spPr>
          <a:xfrm rot="7006411">
            <a:off x="9292762" y="2748467"/>
            <a:ext cx="193086" cy="191884"/>
          </a:xfrm>
          <a:prstGeom prst="teardrop">
            <a:avLst>
              <a:gd name="adj" fmla="val 10049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8" name="textruta 147">
            <a:extLst>
              <a:ext uri="{FF2B5EF4-FFF2-40B4-BE49-F238E27FC236}">
                <a16:creationId xmlns:a16="http://schemas.microsoft.com/office/drawing/2014/main" id="{EA64F91A-85A7-44B6-A156-02F8516F6828}"/>
              </a:ext>
            </a:extLst>
          </p:cNvPr>
          <p:cNvSpPr txBox="1"/>
          <p:nvPr/>
        </p:nvSpPr>
        <p:spPr>
          <a:xfrm>
            <a:off x="811702" y="344317"/>
            <a:ext cx="7620997" cy="830997"/>
          </a:xfrm>
          <a:prstGeom prst="rect">
            <a:avLst/>
          </a:prstGeom>
          <a:noFill/>
        </p:spPr>
        <p:txBody>
          <a:bodyPr wrap="none" rtlCol="0">
            <a:spAutoFit/>
          </a:bodyPr>
          <a:lstStyle/>
          <a:p>
            <a:r>
              <a:rPr lang="sv-SE" sz="4800" dirty="0">
                <a:solidFill>
                  <a:schemeClr val="bg1"/>
                </a:solidFill>
              </a:rPr>
              <a:t>Lokalavdelningar förändras</a:t>
            </a:r>
          </a:p>
        </p:txBody>
      </p:sp>
      <p:sp>
        <p:nvSpPr>
          <p:cNvPr id="2" name="textruta 1">
            <a:extLst>
              <a:ext uri="{FF2B5EF4-FFF2-40B4-BE49-F238E27FC236}">
                <a16:creationId xmlns:a16="http://schemas.microsoft.com/office/drawing/2014/main" id="{1D5C1975-CEFA-91AC-B7BB-3DB33A304DDD}"/>
              </a:ext>
            </a:extLst>
          </p:cNvPr>
          <p:cNvSpPr txBox="1"/>
          <p:nvPr/>
        </p:nvSpPr>
        <p:spPr>
          <a:xfrm>
            <a:off x="5887689" y="5271267"/>
            <a:ext cx="986167" cy="1138773"/>
          </a:xfrm>
          <a:prstGeom prst="rect">
            <a:avLst/>
          </a:prstGeom>
          <a:noFill/>
        </p:spPr>
        <p:txBody>
          <a:bodyPr wrap="none" rtlCol="0">
            <a:spAutoFit/>
          </a:bodyPr>
          <a:lstStyle/>
          <a:p>
            <a:pPr algn="ctr"/>
            <a:r>
              <a:rPr lang="sv-SE" sz="4000" b="1" dirty="0">
                <a:solidFill>
                  <a:schemeClr val="bg1"/>
                </a:solidFill>
              </a:rPr>
              <a:t>37</a:t>
            </a:r>
          </a:p>
          <a:p>
            <a:pPr algn="ctr"/>
            <a:r>
              <a:rPr lang="sv-SE" sz="2800" dirty="0">
                <a:solidFill>
                  <a:schemeClr val="bg1"/>
                </a:solidFill>
              </a:rPr>
              <a:t>2024</a:t>
            </a:r>
          </a:p>
        </p:txBody>
      </p:sp>
    </p:spTree>
    <p:extLst>
      <p:ext uri="{BB962C8B-B14F-4D97-AF65-F5344CB8AC3E}">
        <p14:creationId xmlns:p14="http://schemas.microsoft.com/office/powerpoint/2010/main" val="1210590897"/>
      </p:ext>
    </p:extLst>
  </p:cSld>
  <p:clrMapOvr>
    <a:masterClrMapping/>
  </p:clrMapOvr>
</p:sld>
</file>

<file path=ppt/theme/theme1.xml><?xml version="1.0" encoding="utf-8"?>
<a:theme xmlns:a="http://schemas.openxmlformats.org/drawingml/2006/main" name="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potx" id="{6C9B883A-A05C-49D9-807E-B9624B74D3FB}" vid="{7F52774F-1C9C-4563-895E-DA25AFD69D77}"/>
    </a:ext>
  </a:extLst>
</a:theme>
</file>

<file path=ppt/theme/theme2.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E8AF44E0E5F84A926CF3C7C3FB12B0" ma:contentTypeVersion="10" ma:contentTypeDescription="Skapa ett nytt dokument." ma:contentTypeScope="" ma:versionID="f7644a730aef57814e5864f964f65126">
  <xsd:schema xmlns:xsd="http://www.w3.org/2001/XMLSchema" xmlns:xs="http://www.w3.org/2001/XMLSchema" xmlns:p="http://schemas.microsoft.com/office/2006/metadata/properties" xmlns:ns1="http://schemas.microsoft.com/sharepoint/v3" xmlns:ns2="839dff20-20ef-4806-b3b0-68cbf22252a6" xmlns:ns3="17096c49-7827-4640-b289-fa1b79424ee5" targetNamespace="http://schemas.microsoft.com/office/2006/metadata/properties" ma:root="true" ma:fieldsID="73f658de69eed214f036b652eae0ac69" ns1:_="" ns2:_="" ns3:_="">
    <xsd:import namespace="http://schemas.microsoft.com/sharepoint/v3"/>
    <xsd:import namespace="839dff20-20ef-4806-b3b0-68cbf22252a6"/>
    <xsd:import namespace="17096c49-7827-4640-b289-fa1b79424ee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element ref="ns2:_dlc_DocId" minOccurs="0"/>
                <xsd:element ref="ns2:_dlc_DocIdUrl" minOccurs="0"/>
                <xsd:element ref="ns2:_dlc_DocIdPersistId"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malagt startdatum" ma:description="Schemalagt startdatum är en webbplatskolumn som skapas via publiceringsfunktionen. Den används för att ange datum och tid för när sidan ska visas för besökare på webbplatsen för första gången." ma:internalName="PublishingStartDate">
      <xsd:simpleType>
        <xsd:restriction base="dms:Unknown"/>
      </xsd:simpleType>
    </xsd:element>
    <xsd:element name="PublishingExpirationDate" ma:index="11" nillable="true" ma:displayName="Schemalagt slutdatum" ma:description="Schemalagt slutdatum är en webbplatskolumn som skapas via publiceringsfunktionen. Den används för att ange datum och tid för när sidan inte längre ska visas för besökare på webbplatse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9dff20-20ef-4806-b3b0-68cbf22252a6"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_dlc_DocId" ma:index="12" nillable="true" ma:displayName="Dokument-ID-värde" ma:description="Värdet för dokument-ID som tilldelats till det här objektet." ma:internalName="_dlc_DocId" ma:readOnly="true">
      <xsd:simpleType>
        <xsd:restriction base="dms:Text"/>
      </xsd:simpleType>
    </xsd:element>
    <xsd:element name="_dlc_DocIdUrl" ma:index="13"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LastSharedByUser" ma:index="15" nillable="true" ma:displayName="Senast delad per användare" ma:description="" ma:internalName="LastSharedByUser" ma:readOnly="true">
      <xsd:simpleType>
        <xsd:restriction base="dms:Note">
          <xsd:maxLength value="255"/>
        </xsd:restriction>
      </xsd:simpleType>
    </xsd:element>
    <xsd:element name="LastSharedByTime" ma:index="16" nillable="true" ma:displayName="Senast delad per tid"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096c49-7827-4640-b289-fa1b79424ee5"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description="" ma:internalName="MediaServiceAutoTags" ma:readOnly="true">
      <xsd:simpleType>
        <xsd:restriction base="dms:Text"/>
      </xsd:simpleType>
    </xsd:element>
    <xsd:element name="MediaServiceLocation" ma:index="21"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839dff20-20ef-4806-b3b0-68cbf22252a6">PFH4NYD5VE5P-1217133162-32758</_dlc_DocId>
    <_dlc_DocIdUrl xmlns="839dff20-20ef-4806-b3b0-68cbf22252a6">
      <Url>https://psoriasisforbundet553.sharepoint.com/_layouts/15/DocIdRedir.aspx?ID=PFH4NYD5VE5P-1217133162-32758</Url>
      <Description>PFH4NYD5VE5P-1217133162-32758</Description>
    </_dlc_DocIdUrl>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CB8F4DC-2C1D-49A9-B1A9-AF5711D72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dff20-20ef-4806-b3b0-68cbf22252a6"/>
    <ds:schemaRef ds:uri="17096c49-7827-4640-b289-fa1b79424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B29AF3-AB24-499F-A8CA-8F26F8291D92}">
  <ds:schemaRefs>
    <ds:schemaRef ds:uri="http://schemas.microsoft.com/office/2006/metadata/properties"/>
    <ds:schemaRef ds:uri="http://schemas.microsoft.com/office/infopath/2007/PartnerControls"/>
    <ds:schemaRef ds:uri="839dff20-20ef-4806-b3b0-68cbf22252a6"/>
    <ds:schemaRef ds:uri="http://schemas.microsoft.com/sharepoint/v3"/>
  </ds:schemaRefs>
</ds:datastoreItem>
</file>

<file path=customXml/itemProps3.xml><?xml version="1.0" encoding="utf-8"?>
<ds:datastoreItem xmlns:ds="http://schemas.openxmlformats.org/officeDocument/2006/customXml" ds:itemID="{918F1F6A-77E2-4BD3-89A6-19987EE1F562}">
  <ds:schemaRefs>
    <ds:schemaRef ds:uri="http://schemas.microsoft.com/sharepoint/v3/contenttype/forms"/>
  </ds:schemaRefs>
</ds:datastoreItem>
</file>

<file path=customXml/itemProps4.xml><?xml version="1.0" encoding="utf-8"?>
<ds:datastoreItem xmlns:ds="http://schemas.openxmlformats.org/officeDocument/2006/customXml" ds:itemID="{BCFCEF8F-0302-474D-8D80-825AF47F934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Psoriasisforbundet</Template>
  <TotalTime>1247</TotalTime>
  <Words>1508</Words>
  <Application>Microsoft Office PowerPoint</Application>
  <PresentationFormat>Bredbild</PresentationFormat>
  <Paragraphs>246</Paragraphs>
  <Slides>34</Slides>
  <Notes>26</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34</vt:i4>
      </vt:variant>
    </vt:vector>
  </HeadingPairs>
  <TitlesOfParts>
    <vt:vector size="37" baseType="lpstr">
      <vt:lpstr>Aptos</vt:lpstr>
      <vt:lpstr>Arial</vt:lpstr>
      <vt:lpstr>Psoriasisförbundet</vt:lpstr>
      <vt:lpstr>Nu kör vi!</vt:lpstr>
      <vt:lpstr>Vad ska det här vara bra för?</vt:lpstr>
      <vt:lpstr>PowerPoint-presentation</vt:lpstr>
      <vt:lpstr>PowerPoint-presentation</vt:lpstr>
      <vt:lpstr>PowerPoint-presentation</vt:lpstr>
      <vt:lpstr>  Omvärlden förändras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Dags att röra om i grytan?</vt:lpstr>
      <vt:lpstr>PowerPoint-presentation</vt:lpstr>
      <vt:lpstr>PowerPoint-presentation</vt:lpstr>
      <vt:lpstr>PowerPoint-presentation</vt:lpstr>
      <vt:lpstr>PowerPoint-presentation</vt:lpstr>
      <vt:lpstr>PowerPoint-presentation</vt:lpstr>
      <vt:lpstr>Ro hit med pengarna!</vt:lpstr>
      <vt:lpstr>PowerPoint-presentation</vt:lpstr>
      <vt:lpstr>PowerPoint-presentation</vt:lpstr>
      <vt:lpstr>PowerPoint-presentation</vt:lpstr>
      <vt:lpstr>PowerPoint-presentation</vt:lpstr>
      <vt:lpstr>PowerPoint-presentation</vt:lpstr>
      <vt:lpstr>Och nu blir det ”linedance” </vt:lpstr>
      <vt:lpstr>PowerPoint-presentation</vt:lpstr>
      <vt:lpstr>PowerPoint-presentation</vt:lpstr>
      <vt:lpstr>PowerPoint-presentation</vt:lpstr>
      <vt:lpstr>Klart som korvspad? Eller?</vt:lpstr>
      <vt:lpstr>Som man sår får man skörda</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Tina Norgren</dc:creator>
  <cp:lastModifiedBy>Lisa Lundahl</cp:lastModifiedBy>
  <cp:revision>29</cp:revision>
  <dcterms:created xsi:type="dcterms:W3CDTF">2024-10-15T18:50:07Z</dcterms:created>
  <dcterms:modified xsi:type="dcterms:W3CDTF">2025-06-10T05:53:58Z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0x0101008EE8AF44E0E5F84A926CF3C7C3FB12B0</vt:lpwstr>
  </property>
  <property fmtid="{D5CDD505-2E9C-101B-9397-08002B2CF9AE}" pid="3" name="_dlc_DocIdItemGuid">
    <vt:lpwstr>e8fdda4a-fd8a-4d5d-82f3-b6169dc4ebb3</vt:lpwstr>
  </property>
</Properties>
</file>